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510" r:id="rId3"/>
    <p:sldId id="473" r:id="rId4"/>
    <p:sldId id="511" r:id="rId5"/>
    <p:sldId id="512" r:id="rId6"/>
    <p:sldId id="479" r:id="rId7"/>
    <p:sldId id="481" r:id="rId8"/>
    <p:sldId id="482" r:id="rId9"/>
    <p:sldId id="490" r:id="rId10"/>
    <p:sldId id="513" r:id="rId11"/>
    <p:sldId id="484" r:id="rId12"/>
    <p:sldId id="514" r:id="rId13"/>
    <p:sldId id="485" r:id="rId14"/>
    <p:sldId id="486" r:id="rId15"/>
    <p:sldId id="487" r:id="rId16"/>
    <p:sldId id="529" r:id="rId17"/>
    <p:sldId id="516" r:id="rId18"/>
    <p:sldId id="491" r:id="rId19"/>
    <p:sldId id="492" r:id="rId20"/>
    <p:sldId id="493" r:id="rId21"/>
    <p:sldId id="494" r:id="rId22"/>
    <p:sldId id="517" r:id="rId23"/>
    <p:sldId id="496" r:id="rId24"/>
    <p:sldId id="497" r:id="rId25"/>
    <p:sldId id="498" r:id="rId26"/>
    <p:sldId id="667" r:id="rId27"/>
    <p:sldId id="530" r:id="rId28"/>
    <p:sldId id="666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521" r:id="rId38"/>
    <p:sldId id="522" r:id="rId39"/>
    <p:sldId id="661" r:id="rId40"/>
    <p:sldId id="662" r:id="rId41"/>
    <p:sldId id="663" r:id="rId42"/>
    <p:sldId id="664" r:id="rId43"/>
    <p:sldId id="665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473"/>
            <p14:sldId id="511"/>
          </p14:sldIdLst>
        </p14:section>
        <p14:section name="Streams" id="{89A78B77-440A-4898-8CA5-B1FDF6BD7F31}">
          <p14:sldIdLst>
            <p14:sldId id="512"/>
            <p14:sldId id="479"/>
            <p14:sldId id="481"/>
            <p14:sldId id="482"/>
            <p14:sldId id="490"/>
          </p14:sldIdLst>
        </p14:section>
        <p14:section name="Readers and Writers" id="{CEEF9B10-AE75-4AE9-8F5D-30DC0F26761D}">
          <p14:sldIdLst>
            <p14:sldId id="513"/>
            <p14:sldId id="484"/>
            <p14:sldId id="514"/>
            <p14:sldId id="485"/>
            <p14:sldId id="486"/>
            <p14:sldId id="487"/>
            <p14:sldId id="529"/>
          </p14:sldIdLst>
        </p14:section>
        <p14:section name="Base Stream" id="{FE5D7D3F-C488-48CE-947E-CE9530725CED}">
          <p14:sldIdLst>
            <p14:sldId id="516"/>
            <p14:sldId id="491"/>
            <p14:sldId id="492"/>
            <p14:sldId id="493"/>
            <p14:sldId id="494"/>
          </p14:sldIdLst>
        </p14:section>
        <p14:section name="File Stream" id="{B9897E3C-C85A-4470-B3A4-2719B90F1878}">
          <p14:sldIdLst>
            <p14:sldId id="517"/>
            <p14:sldId id="496"/>
            <p14:sldId id="497"/>
            <p14:sldId id="498"/>
            <p14:sldId id="667"/>
            <p14:sldId id="530"/>
            <p14:sldId id="666"/>
          </p14:sldIdLst>
        </p14:section>
        <p14:section name="File Class" id="{EC3006F6-2694-413B-BA30-5CFF8BEF631D}">
          <p14:sldIdLst>
            <p14:sldId id="653"/>
            <p14:sldId id="654"/>
            <p14:sldId id="655"/>
          </p14:sldIdLst>
        </p14:section>
        <p14:section name="Directory Class" id="{D7DA841B-AC88-40DA-99C9-A19981481937}">
          <p14:sldIdLst>
            <p14:sldId id="656"/>
            <p14:sldId id="657"/>
            <p14:sldId id="658"/>
            <p14:sldId id="659"/>
            <p14:sldId id="660"/>
          </p14:sldIdLst>
        </p14:section>
        <p14:section name="Live Exercise" id="{4B68B19D-E6B1-44C9-96CB-2B8EA5064DEF}">
          <p14:sldIdLst>
            <p14:sldId id="521"/>
          </p14:sldIdLst>
        </p14:section>
        <p14:section name="Conclusion" id="{DB2A7A31-EFF1-48B4-8D3D-E9D52C3CC8A7}">
          <p14:sldIdLst>
            <p14:sldId id="522"/>
            <p14:sldId id="661"/>
            <p14:sldId id="662"/>
            <p14:sldId id="663"/>
            <p14:sldId id="664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6E849A"/>
    <a:srgbClr val="698097"/>
    <a:srgbClr val="234465"/>
    <a:srgbClr val="3BABFF"/>
    <a:srgbClr val="005828"/>
    <a:srgbClr val="00B050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384" autoAdjust="0"/>
  </p:normalViewPr>
  <p:slideViewPr>
    <p:cSldViewPr>
      <p:cViewPr varScale="1">
        <p:scale>
          <a:sx n="82" d="100"/>
          <a:sy n="82" d="100"/>
        </p:scale>
        <p:origin x="64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5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4581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0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1827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066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56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4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/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5412" y="3200400"/>
            <a:ext cx="7162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var reader = new StreamReader(fileName);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 smtClean="0"/>
              <a:t>Input.txt </a:t>
            </a:r>
            <a:r>
              <a:rPr lang="en-US" dirty="0"/>
              <a:t>file</a:t>
            </a:r>
          </a:p>
          <a:p>
            <a:r>
              <a:rPr lang="en-US" dirty="0" smtClean="0"/>
              <a:t>Print the odd lines on the console</a:t>
            </a:r>
          </a:p>
          <a:p>
            <a:r>
              <a:rPr lang="en-US" dirty="0" smtClean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 smtClean="0"/>
              <a:t>: </a:t>
            </a:r>
            <a:r>
              <a:rPr lang="en-US" dirty="0"/>
              <a:t>Odd </a:t>
            </a:r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7851" y="3199405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 fair Verona, where we lay our scene,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220541" y="5069366"/>
            <a:ext cx="504571" cy="351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730184" y="5594939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Odd Lines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8506" y="1267896"/>
            <a:ext cx="989890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reader = new </a:t>
            </a:r>
            <a:r>
              <a:rPr lang="en-US" dirty="0" err="1">
                <a:solidFill>
                  <a:schemeClr val="bg1"/>
                </a:solidFill>
              </a:rPr>
              <a:t>StreamReader</a:t>
            </a:r>
            <a:r>
              <a:rPr lang="en-US" dirty="0" smtClean="0">
                <a:solidFill>
                  <a:schemeClr val="tx1"/>
                </a:solidFill>
              </a:rPr>
              <a:t>("Input.txt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reader</a:t>
            </a:r>
            <a:r>
              <a:rPr lang="en-US" dirty="0" smtClean="0">
                <a:solidFill>
                  <a:schemeClr val="tx1"/>
                </a:solidFill>
              </a:rPr>
              <a:t>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 </a:t>
            </a:r>
            <a:r>
              <a:rPr lang="en-US" dirty="0">
                <a:solidFill>
                  <a:schemeClr val="tx1"/>
                </a:solidFill>
              </a:rPr>
              <a:t>counter = 0;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>
                <a:solidFill>
                  <a:schemeClr val="tx1"/>
                </a:solidFill>
              </a:rPr>
              <a:t>line = </a:t>
            </a:r>
            <a:r>
              <a:rPr lang="en-US" dirty="0" err="1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writer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tx1"/>
                </a:solidFill>
              </a:rPr>
              <a:t>("Output.txt</a:t>
            </a:r>
            <a:r>
              <a:rPr lang="en-US" dirty="0" smtClean="0">
                <a:solidFill>
                  <a:schemeClr val="tx1"/>
                </a:solidFill>
              </a:rPr>
              <a:t>")){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while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line != null</a:t>
            </a:r>
            <a:r>
              <a:rPr lang="en-US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if (counter % 2 == 1){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writer.WriteLine</a:t>
            </a:r>
            <a:r>
              <a:rPr lang="en-US" dirty="0" smtClean="0">
                <a:solidFill>
                  <a:schemeClr val="tx1"/>
                </a:solidFill>
              </a:rPr>
              <a:t>(line);}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counter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line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reader.ReadLine</a:t>
            </a:r>
            <a:r>
              <a:rPr lang="en-US" dirty="0" smtClean="0">
                <a:solidFill>
                  <a:schemeClr val="tx1"/>
                </a:solidFill>
              </a:rPr>
              <a:t>();}}}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 smtClean="0"/>
              <a:t>Input.txt</a:t>
            </a:r>
            <a:r>
              <a:rPr lang="en-US" dirty="0" smtClean="0"/>
              <a:t> </a:t>
            </a:r>
            <a:r>
              <a:rPr lang="en-US" dirty="0"/>
              <a:t>file </a:t>
            </a:r>
          </a:p>
          <a:p>
            <a:r>
              <a:rPr lang="en-US" dirty="0" smtClean="0"/>
              <a:t>Insert a number in front of each </a:t>
            </a:r>
            <a:r>
              <a:rPr lang="en-US" dirty="0"/>
              <a:t>line of the file</a:t>
            </a:r>
          </a:p>
          <a:p>
            <a:r>
              <a:rPr lang="en-US" dirty="0"/>
              <a:t>Save it in </a:t>
            </a:r>
            <a:r>
              <a:rPr lang="en-US" dirty="0" smtClean="0"/>
              <a:t>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3412" y="3181363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412" y="5010605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1. Two </a:t>
            </a:r>
            <a:r>
              <a:rPr lang="en-US" dirty="0">
                <a:solidFill>
                  <a:schemeClr val="tx1"/>
                </a:solidFill>
              </a:rPr>
              <a:t>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2. In </a:t>
            </a:r>
            <a:r>
              <a:rPr lang="en-US" dirty="0">
                <a:solidFill>
                  <a:schemeClr val="tx1"/>
                </a:solidFill>
              </a:rPr>
              <a:t>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3. From </a:t>
            </a:r>
            <a:r>
              <a:rPr lang="en-US" dirty="0">
                <a:solidFill>
                  <a:schemeClr val="tx1"/>
                </a:solidFill>
              </a:rPr>
              <a:t>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4. Where </a:t>
            </a:r>
            <a:r>
              <a:rPr lang="en-US" dirty="0">
                <a:solidFill>
                  <a:schemeClr val="tx1"/>
                </a:solidFill>
              </a:rPr>
              <a:t>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Solution: </a:t>
            </a:r>
            <a:r>
              <a:rPr lang="en-US" dirty="0"/>
              <a:t>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240644"/>
            <a:ext cx="9800592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reader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</a:t>
            </a:r>
            <a:r>
              <a:rPr lang="en-US" sz="2400" b="1" dirty="0" smtClean="0">
                <a:latin typeface="Consolas" panose="020B0609020204030204" pitchFamily="49" charset="0"/>
              </a:rPr>
              <a:t>"))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string </a:t>
            </a:r>
            <a:r>
              <a:rPr lang="en-US" sz="2400" b="1" dirty="0">
                <a:latin typeface="Consolas" panose="020B0609020204030204" pitchFamily="49" charset="0"/>
              </a:rPr>
              <a:t>line = </a:t>
            </a:r>
            <a:r>
              <a:rPr lang="en-US" sz="2400" b="1" dirty="0" err="1">
                <a:latin typeface="Consolas" panose="020B0609020204030204" pitchFamily="49" charset="0"/>
              </a:rPr>
              <a:t>reader.ReadLine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int </a:t>
            </a:r>
            <a:r>
              <a:rPr lang="en-US" sz="2400" b="1" dirty="0">
                <a:latin typeface="Consolas" panose="020B0609020204030204" pitchFamily="49" charset="0"/>
              </a:rPr>
              <a:t>counter = 1;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using 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writer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   while </a:t>
            </a:r>
            <a:r>
              <a:rPr lang="en-US" sz="2400" b="1" dirty="0">
                <a:latin typeface="Consolas" panose="020B0609020204030204" pitchFamily="49" charset="0"/>
              </a:rPr>
              <a:t>(line != null)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writer.WriteLine</a:t>
            </a:r>
            <a:r>
              <a:rPr lang="en-US" sz="2400" b="1" dirty="0">
                <a:latin typeface="Consolas" panose="020B0609020204030204" pitchFamily="49" charset="0"/>
              </a:rPr>
              <a:t>($"{counter}. {line}");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       line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err="1">
                <a:latin typeface="Consolas" panose="020B0609020204030204" pitchFamily="49" charset="0"/>
              </a:rPr>
              <a:t>reader.ReadLine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       counter</a:t>
            </a:r>
            <a:r>
              <a:rPr lang="en-US" sz="2400" b="1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   } 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Streams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altLang="en-US" noProof="1"/>
              <a:t>The base class for all streams is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There are defined methods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for </a:t>
            </a:r>
            <a:br>
              <a:rPr lang="en-US" altLang="en-US" noProof="1"/>
            </a:br>
            <a:r>
              <a:rPr lang="en-US" altLang="en-US" noProof="1"/>
              <a:t>the main operations with streams in it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Some streams do not support read, write</a:t>
            </a:r>
            <a:br>
              <a:rPr lang="en-US" altLang="en-US" noProof="1"/>
            </a:br>
            <a:r>
              <a:rPr lang="en-US" altLang="en-US" noProof="1"/>
              <a:t>or positioning operations </a:t>
            </a:r>
            <a:endParaRPr lang="en-US" altLang="en-US" dirty="0"/>
          </a:p>
          <a:p>
            <a:pPr lvl="1">
              <a:lnSpc>
                <a:spcPct val="93000"/>
              </a:lnSpc>
              <a:defRPr/>
            </a:pPr>
            <a:r>
              <a:rPr lang="en-US" altLang="en-US" dirty="0"/>
              <a:t>P</a:t>
            </a:r>
            <a:r>
              <a:rPr lang="en-US" altLang="en-US" noProof="1"/>
              <a:t>roperties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are provided</a:t>
            </a:r>
            <a:r>
              <a:rPr lang="en-US" altLang="en-US" noProof="1"/>
              <a:t> </a:t>
            </a:r>
          </a:p>
          <a:p>
            <a:pPr lvl="1">
              <a:lnSpc>
                <a:spcPct val="93000"/>
              </a:lnSpc>
              <a:defRPr/>
            </a:pPr>
            <a:r>
              <a:rPr lang="en-US" altLang="en-US" noProof="1"/>
              <a:t>Streams which support positioning </a:t>
            </a:r>
            <a:br>
              <a:rPr lang="en-US" altLang="en-US" noProof="1"/>
            </a:br>
            <a:r>
              <a:rPr lang="en-US" altLang="en-US" noProof="1"/>
              <a:t>have the properties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293812" y="5138801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569720"/>
                </p:ext>
              </p:extLst>
            </p:nvPr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Writes a sequence of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bytes to an output stream,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Can freeze for undefined time, </a:t>
            </a:r>
            <a:br>
              <a:rPr lang="en-US" altLang="en-US" dirty="0"/>
            </a:br>
            <a:r>
              <a:rPr lang="en-US" altLang="en-US" dirty="0"/>
              <a:t>until it sends all bytes to their destination</a:t>
            </a:r>
            <a:endParaRPr lang="bg-BG" altLang="en-US" sz="26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</a:t>
            </a:r>
            <a:br>
              <a:rPr lang="en-US" altLang="en-US" dirty="0"/>
            </a:br>
            <a:r>
              <a:rPr lang="en-US" altLang="en-US" dirty="0"/>
              <a:t>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Streams?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2. </a:t>
            </a:r>
            <a:r>
              <a:rPr lang="en-US" sz="3200" noProof="1"/>
              <a:t>Readers and Writers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3. File Streams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4. File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</a:t>
            </a:r>
            <a:br>
              <a:rPr lang="en-US" altLang="en-US" dirty="0"/>
            </a:br>
            <a:r>
              <a:rPr lang="en-US" altLang="en-US" dirty="0"/>
              <a:t>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Stream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</a:t>
            </a:r>
            <a:br>
              <a:rPr lang="en-US" altLang="en-US" dirty="0"/>
            </a:br>
            <a:r>
              <a:rPr lang="en-US" altLang="en-US" dirty="0"/>
              <a:t>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– </a:t>
            </a:r>
            <a:r>
              <a:rPr lang="en-US" altLang="en-US" dirty="0"/>
              <a:t>opening file mode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noProof="1"/>
              <a:t>, </a:t>
            </a:r>
            <a:br>
              <a:rPr lang="en-US" altLang="en-US" noProof="1"/>
            </a:b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– </a:t>
            </a:r>
            <a:r>
              <a:rPr lang="en-US" altLang="en-US" dirty="0"/>
              <a:t>operations mode for the file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– </a:t>
            </a:r>
            <a:r>
              <a:rPr lang="en-US" altLang="en-US" dirty="0"/>
              <a:t>access rules for other users while file is opened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237412" y="2179500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1290781"/>
            <a:ext cx="8610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4761" y="1342938"/>
            <a:ext cx="1054423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979612" y="27432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try-finally guarantees the stream will always close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7212" y="4800600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Encoding.UTF8.GetBytes()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underlying bytes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Slice the file </a:t>
            </a:r>
            <a:r>
              <a:rPr lang="en-US" dirty="0" err="1" smtClean="0"/>
              <a:t>sliceMe.mkv</a:t>
            </a:r>
            <a:r>
              <a:rPr lang="en-US" dirty="0"/>
              <a:t> </a:t>
            </a:r>
            <a:r>
              <a:rPr lang="en-US" dirty="0" smtClean="0"/>
              <a:t>in 5 equal parts</a:t>
            </a:r>
          </a:p>
          <a:p>
            <a:r>
              <a:rPr lang="en-US" dirty="0" smtClean="0"/>
              <a:t>Name them </a:t>
            </a:r>
          </a:p>
          <a:p>
            <a:pPr lvl="1"/>
            <a:r>
              <a:rPr lang="en-US" dirty="0" smtClean="0"/>
              <a:t>Part-0.mkv</a:t>
            </a:r>
          </a:p>
          <a:p>
            <a:pPr lvl="1"/>
            <a:r>
              <a:rPr lang="en-US" dirty="0" smtClean="0"/>
              <a:t>Part-1.mkv</a:t>
            </a:r>
            <a:endParaRPr lang="en-US" dirty="0"/>
          </a:p>
          <a:p>
            <a:pPr lvl="1"/>
            <a:r>
              <a:rPr lang="en-US" dirty="0" smtClean="0"/>
              <a:t>Part-2.mkv</a:t>
            </a:r>
            <a:endParaRPr lang="en-US" dirty="0"/>
          </a:p>
          <a:p>
            <a:pPr lvl="1"/>
            <a:r>
              <a:rPr lang="en-US" dirty="0" smtClean="0"/>
              <a:t>Part-3.mkv</a:t>
            </a:r>
          </a:p>
          <a:p>
            <a:pPr lvl="1"/>
            <a:r>
              <a:rPr lang="en-US" dirty="0" smtClean="0"/>
              <a:t>Part-4.mkv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Slice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4" y="2269999"/>
            <a:ext cx="2906708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Solution: </a:t>
            </a:r>
            <a:r>
              <a:rPr lang="en-US" dirty="0"/>
              <a:t>Slice File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295400"/>
            <a:ext cx="10820401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latin typeface="Consolas" panose="020B0609020204030204" pitchFamily="49" charset="0"/>
              </a:rPr>
              <a:t>destinationDirectory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"";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//Add saving path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latin typeface="Consolas" panose="020B0609020204030204" pitchFamily="49" charset="0"/>
              </a:rPr>
              <a:t>sourceFile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""; </a:t>
            </a:r>
            <a:r>
              <a:rPr lang="en-US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//Add file path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int </a:t>
            </a:r>
            <a:r>
              <a:rPr lang="en-US" sz="2400" b="1" dirty="0">
                <a:latin typeface="Consolas" panose="020B0609020204030204" pitchFamily="49" charset="0"/>
              </a:rPr>
              <a:t>parts = 5;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List&lt;string</a:t>
            </a:r>
            <a:r>
              <a:rPr lang="en-US" sz="2400" b="1" dirty="0">
                <a:latin typeface="Consolas" panose="020B0609020204030204" pitchFamily="49" charset="0"/>
              </a:rPr>
              <a:t>&gt; files = new List&lt;string&gt; { "Part-0.mkv", "Part-1.mkv", "Part-2.mkv", "Part-3.mkv", "Part-4.mkv" };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using 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streamReadFile</a:t>
            </a:r>
            <a:r>
              <a:rPr lang="en-US" sz="2400" b="1" dirty="0">
                <a:latin typeface="Consolas" panose="020B0609020204030204" pitchFamily="49" charset="0"/>
              </a:rPr>
              <a:t> = new </a:t>
            </a:r>
            <a:r>
              <a:rPr lang="en-US" sz="2400" b="1" dirty="0" err="1" smtClean="0">
                <a:latin typeface="Consolas" panose="020B0609020204030204" pitchFamily="49" charset="0"/>
              </a:rPr>
              <a:t>FileStream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sourceFile</a:t>
            </a:r>
            <a:r>
              <a:rPr lang="en-US" sz="2400" b="1" dirty="0" smtClean="0"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latin typeface="Consolas" panose="020B0609020204030204" pitchFamily="49" charset="0"/>
              </a:rPr>
              <a:t>FileMode.Open</a:t>
            </a:r>
            <a:r>
              <a:rPr lang="en-US" sz="2400" b="1" dirty="0" smtClean="0">
                <a:latin typeface="Consolas" panose="020B0609020204030204" pitchFamily="49" charset="0"/>
              </a:rPr>
              <a:t>)){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long </a:t>
            </a:r>
            <a:r>
              <a:rPr lang="en-US" sz="2400" b="1" dirty="0" err="1">
                <a:latin typeface="Consolas" panose="020B0609020204030204" pitchFamily="49" charset="0"/>
              </a:rPr>
              <a:t>pieceSize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=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(</a:t>
            </a:r>
            <a:r>
              <a:rPr lang="en-US" sz="2400" b="1" dirty="0">
                <a:latin typeface="Consolas" panose="020B0609020204030204" pitchFamily="49" charset="0"/>
              </a:rPr>
              <a:t>long)</a:t>
            </a:r>
            <a:r>
              <a:rPr lang="en-US" sz="2400" b="1" dirty="0" err="1">
                <a:latin typeface="Consolas" panose="020B0609020204030204" pitchFamily="49" charset="0"/>
              </a:rPr>
              <a:t>Math.Ceiling</a:t>
            </a:r>
            <a:r>
              <a:rPr lang="en-US" sz="2400" b="1" dirty="0">
                <a:latin typeface="Consolas" panose="020B0609020204030204" pitchFamily="49" charset="0"/>
              </a:rPr>
              <a:t>((double)</a:t>
            </a:r>
            <a:r>
              <a:rPr lang="en-US" sz="2400" b="1" dirty="0" err="1">
                <a:latin typeface="Consolas" panose="020B0609020204030204" pitchFamily="49" charset="0"/>
              </a:rPr>
              <a:t>streamReadFile.Length</a:t>
            </a:r>
            <a:r>
              <a:rPr lang="en-US" sz="2400" b="1" dirty="0">
                <a:latin typeface="Consolas" panose="020B0609020204030204" pitchFamily="49" charset="0"/>
              </a:rPr>
              <a:t> / </a:t>
            </a:r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 parts);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for </a:t>
            </a:r>
            <a:r>
              <a:rPr lang="en-US" sz="2400" b="1" dirty="0">
                <a:latin typeface="Consolas" panose="020B0609020204030204" pitchFamily="49" charset="0"/>
              </a:rPr>
              <a:t>(int i = 0; i &lt; parts; i</a:t>
            </a:r>
            <a:r>
              <a:rPr lang="en-US" sz="2400" b="1" dirty="0" smtClean="0">
                <a:latin typeface="Consolas" panose="020B0609020204030204" pitchFamily="49" charset="0"/>
              </a:rPr>
              <a:t>++){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   long 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= 0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  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//Continue to next slide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Slice </a:t>
            </a:r>
            <a:r>
              <a:rPr lang="en-US" dirty="0" smtClean="0"/>
              <a:t>File(2)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676400"/>
            <a:ext cx="9601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streamCreateFile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new </a:t>
            </a:r>
            <a:r>
              <a:rPr lang="en-US" sz="2400" b="1" dirty="0" err="1" smtClean="0">
                <a:latin typeface="Consolas" panose="020B0609020204030204" pitchFamily="49" charset="0"/>
              </a:rPr>
              <a:t>FileStream</a:t>
            </a:r>
            <a:r>
              <a:rPr lang="en-US" sz="2400" b="1" dirty="0" smtClean="0">
                <a:latin typeface="Consolas" panose="020B0609020204030204" pitchFamily="49" charset="0"/>
              </a:rPr>
              <a:t>(files[i], </a:t>
            </a:r>
            <a:r>
              <a:rPr lang="en-US" sz="2400" b="1" dirty="0" err="1" smtClean="0">
                <a:latin typeface="Consolas" panose="020B0609020204030204" pitchFamily="49" charset="0"/>
              </a:rPr>
              <a:t>FileMode.Create</a:t>
            </a:r>
            <a:r>
              <a:rPr lang="en-US" sz="2400" b="1" dirty="0">
                <a:latin typeface="Consolas" panose="020B0609020204030204" pitchFamily="49" charset="0"/>
              </a:rPr>
              <a:t>)){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byte</a:t>
            </a:r>
            <a:r>
              <a:rPr lang="en-US" sz="2400" b="1" dirty="0">
                <a:latin typeface="Consolas" panose="020B0609020204030204" pitchFamily="49" charset="0"/>
              </a:rPr>
              <a:t>[] buffer = new byte[4096];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while 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streamReadFile.Read</a:t>
            </a:r>
            <a:r>
              <a:rPr lang="en-US" sz="2400" b="1" dirty="0">
                <a:latin typeface="Consolas" panose="020B0609020204030204" pitchFamily="49" charset="0"/>
              </a:rPr>
              <a:t>(buffer, </a:t>
            </a:r>
            <a:r>
              <a:rPr lang="en-US" sz="2400" b="1" dirty="0" smtClean="0">
                <a:latin typeface="Consolas" panose="020B0609020204030204" pitchFamily="49" charset="0"/>
              </a:rPr>
              <a:t>0,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)) ==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 smtClean="0">
                <a:latin typeface="Consolas" panose="020B0609020204030204" pitchFamily="49" charset="0"/>
              </a:rPr>
              <a:t>){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currentPieceSize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+=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 smtClean="0">
                <a:latin typeface="Consolas" panose="020B0609020204030204" pitchFamily="49" charset="0"/>
              </a:rPr>
              <a:t>;                         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streamCreateFile.Write</a:t>
            </a:r>
            <a:r>
              <a:rPr lang="en-US" sz="2400" b="1" dirty="0" smtClean="0">
                <a:latin typeface="Consolas" panose="020B0609020204030204" pitchFamily="49" charset="0"/>
              </a:rPr>
              <a:t>(buffer</a:t>
            </a:r>
            <a:r>
              <a:rPr lang="en-US" sz="2400" b="1" dirty="0">
                <a:latin typeface="Consolas" panose="020B0609020204030204" pitchFamily="49" charset="0"/>
              </a:rPr>
              <a:t>, 0, </a:t>
            </a:r>
            <a:r>
              <a:rPr lang="en-US" sz="2400" b="1" dirty="0" smtClean="0">
                <a:latin typeface="Consolas" panose="020B0609020204030204" pitchFamily="49" charset="0"/>
              </a:rPr>
              <a:t/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    if 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&gt;= </a:t>
            </a:r>
            <a:r>
              <a:rPr lang="en-US" sz="2400" b="1" dirty="0" err="1">
                <a:latin typeface="Consolas" panose="020B0609020204030204" pitchFamily="49" charset="0"/>
              </a:rPr>
              <a:t>pieceSize</a:t>
            </a:r>
            <a:r>
              <a:rPr lang="en-US" sz="2400" b="1" dirty="0" smtClean="0">
                <a:latin typeface="Consolas" panose="020B0609020204030204" pitchFamily="49" charset="0"/>
              </a:rPr>
              <a:t>){break;}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  }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File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99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07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6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File.ReadAllText() </a:t>
            </a:r>
            <a:r>
              <a:rPr lang="en-US" noProof="1">
                <a:sym typeface="Wingdings" panose="05000000000000000000" pitchFamily="2" charset="2"/>
              </a:rPr>
              <a:t> string </a:t>
            </a:r>
            <a:r>
              <a:rPr lang="en-US" noProof="1"/>
              <a:t>– reads a text file at once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File.ReadAllLines() </a:t>
            </a:r>
            <a:r>
              <a:rPr lang="en-US" noProof="1">
                <a:sym typeface="Wingdings" panose="05000000000000000000" pitchFamily="2" charset="2"/>
              </a:rPr>
              <a:t> string[]</a:t>
            </a:r>
            <a:r>
              <a:rPr lang="en-US" noProof="1"/>
              <a:t> –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33420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dirty="0" err="1"/>
              <a:t>maria</a:t>
            </a:r>
            <a:r>
              <a:rPr lang="en-US" dirty="0"/>
              <a:t>" };</a:t>
            </a:r>
          </a:p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432359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</p:spTree>
    <p:extLst>
      <p:ext uri="{BB962C8B-B14F-4D97-AF65-F5344CB8AC3E}">
        <p14:creationId xmlns:p14="http://schemas.microsoft.com/office/powerpoint/2010/main" val="2878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Directory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1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7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832159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25780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</p:spTree>
    <p:extLst>
      <p:ext uri="{BB962C8B-B14F-4D97-AF65-F5344CB8AC3E}">
        <p14:creationId xmlns:p14="http://schemas.microsoft.com/office/powerpoint/2010/main" val="32312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GetFiles</a:t>
            </a:r>
            <a:r>
              <a:rPr lang="en-US" dirty="0"/>
              <a:t>() – 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GetDirectories</a:t>
            </a:r>
            <a:r>
              <a:rPr lang="en-US" noProof="1"/>
              <a:t>()</a:t>
            </a:r>
            <a:r>
              <a:rPr lang="en-US" dirty="0"/>
              <a:t> –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415339"/>
            <a:ext cx="769684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filesInDir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5029200"/>
            <a:ext cx="769283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subDirs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</p:spTree>
    <p:extLst>
      <p:ext uri="{BB962C8B-B14F-4D97-AF65-F5344CB8AC3E}">
        <p14:creationId xmlns:p14="http://schemas.microsoft.com/office/powerpoint/2010/main" val="4841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88668" y="3505200"/>
            <a:ext cx="301148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output.txt</a:t>
            </a:r>
          </a:p>
          <a:p>
            <a:r>
              <a:rPr lang="en-US" dirty="0"/>
              <a:t>5.16173839569092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05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03854" y="1447800"/>
            <a:ext cx="8781115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 = Directory.GetFiles("TestFolder");</a:t>
            </a:r>
          </a:p>
          <a:p>
            <a:r>
              <a:rPr lang="en-US" dirty="0"/>
              <a:t>double sum = 0;</a:t>
            </a:r>
          </a:p>
          <a:p>
            <a:r>
              <a:rPr lang="en-US" dirty="0"/>
              <a:t>foreach (string file in files) 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FileInfo fileInfo = new FileInfo(file);</a:t>
            </a:r>
          </a:p>
          <a:p>
            <a:r>
              <a:rPr lang="en-US" dirty="0"/>
              <a:t>  sum += fileInfo.Length;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sum = sum / 1024 / 1024;</a:t>
            </a:r>
          </a:p>
          <a:p>
            <a:r>
              <a:rPr lang="en-US" dirty="0"/>
              <a:t>File.WriteAllText("оutput.txt", sum.ToString());</a:t>
            </a:r>
          </a:p>
        </p:txBody>
      </p:sp>
    </p:spTree>
    <p:extLst>
      <p:ext uri="{BB962C8B-B14F-4D97-AF65-F5344CB8AC3E}">
        <p14:creationId xmlns:p14="http://schemas.microsoft.com/office/powerpoint/2010/main" val="33441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2137" y="32774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8286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646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63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70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open a stream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817813" y="3802087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551158" y="3834112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122658" y="4810052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023984" y="3887097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Streams are means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(reading and writing)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ordered </a:t>
            </a:r>
            <a:r>
              <a:rPr lang="en-US" b="1" dirty="0">
                <a:solidFill>
                  <a:schemeClr val="bg1"/>
                </a:solidFill>
              </a:rPr>
              <a:t>sequences of 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sequential </a:t>
            </a:r>
            <a:r>
              <a:rPr lang="en-US" dirty="0"/>
              <a:t>access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its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types of streams are available to </a:t>
            </a:r>
            <a:br>
              <a:rPr lang="en-US" dirty="0"/>
            </a:br>
            <a:r>
              <a:rPr lang="en-US" dirty="0"/>
              <a:t>access different data sources: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streams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opened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using them and closed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that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486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09762"/>
              </p:ext>
            </p:extLst>
          </p:nvPr>
        </p:nvGraphicFramePr>
        <p:xfrm>
          <a:off x="1827212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516885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230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32879"/>
              </p:ext>
            </p:extLst>
          </p:nvPr>
        </p:nvGraphicFramePr>
        <p:xfrm>
          <a:off x="178276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207639"/>
              </p:ext>
            </p:extLst>
          </p:nvPr>
        </p:nvGraphicFramePr>
        <p:xfrm>
          <a:off x="3679788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01365"/>
              </p:ext>
            </p:extLst>
          </p:nvPr>
        </p:nvGraphicFramePr>
        <p:xfrm>
          <a:off x="5484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41931"/>
              </p:ext>
            </p:extLst>
          </p:nvPr>
        </p:nvGraphicFramePr>
        <p:xfrm>
          <a:off x="7389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1098"/>
              </p:ext>
            </p:extLst>
          </p:nvPr>
        </p:nvGraphicFramePr>
        <p:xfrm>
          <a:off x="92186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9" y="1261309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Readers and Writers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and Binary </a:t>
            </a:r>
            <a:r>
              <a:rPr lang="en-US" dirty="0" smtClean="0"/>
              <a:t>Readers/Writers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4" y="1447800"/>
            <a:ext cx="2743198" cy="23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12195</TotalTime>
  <Words>1644</Words>
  <Application>Microsoft Office PowerPoint</Application>
  <PresentationFormat>Custom</PresentationFormat>
  <Paragraphs>385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Streams, Files and Directories</vt:lpstr>
      <vt:lpstr>Table of Contents</vt:lpstr>
      <vt:lpstr>Have a Question?</vt:lpstr>
      <vt:lpstr>PowerPoint Presentation</vt:lpstr>
      <vt:lpstr>What is a Stream?</vt:lpstr>
      <vt:lpstr>Stream Basics</vt:lpstr>
      <vt:lpstr>Stream – Example</vt:lpstr>
      <vt:lpstr>Stream Types in .NET</vt:lpstr>
      <vt:lpstr>PowerPoint Presentation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PowerPoint Presentation</vt:lpstr>
      <vt:lpstr>The System.IO.Stream Class </vt:lpstr>
      <vt:lpstr>Methods of System.IO.Stream Class</vt:lpstr>
      <vt:lpstr>Methods of System.IO.Stream Class (2)</vt:lpstr>
      <vt:lpstr>Methods of System.IO.Stream Class (3)</vt:lpstr>
      <vt:lpstr>PowerPoint Presentation</vt:lpstr>
      <vt:lpstr>The FileStream Class</vt:lpstr>
      <vt:lpstr>The FileStream Class (2)</vt:lpstr>
      <vt:lpstr>Writing Text to File – Example</vt:lpstr>
      <vt:lpstr>Problem: Slice File</vt:lpstr>
      <vt:lpstr>Solution: Slice File</vt:lpstr>
      <vt:lpstr>Solution: Slice File(2)</vt:lpstr>
      <vt:lpstr>PowerPoint Presentation</vt:lpstr>
      <vt:lpstr>Reading Text Files</vt:lpstr>
      <vt:lpstr>Writing Text Files</vt:lpstr>
      <vt:lpstr>PowerPoint Presentation</vt:lpstr>
      <vt:lpstr>Basic Directory Operations</vt:lpstr>
      <vt:lpstr>Listing Directory Contents</vt:lpstr>
      <vt:lpstr>Problem: Calculate Folder Size</vt:lpstr>
      <vt:lpstr>Solution: Calculate Folder Size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Base>https://softuni.bg/courses/csharp-advanced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Streams, Files and Directories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415</cp:revision>
  <dcterms:created xsi:type="dcterms:W3CDTF">2014-01-02T17:00:34Z</dcterms:created>
  <dcterms:modified xsi:type="dcterms:W3CDTF">2019-01-23T13:52:01Z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