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847" r:id="rId2"/>
    <p:sldId id="848" r:id="rId3"/>
    <p:sldId id="849" r:id="rId4"/>
    <p:sldId id="854" r:id="rId5"/>
    <p:sldId id="855" r:id="rId6"/>
    <p:sldId id="877" r:id="rId7"/>
    <p:sldId id="878" r:id="rId8"/>
    <p:sldId id="879" r:id="rId9"/>
    <p:sldId id="880" r:id="rId10"/>
    <p:sldId id="856" r:id="rId11"/>
    <p:sldId id="857" r:id="rId12"/>
    <p:sldId id="858" r:id="rId13"/>
    <p:sldId id="859" r:id="rId14"/>
    <p:sldId id="860" r:id="rId15"/>
    <p:sldId id="861" r:id="rId16"/>
    <p:sldId id="862" r:id="rId17"/>
    <p:sldId id="863" r:id="rId18"/>
    <p:sldId id="864" r:id="rId19"/>
    <p:sldId id="865" r:id="rId20"/>
    <p:sldId id="866" r:id="rId21"/>
    <p:sldId id="867" r:id="rId22"/>
    <p:sldId id="868" r:id="rId23"/>
    <p:sldId id="869" r:id="rId24"/>
    <p:sldId id="870" r:id="rId25"/>
    <p:sldId id="871" r:id="rId26"/>
    <p:sldId id="881" r:id="rId27"/>
    <p:sldId id="872" r:id="rId28"/>
    <p:sldId id="873" r:id="rId29"/>
    <p:sldId id="874" r:id="rId30"/>
    <p:sldId id="875" r:id="rId31"/>
    <p:sldId id="876" r:id="rId32"/>
    <p:sldId id="850" r:id="rId33"/>
    <p:sldId id="882" r:id="rId34"/>
    <p:sldId id="887" r:id="rId35"/>
    <p:sldId id="888" r:id="rId36"/>
    <p:sldId id="885" r:id="rId37"/>
    <p:sldId id="88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847"/>
            <p14:sldId id="848"/>
            <p14:sldId id="849"/>
          </p14:sldIdLst>
        </p14:section>
        <p14:section name="Generics" id="{4C2182BE-4B88-4D56-9DB6-E01540733B09}">
          <p14:sldIdLst>
            <p14:sldId id="854"/>
            <p14:sldId id="855"/>
            <p14:sldId id="877"/>
            <p14:sldId id="878"/>
            <p14:sldId id="879"/>
            <p14:sldId id="880"/>
            <p14:sldId id="856"/>
            <p14:sldId id="857"/>
            <p14:sldId id="858"/>
            <p14:sldId id="859"/>
            <p14:sldId id="860"/>
            <p14:sldId id="861"/>
            <p14:sldId id="862"/>
            <p14:sldId id="863"/>
            <p14:sldId id="864"/>
            <p14:sldId id="865"/>
            <p14:sldId id="866"/>
            <p14:sldId id="867"/>
            <p14:sldId id="868"/>
            <p14:sldId id="869"/>
            <p14:sldId id="870"/>
            <p14:sldId id="871"/>
            <p14:sldId id="881"/>
            <p14:sldId id="872"/>
            <p14:sldId id="873"/>
            <p14:sldId id="874"/>
            <p14:sldId id="875"/>
            <p14:sldId id="876"/>
          </p14:sldIdLst>
        </p14:section>
        <p14:section name="Conclusion" id="{10E03AB1-9AA8-4E86-9A64-D741901E50A2}">
          <p14:sldIdLst>
            <p14:sldId id="850"/>
            <p14:sldId id="882"/>
            <p14:sldId id="887"/>
            <p14:sldId id="888"/>
            <p14:sldId id="885"/>
            <p14:sldId id="8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20" autoAdjust="0"/>
  </p:normalViewPr>
  <p:slideViewPr>
    <p:cSldViewPr snapToGrid="0" showGuides="1">
      <p:cViewPr varScale="1">
        <p:scale>
          <a:sx n="77" d="100"/>
          <a:sy n="77" d="100"/>
        </p:scale>
        <p:origin x="763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4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99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31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73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71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0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21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27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360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499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443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992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2283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60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0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8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1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5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0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91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07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5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4/Generics-La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4/Generics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4/Generic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4/Generics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4/Generics-Lab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4/Generics-Lab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74/Generics-Lab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7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0.png"/><Relationship Id="rId10" Type="http://schemas.openxmlformats.org/officeDocument/2006/relationships/image" Target="../media/image5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4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67" y="2496570"/>
            <a:ext cx="3986885" cy="2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we need a collection that will store 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safety </a:t>
            </a:r>
            <a:r>
              <a:rPr lang="en-US" dirty="0"/>
              <a:t>for the client</a:t>
            </a:r>
          </a:p>
          <a:p>
            <a:r>
              <a:rPr lang="en-US" dirty="0"/>
              <a:t>Provides a powerful way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reuse code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Type Safety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824098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strings.Add("gosho");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strings.Add("pesho");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5334000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people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5700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with &lt;Type Parameter 1, Type Parameter 2 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Type Parameters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851734"/>
            <a:ext cx="6942459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4724400"/>
            <a:ext cx="6942459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Dictionary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&lt;TKey, TValue&gt;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8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it anywhere inside the 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Scope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2140328"/>
            <a:ext cx="6685007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Add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 () {…}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get;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Box</a:t>
            </a:r>
            <a:r>
              <a:rPr lang="en-US" dirty="0"/>
              <a:t> collection, that can store </a:t>
            </a:r>
            <a:r>
              <a:rPr lang="en-US" b="1" dirty="0">
                <a:solidFill>
                  <a:schemeClr val="bg1"/>
                </a:solidFill>
              </a:rPr>
              <a:t>anything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should 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should remove the topmost element and </a:t>
            </a:r>
            <a:r>
              <a:rPr lang="en-US" b="1" dirty="0">
                <a:solidFill>
                  <a:schemeClr val="bg1"/>
                </a:solidFill>
              </a:rPr>
              <a:t>return it</a:t>
            </a:r>
          </a:p>
          <a:p>
            <a:r>
              <a:rPr lang="en-US" dirty="0"/>
              <a:t>It should have three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element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88002" y="1281899"/>
            <a:ext cx="9615996" cy="4773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Box&lt;T&gt;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Constructor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int Count =&gt; this.data.Count;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 { this.data.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Remove()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var rem = this.data.Last();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this.data.RemoveAt(this.data.Count - 1);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rem;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GB" dirty="0"/>
              <a:t>inherit a generic class into a concrete type: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Subclassing Generic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868278"/>
            <a:ext cx="783022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JarOfPickles : 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&lt;Pickle&gt;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4283476"/>
            <a:ext cx="783022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jar = new JarOfPickles();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Pickle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Cucumber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295762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Similar to Generic Classes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Interfaces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1905000"/>
            <a:ext cx="853156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interface IJar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704" y="4525885"/>
            <a:ext cx="853156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JarOfPickles : IJar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&lt;Pickle&gt;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04" y="5583746"/>
            <a:ext cx="853156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CustomJar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: IJar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0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take generic input and return generic output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2055240"/>
            <a:ext cx="962393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CreateList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item, int 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count;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list.Add(item);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/>
              <a:t> with a single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T[] Create(int length, T item)</a:t>
            </a:r>
          </a:p>
          <a:p>
            <a:r>
              <a:rPr lang="en-US" dirty="0"/>
              <a:t>It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an array </a:t>
            </a:r>
            <a:r>
              <a:rPr lang="en-US" dirty="0"/>
              <a:t>with the given length</a:t>
            </a:r>
          </a:p>
          <a:p>
            <a:pPr lvl="1"/>
            <a:r>
              <a:rPr lang="en-US" dirty="0"/>
              <a:t>Every element should be </a:t>
            </a:r>
            <a:r>
              <a:rPr lang="en-US" b="1" dirty="0">
                <a:solidFill>
                  <a:schemeClr val="bg1"/>
                </a:solidFill>
              </a:rPr>
              <a:t>set to the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1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75752" y="1207780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class ArrayCreator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array[i] = item;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7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Generics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Syntax</a:t>
            </a: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Classes</a:t>
            </a:r>
            <a:r>
              <a:rPr lang="en-US" sz="3600" dirty="0">
                <a:cs typeface="Consolas" panose="020B0609020204030204" pitchFamily="49" charset="0"/>
              </a:rPr>
              <a:t> and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Interfaces</a:t>
            </a: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</a:pPr>
            <a:r>
              <a:rPr lang="en-US" sz="3600" dirty="0">
                <a:cs typeface="Consolas" panose="020B0609020204030204" pitchFamily="49" charset="0"/>
              </a:rPr>
              <a:t>Generic </a:t>
            </a:r>
            <a:r>
              <a:rPr lang="en-US" sz="3600" b="1" dirty="0">
                <a:solidFill>
                  <a:schemeClr val="bg1"/>
                </a:solidFill>
                <a:cs typeface="Consolas" panose="020B0609020204030204" pitchFamily="49" charset="0"/>
              </a:rPr>
              <a:t>Constraints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784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 Constraints 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5109" y="6022639"/>
            <a:ext cx="10961783" cy="499819"/>
          </a:xfrm>
        </p:spPr>
        <p:txBody>
          <a:bodyPr/>
          <a:lstStyle/>
          <a:p>
            <a:r>
              <a:rPr lang="en-US" dirty="0"/>
              <a:t>Apply Restrictions</a:t>
            </a:r>
          </a:p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55" y="1225610"/>
            <a:ext cx="2831690" cy="28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IL generated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Equals&lt;string&gt;</a:t>
            </a:r>
            <a:r>
              <a:rPr lang="en-US" dirty="0"/>
              <a:t> would be different to that</a:t>
            </a:r>
            <a:br>
              <a:rPr lang="en-US" dirty="0"/>
            </a:b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Equals&lt;int&gt;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case could be different if the </a:t>
            </a:r>
            <a:r>
              <a:rPr lang="en-US" b="1" dirty="0">
                <a:solidFill>
                  <a:schemeClr val="bg1"/>
                </a:solidFill>
              </a:rPr>
              <a:t>types</a:t>
            </a:r>
            <a:r>
              <a:rPr lang="en-US" dirty="0"/>
              <a:t> that are being compared </a:t>
            </a:r>
            <a:br>
              <a:rPr lang="en-US" dirty="0"/>
            </a:br>
            <a:r>
              <a:rPr lang="en-US" dirty="0"/>
              <a:t>have a </a:t>
            </a:r>
            <a:r>
              <a:rPr lang="en-US" b="1" dirty="0">
                <a:solidFill>
                  <a:schemeClr val="bg1"/>
                </a:solidFill>
              </a:rPr>
              <a:t>new definition of == operator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2493822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bool Equals&lt;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(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t1,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t2)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are represented in generics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Restricting generic classes to </a:t>
            </a:r>
            <a:r>
              <a:rPr lang="en-US" b="1" dirty="0">
                <a:solidFill>
                  <a:schemeClr val="bg1"/>
                </a:solidFill>
              </a:rPr>
              <a:t>reference types </a:t>
            </a:r>
            <a:r>
              <a:rPr lang="en-US" dirty="0"/>
              <a:t>only: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is the keyword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2659026"/>
            <a:ext cx="600184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2502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/>
              <a:t> is the keyword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40493"/>
            <a:ext cx="608174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struct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421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 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a </a:t>
            </a:r>
            <a:r>
              <a:rPr lang="en-US" b="1" dirty="0">
                <a:solidFill>
                  <a:schemeClr val="bg1"/>
                </a:solidFill>
              </a:rPr>
              <a:t>default constructor </a:t>
            </a:r>
            <a:r>
              <a:rPr lang="en-US" dirty="0"/>
              <a:t>can be used in the constraints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Parameterized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will be a </a:t>
            </a:r>
            <a:r>
              <a:rPr lang="en-US" b="1" dirty="0">
                <a:solidFill>
                  <a:schemeClr val="bg1"/>
                </a:solidFill>
              </a:rPr>
              <a:t>compilation error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615276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new()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002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static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base class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4537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an </a:t>
            </a:r>
            <a:r>
              <a:rPr lang="en-US" b="1" dirty="0">
                <a:solidFill>
                  <a:schemeClr val="bg1"/>
                </a:solidFill>
              </a:rPr>
              <a:t>interface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implement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specified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</a:t>
            </a:r>
            <a:r>
              <a:rPr lang="en-US" baseline="30000" dirty="0"/>
              <a:t>1/2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IComparable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903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</a:t>
            </a:r>
            <a:r>
              <a:rPr lang="en-US" b="1" strike="sngStrike" dirty="0">
                <a:solidFill>
                  <a:schemeClr val="bg1"/>
                </a:solidFill>
              </a:rPr>
              <a:t>base</a:t>
            </a:r>
            <a:r>
              <a:rPr lang="en-US" b="1" dirty="0">
                <a:solidFill>
                  <a:schemeClr val="bg1"/>
                </a:solidFill>
              </a:rPr>
              <a:t> class </a:t>
            </a:r>
            <a:r>
              <a:rPr lang="en-US" dirty="0"/>
              <a:t>as a constraint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supplied for </a:t>
            </a:r>
            <a:r>
              <a:rPr lang="en-US" b="1" dirty="0" err="1" smtClean="0">
                <a:solidFill>
                  <a:schemeClr val="bg1"/>
                </a:solidFill>
              </a:rPr>
              <a:t>T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 err="1" smtClean="0">
                <a:solidFill>
                  <a:schemeClr val="bg1"/>
                </a:solidFill>
              </a:rPr>
              <a:t>tem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 </a:t>
            </a:r>
            <a:r>
              <a:rPr lang="en-US" sz="3400" dirty="0"/>
              <a:t>comes from the </a:t>
            </a:r>
            <a:r>
              <a:rPr lang="en-US" b="1" dirty="0">
                <a:solidFill>
                  <a:schemeClr val="bg1"/>
                </a:solidFill>
              </a:rPr>
              <a:t>generic class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(5)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69932" y="1791688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619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Invalid combination of constraints: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4164" y="1981201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where T :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MyBaseClass, IComparable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27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Holds two elements: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</a:p>
          <a:p>
            <a:pPr lvl="1"/>
            <a:r>
              <a:rPr lang="en-US" dirty="0"/>
              <a:t>receives the elements through its single constructor:</a:t>
            </a:r>
          </a:p>
          <a:p>
            <a:pPr lvl="2"/>
            <a:r>
              <a:rPr lang="en-US" dirty="0"/>
              <a:t>Scale(T left, T right)</a:t>
            </a:r>
          </a:p>
          <a:p>
            <a:pPr lvl="1"/>
            <a:r>
              <a:rPr lang="en-US" dirty="0"/>
              <a:t>has a method: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GetHeavier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The greater of the two elements is the heavier</a:t>
            </a:r>
          </a:p>
          <a:p>
            <a:r>
              <a:rPr lang="en-US" dirty="0"/>
              <a:t>Should return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default</a:t>
            </a:r>
            <a:r>
              <a:rPr lang="en-US" dirty="0"/>
              <a:t> if elements are equal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29441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3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67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fund-csharp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3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950655" y="1210884"/>
            <a:ext cx="6214490" cy="4773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Scale&lt;T&gt;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where 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T left;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T right;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Scale(T left, T right)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Continue on next slide</a:t>
            </a:r>
            <a:endParaRPr lang="bg-BG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75527" y="1185074"/>
            <a:ext cx="7164745" cy="48939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T GetHeavier() {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&gt; 0)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else if 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.CompareTo(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&lt; 0)</a:t>
            </a: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7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default(T)</a:t>
            </a: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>
                <a:hlinkClick r:id="rId2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3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884180"/>
            <a:ext cx="65143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Generics</a:t>
            </a:r>
            <a:r>
              <a:rPr lang="en-US" sz="3200" dirty="0">
                <a:solidFill>
                  <a:schemeClr val="bg2"/>
                </a:solidFill>
              </a:rPr>
              <a:t> add type safety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code is more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Classes, interfaces and methods can be generic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  <a:r>
              <a:rPr lang="en-US" sz="3200" dirty="0">
                <a:solidFill>
                  <a:schemeClr val="bg2"/>
                </a:solidFill>
              </a:rPr>
              <a:t> can validate generic types</a:t>
            </a:r>
          </a:p>
        </p:txBody>
      </p:sp>
    </p:spTree>
    <p:extLst>
      <p:ext uri="{BB962C8B-B14F-4D97-AF65-F5344CB8AC3E}">
        <p14:creationId xmlns:p14="http://schemas.microsoft.com/office/powerpoint/2010/main" val="25855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730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9974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9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0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59652"/>
            <a:ext cx="10961783" cy="499819"/>
          </a:xfrm>
        </p:spPr>
        <p:txBody>
          <a:bodyPr/>
          <a:lstStyle/>
          <a:p>
            <a:r>
              <a:rPr lang="en-US" dirty="0"/>
              <a:t>The Problem, The Solution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86" y="1129831"/>
            <a:ext cx="3088251" cy="308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collection that will store only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5704" y="2064128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strings = new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Ok?!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tring e1 = (string) strings.Get(0);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e2 = (string) strings.Get(1);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e3 = (string) strings.Get(2);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RTE</a:t>
            </a:r>
          </a:p>
        </p:txBody>
      </p:sp>
    </p:spTree>
    <p:extLst>
      <p:ext uri="{BB962C8B-B14F-4D97-AF65-F5344CB8AC3E}">
        <p14:creationId xmlns:p14="http://schemas.microsoft.com/office/powerpoint/2010/main" val="16803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8385F-BB41-463B-8956-02FED6F96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2064128"/>
            <a:ext cx="9463717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customer)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 to add customer to a 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043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8385F-BB41-463B-8956-02FED6F96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04" y="2064128"/>
            <a:ext cx="950810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 to add account to a 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42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6" y="1196841"/>
            <a:ext cx="10840496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value)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// code to add object to a list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public object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this[int index]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</a:rPr>
              <a:t>get { return …;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05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FAC-D7C6-4F67-9671-819EC8F462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80" y="1308599"/>
            <a:ext cx="11495353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objectList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objectList.Add(new Customer());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objectList.Add(new Account());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var firstItem = objectList[0];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firstItem is 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var secondItem =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)objectList[1];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var thirdItem =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)objectList[2]; 	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cast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Account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 secondItem =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Account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)objectList[1];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cast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foreach (var item in objectList)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  if (firstItem.GetType() == typeof(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)) { }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ugly code &amp; perf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219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12640</TotalTime>
  <Words>1611</Words>
  <Application>Microsoft Office PowerPoint</Application>
  <PresentationFormat>Widescreen</PresentationFormat>
  <Paragraphs>427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Generics</vt:lpstr>
      <vt:lpstr>Table of Contents</vt:lpstr>
      <vt:lpstr>Questions</vt:lpstr>
      <vt:lpstr>PowerPoint Presentation</vt:lpstr>
      <vt:lpstr>The Problem</vt:lpstr>
      <vt:lpstr>The Problem #2</vt:lpstr>
      <vt:lpstr>The Problem #2</vt:lpstr>
      <vt:lpstr>The Problem #2</vt:lpstr>
      <vt:lpstr>The Problem #2</vt:lpstr>
      <vt:lpstr>Generics – Type Safety</vt:lpstr>
      <vt:lpstr>Generics Classes</vt:lpstr>
      <vt:lpstr>Type Parameter Scope</vt:lpstr>
      <vt:lpstr>Problem: Box of T</vt:lpstr>
      <vt:lpstr>Solution: Box of T</vt:lpstr>
      <vt:lpstr>Subclassing Generic Classes</vt:lpstr>
      <vt:lpstr>Generic Interfaces</vt:lpstr>
      <vt:lpstr>Generic Methods</vt:lpstr>
      <vt:lpstr>Problem: Generic Array Creator</vt:lpstr>
      <vt:lpstr>Solution: Generic Array Creator</vt:lpstr>
      <vt:lpstr>PowerPoint Presentation</vt:lpstr>
      <vt:lpstr>The Problem</vt:lpstr>
      <vt:lpstr>Generic Constraints</vt:lpstr>
      <vt:lpstr>Generic Constraints (2)</vt:lpstr>
      <vt:lpstr>Generic Constraints (3)</vt:lpstr>
      <vt:lpstr>Generic Constraints (4)</vt:lpstr>
      <vt:lpstr>Generic Constraints (41/2)</vt:lpstr>
      <vt:lpstr>Generic Constraints (5)</vt:lpstr>
      <vt:lpstr>Combine Generic Constraints</vt:lpstr>
      <vt:lpstr>Problem: Generic Scale</vt:lpstr>
      <vt:lpstr>Solution: Generic Scale</vt:lpstr>
      <vt:lpstr>Solution: Generic Scale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Generics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Galin</cp:lastModifiedBy>
  <cp:revision>384</cp:revision>
  <dcterms:created xsi:type="dcterms:W3CDTF">2018-05-23T13:08:44Z</dcterms:created>
  <dcterms:modified xsi:type="dcterms:W3CDTF">2019-01-31T12:16:20Z</dcterms:modified>
  <cp:category>programming, education, software engineering, software development</cp:category>
</cp:coreProperties>
</file>