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4" r:id="rId10"/>
    <p:sldId id="305" r:id="rId11"/>
    <p:sldId id="264" r:id="rId12"/>
    <p:sldId id="265" r:id="rId13"/>
    <p:sldId id="302" r:id="rId14"/>
    <p:sldId id="266" r:id="rId15"/>
    <p:sldId id="303" r:id="rId16"/>
    <p:sldId id="270" r:id="rId17"/>
    <p:sldId id="307" r:id="rId18"/>
    <p:sldId id="308" r:id="rId19"/>
    <p:sldId id="309" r:id="rId20"/>
    <p:sldId id="310" r:id="rId21"/>
    <p:sldId id="311" r:id="rId22"/>
    <p:sldId id="312" r:id="rId23"/>
    <p:sldId id="271" r:id="rId24"/>
    <p:sldId id="272" r:id="rId25"/>
    <p:sldId id="275" r:id="rId26"/>
    <p:sldId id="274" r:id="rId27"/>
    <p:sldId id="276" r:id="rId28"/>
    <p:sldId id="320" r:id="rId29"/>
    <p:sldId id="277" r:id="rId30"/>
    <p:sldId id="313" r:id="rId31"/>
    <p:sldId id="314" r:id="rId32"/>
    <p:sldId id="315" r:id="rId33"/>
    <p:sldId id="316" r:id="rId34"/>
    <p:sldId id="317" r:id="rId35"/>
    <p:sldId id="279" r:id="rId36"/>
    <p:sldId id="280" r:id="rId37"/>
    <p:sldId id="294" r:id="rId38"/>
    <p:sldId id="318" r:id="rId39"/>
    <p:sldId id="319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Strings" id="{A8BB60C3-6A0A-4C96-905E-4F847C4241C1}">
          <p14:sldIdLst>
            <p14:sldId id="259"/>
            <p14:sldId id="260"/>
            <p14:sldId id="261"/>
            <p14:sldId id="262"/>
            <p14:sldId id="263"/>
            <p14:sldId id="304"/>
            <p14:sldId id="305"/>
            <p14:sldId id="264"/>
            <p14:sldId id="265"/>
            <p14:sldId id="302"/>
            <p14:sldId id="266"/>
            <p14:sldId id="303"/>
            <p14:sldId id="270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RegEx" id="{8B326FEA-532E-4AF8-8B5F-CCAB4D00EEB8}">
          <p14:sldIdLst>
            <p14:sldId id="271"/>
            <p14:sldId id="272"/>
            <p14:sldId id="275"/>
            <p14:sldId id="274"/>
            <p14:sldId id="276"/>
            <p14:sldId id="320"/>
            <p14:sldId id="277"/>
            <p14:sldId id="313"/>
            <p14:sldId id="314"/>
            <p14:sldId id="315"/>
            <p14:sldId id="316"/>
            <p14:sldId id="317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18"/>
            <p14:sldId id="319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061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118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0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4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RegExp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14517" y="6210008"/>
            <a:ext cx="1750034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087265"/>
            <a:ext cx="2722562" cy="272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or Camel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29503" y="1182190"/>
            <a:ext cx="11491301" cy="54705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input = document.getElementById("str1").value;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currentCase = document.getElementById("str2").value;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pascalOrCamelCase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(input, currentCase)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let split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toLowerCase()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filter(a =&gt; a !== '')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let output = "";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(currentCase ===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 Case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 { </a:t>
            </a:r>
            <a:b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TODO: Modify the string to Pascal Case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} else if (currentCase ===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 Case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TODO: Modify the string to Camel Case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} else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output =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";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document.getElementById("result").innerHTML = output; } }</a:t>
            </a:r>
          </a:p>
        </p:txBody>
      </p:sp>
    </p:spTree>
    <p:extLst>
      <p:ext uri="{BB962C8B-B14F-4D97-AF65-F5344CB8AC3E}">
        <p14:creationId xmlns:p14="http://schemas.microsoft.com/office/powerpoint/2010/main" val="32698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Equality ("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") 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are the same, otherwise </a:t>
            </a:r>
            <a:br>
              <a:rPr lang="en-US" sz="3000" dirty="0"/>
            </a:br>
            <a:r>
              <a:rPr lang="en-US" sz="3000" dirty="0"/>
              <a:t>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equality ("</a:t>
            </a:r>
            <a:r>
              <a:rPr lang="en-US" sz="3200" b="1" dirty="0">
                <a:solidFill>
                  <a:schemeClr val="bg1"/>
                </a:solidFill>
              </a:rPr>
              <a:t>===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 are the same, otherwise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8614" y="2285626"/>
            <a:ext cx="5197929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"example";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(str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"example")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8614" y="4923454"/>
            <a:ext cx="5868489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let str2 = new String("example");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===</a:t>
            </a:r>
            <a:r>
              <a:rPr lang="en-US" sz="2400" dirty="0">
                <a:solidFill>
                  <a:schemeClr val="tx1"/>
                </a:solidFill>
              </a:rPr>
              <a:t> str2)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not true</a:t>
            </a:r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Inequality ("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True if </a:t>
            </a:r>
            <a:r>
              <a:rPr lang="en-US" sz="3200" b="1" dirty="0">
                <a:solidFill>
                  <a:schemeClr val="bg1"/>
                </a:solidFill>
              </a:rPr>
              <a:t>operands </a:t>
            </a:r>
            <a:r>
              <a:rPr lang="en-US" sz="3200" dirty="0"/>
              <a:t>are</a:t>
            </a:r>
            <a:r>
              <a:rPr lang="en-US" sz="3200" b="1" dirty="0">
                <a:solidFill>
                  <a:schemeClr val="bg1"/>
                </a:solidFill>
              </a:rPr>
              <a:t> not the same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otherwise 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inequality ("</a:t>
            </a:r>
            <a:r>
              <a:rPr lang="en-US" sz="3200" b="1" dirty="0">
                <a:solidFill>
                  <a:schemeClr val="bg1"/>
                </a:solidFill>
              </a:rPr>
              <a:t>!==</a:t>
            </a:r>
            <a:r>
              <a:rPr lang="en-US" sz="3200" dirty="0"/>
              <a:t>") - True if </a:t>
            </a:r>
            <a:r>
              <a:rPr lang="en-US" sz="3200" b="1" dirty="0">
                <a:solidFill>
                  <a:schemeClr val="bg1"/>
                </a:solidFill>
              </a:rPr>
              <a:t>operands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 the same</a:t>
            </a:r>
            <a:r>
              <a:rPr lang="en-US" sz="3200" dirty="0"/>
              <a:t>, otherwise false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5819" y="2435928"/>
            <a:ext cx="5368980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string = </a:t>
            </a:r>
            <a:r>
              <a:rPr lang="en-US" sz="2400" dirty="0">
                <a:solidFill>
                  <a:schemeClr val="tx1"/>
                </a:solidFill>
              </a:rPr>
              <a:t>"9900";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let number = 9900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(string </a:t>
            </a:r>
            <a:r>
              <a:rPr lang="en-US" sz="2400" dirty="0">
                <a:solidFill>
                  <a:schemeClr val="bg1"/>
                </a:solidFill>
              </a:rPr>
              <a:t>!=</a:t>
            </a:r>
            <a:r>
              <a:rPr lang="en-US" sz="2400" dirty="0">
                <a:solidFill>
                  <a:schemeClr val="tx1"/>
                </a:solidFill>
              </a:rPr>
              <a:t> number)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05819" y="5608598"/>
            <a:ext cx="53689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(string </a:t>
            </a:r>
            <a:r>
              <a:rPr lang="en-US" sz="2400" dirty="0">
                <a:solidFill>
                  <a:schemeClr val="bg1"/>
                </a:solidFill>
              </a:rPr>
              <a:t>!==</a:t>
            </a:r>
            <a:r>
              <a:rPr lang="en-US" sz="2400" dirty="0">
                <a:solidFill>
                  <a:schemeClr val="tx1"/>
                </a:solidFill>
              </a:rPr>
              <a:t> number)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Greater than - "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(Greater than or equal - "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first operand is greater than (or equal to) the</a:t>
            </a:r>
            <a:br>
              <a:rPr lang="en-US" sz="3000" dirty="0"/>
            </a:br>
            <a:r>
              <a:rPr lang="en-US" sz="3000" dirty="0"/>
              <a:t>second one</a:t>
            </a:r>
          </a:p>
          <a:p>
            <a:pPr lvl="1"/>
            <a:endParaRPr lang="en-US" sz="3200" dirty="0"/>
          </a:p>
          <a:p>
            <a:r>
              <a:rPr lang="en-US" sz="3200" dirty="0"/>
              <a:t>Less than - "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" (Less than or equal - "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second operand is greater than (or equal to) </a:t>
            </a:r>
            <a:br>
              <a:rPr lang="en-US" sz="3000" dirty="0"/>
            </a:br>
            <a:r>
              <a:rPr lang="en-US" sz="3000" dirty="0"/>
              <a:t>the first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97209" y="2854544"/>
            <a:ext cx="3511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(9</a:t>
            </a:r>
            <a:r>
              <a:rPr lang="en-US" sz="2400" dirty="0">
                <a:solidFill>
                  <a:schemeClr val="bg1"/>
                </a:solidFill>
              </a:rPr>
              <a:t> &gt; </a:t>
            </a:r>
            <a:r>
              <a:rPr lang="en-US" sz="2400" dirty="0">
                <a:solidFill>
                  <a:schemeClr val="tx1"/>
                </a:solidFill>
              </a:rPr>
              <a:t>5)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59073" y="5402579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'Example of a long string' </a:t>
            </a:r>
            <a:r>
              <a:rPr lang="en-US" dirty="0">
                <a:solidFill>
                  <a:schemeClr val="bg1"/>
                </a:solidFill>
              </a:rPr>
              <a:t>&lt;=</a:t>
            </a:r>
            <a:r>
              <a:rPr lang="en-US" dirty="0">
                <a:solidFill>
                  <a:schemeClr val="tx1"/>
                </a:solidFill>
              </a:rPr>
              <a:t> 'A short one'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the position of the first</a:t>
            </a:r>
            <a:br>
              <a:rPr lang="en-US" sz="3400" dirty="0"/>
            </a:br>
            <a:r>
              <a:rPr lang="en-US" sz="34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 lvl="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slice()</a:t>
            </a:r>
            <a:r>
              <a:rPr lang="en-US" sz="3400" dirty="0">
                <a:solidFill>
                  <a:srgbClr val="234465"/>
                </a:solidFill>
              </a:rPr>
              <a:t> - extracts a part of a string and </a:t>
            </a:r>
            <a:r>
              <a:rPr lang="en-US" sz="3400" dirty="0"/>
              <a:t>returns a </a:t>
            </a:r>
            <a:br>
              <a:rPr lang="en-US" sz="3400" dirty="0"/>
            </a:br>
            <a:r>
              <a:rPr lang="en-US" sz="3400" dirty="0"/>
              <a:t>new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8727" y="2459794"/>
            <a:ext cx="7874479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console.log(str.</a:t>
            </a:r>
            <a:r>
              <a:rPr lang="en-US" dirty="0">
                <a:solidFill>
                  <a:schemeClr val="bg1"/>
                </a:solidFill>
              </a:rPr>
              <a:t>indexOf(</a:t>
            </a:r>
            <a:r>
              <a:rPr lang="en-US" dirty="0">
                <a:solidFill>
                  <a:schemeClr val="tx1"/>
                </a:solidFill>
              </a:rPr>
              <a:t>"JavaScript"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0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console.log(str.</a:t>
            </a:r>
            <a:r>
              <a:rPr lang="en-US" dirty="0">
                <a:solidFill>
                  <a:schemeClr val="bg1"/>
                </a:solidFill>
              </a:rPr>
              <a:t>indexOf(</a:t>
            </a:r>
            <a:r>
              <a:rPr lang="en-US" dirty="0">
                <a:solidFill>
                  <a:schemeClr val="tx1"/>
                </a:solidFill>
              </a:rPr>
              <a:t>"java"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8727" y="5525251"/>
            <a:ext cx="6661905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"Hello world!";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res = str.</a:t>
            </a:r>
            <a:r>
              <a:rPr lang="en-US" dirty="0">
                <a:solidFill>
                  <a:schemeClr val="bg1"/>
                </a:solidFill>
              </a:rPr>
              <a:t>slice(</a:t>
            </a:r>
            <a:r>
              <a:rPr lang="en-US" dirty="0">
                <a:solidFill>
                  <a:schemeClr val="tx1"/>
                </a:solidFill>
              </a:rPr>
              <a:t>0, 5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 </a:t>
            </a:r>
            <a:r>
              <a:rPr lang="en-US" i="1" dirty="0">
                <a:solidFill>
                  <a:schemeClr val="accent2"/>
                </a:solidFill>
              </a:rPr>
              <a:t>// Hello</a:t>
            </a:r>
          </a:p>
        </p:txBody>
      </p:sp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400" dirty="0"/>
              <a:t> - extracts the characters from a</a:t>
            </a:r>
            <a:br>
              <a:rPr lang="en-US" sz="3400" dirty="0"/>
            </a:br>
            <a:r>
              <a:rPr lang="en-US" sz="3400" dirty="0"/>
              <a:t>string between two specified indices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  <a:r>
              <a:rPr lang="en-US" sz="3400" dirty="0"/>
              <a:t> - extracts the characters from a string</a:t>
            </a:r>
            <a:br>
              <a:rPr lang="en-US" sz="3400" dirty="0"/>
            </a:br>
            <a:r>
              <a:rPr lang="en-US" sz="3400" dirty="0"/>
              <a:t>from a start position and through specified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90821" y="4999317"/>
            <a:ext cx="89746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JavaScript developer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90821" y="2438250"/>
            <a:ext cx="772056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Java</a:t>
            </a:r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Converting string to an array 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11869" y="1773503"/>
            <a:ext cx="5590904" cy="1325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  <a:r>
              <a:rPr lang="en-US" dirty="0">
                <a:solidFill>
                  <a:schemeClr val="tx1"/>
                </a:solidFill>
              </a:rPr>
              <a:t>let letter = str.</a:t>
            </a:r>
            <a:r>
              <a:rPr lang="en-US" dirty="0">
                <a:solidFill>
                  <a:schemeClr val="bg1"/>
                </a:solidFill>
              </a:rPr>
              <a:t>charAt(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console.log(letter); </a:t>
            </a:r>
            <a:r>
              <a:rPr lang="en-US" i="1" dirty="0">
                <a:solidFill>
                  <a:schemeClr val="accent2"/>
                </a:solidFill>
              </a:rPr>
              <a:t>// J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773503"/>
            <a:ext cx="5551714" cy="1325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let letter = str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console.log(letter); </a:t>
            </a:r>
            <a:r>
              <a:rPr lang="en-US" i="1" dirty="0">
                <a:solidFill>
                  <a:schemeClr val="accent2"/>
                </a:solidFill>
              </a:rPr>
              <a:t>// J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33915" y="3867429"/>
            <a:ext cx="95444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"I like JS";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of words and numbers </a:t>
            </a:r>
            <a:r>
              <a:rPr lang="en-US" sz="3200" b="1" dirty="0">
                <a:solidFill>
                  <a:schemeClr val="bg1"/>
                </a:solidFill>
              </a:rPr>
              <a:t>separated by space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Converts all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to their </a:t>
            </a:r>
            <a:r>
              <a:rPr lang="en-US" sz="3200" b="1" dirty="0">
                <a:solidFill>
                  <a:schemeClr val="bg1"/>
                </a:solidFill>
              </a:rPr>
              <a:t>ASCII char</a:t>
            </a:r>
            <a:r>
              <a:rPr lang="en-US" sz="3200" dirty="0"/>
              <a:t> equivalent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Converts </a:t>
            </a:r>
            <a:r>
              <a:rPr lang="en-US" sz="3200" b="1" dirty="0">
                <a:solidFill>
                  <a:schemeClr val="bg1"/>
                </a:solidFill>
              </a:rPr>
              <a:t>each letter </a:t>
            </a:r>
            <a:r>
              <a:rPr lang="en-US" sz="3200" dirty="0"/>
              <a:t>for all words to its </a:t>
            </a:r>
            <a:r>
              <a:rPr lang="en-US" sz="3200" b="1" dirty="0">
                <a:solidFill>
                  <a:schemeClr val="bg1"/>
                </a:solidFill>
              </a:rPr>
              <a:t>ASCII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Find ASCII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45" y="3923289"/>
            <a:ext cx="5006009" cy="2686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ASCII Equivalent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465823" y="1460660"/>
            <a:ext cx="9141217" cy="50642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input = document.getElementById("text").value;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result = document.getElementById("result");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let split = input.split(" ").filter(a =&gt; a !== "");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let output = "";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for (let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of split)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output +=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fromCharCode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} else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let charToNum = [];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21066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ASCII Equivalent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91260" y="1303906"/>
            <a:ext cx="7609479" cy="5093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for (let i = 0; i &lt; element.length; i++)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charToNum.push(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element[i]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charCodeAt(0)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p = document.createElement("p");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p.innerHTML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charToNum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result.appendChild(p);  }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p = document.createElement("p");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b="1" dirty="0"/>
              <a:t>Strings</a:t>
            </a:r>
          </a:p>
          <a:p>
            <a:pPr lvl="1"/>
            <a:r>
              <a:rPr lang="en-US" sz="2800" b="1" dirty="0"/>
              <a:t>Definition</a:t>
            </a:r>
          </a:p>
          <a:p>
            <a:pPr lvl="1"/>
            <a:r>
              <a:rPr lang="en-US" sz="2800" b="1" dirty="0"/>
              <a:t>Comparing strings</a:t>
            </a:r>
          </a:p>
          <a:p>
            <a:pPr lvl="1"/>
            <a:r>
              <a:rPr lang="en-US" sz="2800" b="1" dirty="0"/>
              <a:t>Methods</a:t>
            </a:r>
          </a:p>
          <a:p>
            <a:r>
              <a:rPr lang="en-US" sz="3200" b="1" dirty="0"/>
              <a:t>RegExp</a:t>
            </a:r>
          </a:p>
          <a:p>
            <a:pPr lvl="1"/>
            <a:r>
              <a:rPr lang="en-US" sz="2800" b="1" dirty="0"/>
              <a:t>Definition</a:t>
            </a:r>
          </a:p>
          <a:p>
            <a:pPr lvl="1"/>
            <a:r>
              <a:rPr lang="en-US" sz="2800" b="1" dirty="0"/>
              <a:t>Patterns</a:t>
            </a:r>
          </a:p>
          <a:p>
            <a:pPr lvl="1"/>
            <a:r>
              <a:rPr lang="en-US" sz="2800" b="1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33497" cy="5201066"/>
          </a:xfrm>
        </p:spPr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as an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Splits</a:t>
            </a:r>
            <a:r>
              <a:rPr lang="en-US" dirty="0"/>
              <a:t> the string by space into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equal parts </a:t>
            </a:r>
            <a:r>
              <a:rPr lang="en-US" dirty="0"/>
              <a:t>by the number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Fills the last sequence until its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String Equally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11" y="2643867"/>
            <a:ext cx="4580753" cy="3018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1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String Equally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065229" y="1206486"/>
            <a:ext cx="10029491" cy="5499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string = document.getElementById("text").value;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n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(document.getElementById("number").value);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(string, n)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arr = [];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indexCounter =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string.length % n !==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let len = string.length;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let symbolsCount =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	while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 % n !==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len %= n;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len++;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symbolsCount++;  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5961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String Equally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014889" y="1303906"/>
            <a:ext cx="10162222" cy="5093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for (let i = 0; i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symbolsCount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string[indexCounter]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indexCounter++;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for (let i = 0; i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i += n)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arr.push(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substr(i, n)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document.getElementById("result").innerHTML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string, n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8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Beauty of Modern String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81F16-8E3B-4EEB-9946-A007BD854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91" y="193453"/>
            <a:ext cx="3046581" cy="36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bg-BG" sz="3200" dirty="0"/>
              <a:t>Patterns used to </a:t>
            </a:r>
            <a:r>
              <a:rPr lang="en-US" altLang="bg-BG" sz="3200" b="1" dirty="0">
                <a:solidFill>
                  <a:schemeClr val="bg1"/>
                </a:solidFill>
              </a:rPr>
              <a:t>match</a:t>
            </a:r>
            <a:r>
              <a:rPr lang="en-US" altLang="bg-BG" sz="3200" dirty="0"/>
              <a:t> character </a:t>
            </a:r>
            <a:r>
              <a:rPr lang="en-US" altLang="bg-BG" sz="3200" b="1" dirty="0">
                <a:solidFill>
                  <a:schemeClr val="bg1"/>
                </a:solidFill>
              </a:rPr>
              <a:t>combinations</a:t>
            </a:r>
            <a:r>
              <a:rPr lang="en-US" altLang="bg-BG" sz="3200" dirty="0"/>
              <a:t> in </a:t>
            </a:r>
            <a:r>
              <a:rPr lang="en-US" altLang="bg-BG" sz="3200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altLang="bg-BG" sz="3200" dirty="0"/>
              <a:t>RegExp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string methods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/i</a:t>
            </a:r>
            <a:r>
              <a:rPr lang="en-US" sz="2600" dirty="0"/>
              <a:t> - makes the regex match </a:t>
            </a:r>
            <a:r>
              <a:rPr lang="en-US" sz="2600" b="1" dirty="0">
                <a:solidFill>
                  <a:schemeClr val="bg1"/>
                </a:solidFill>
              </a:rPr>
              <a:t>case insensitive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lvl="3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/g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- replaces</a:t>
            </a:r>
            <a:r>
              <a:rPr lang="en-US" sz="2600" b="1" dirty="0">
                <a:solidFill>
                  <a:schemeClr val="bg1"/>
                </a:solidFill>
              </a:rPr>
              <a:t> all </a:t>
            </a:r>
            <a:r>
              <a:rPr lang="en-US" sz="2600" dirty="0"/>
              <a:t>matches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827657" lvl="3" indent="0">
              <a:buNone/>
            </a:pPr>
            <a:endParaRPr lang="en-US" sz="2600" b="1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0148" y="2475254"/>
            <a:ext cx="6913029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"RegExp Example";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search = str.</a:t>
            </a:r>
            <a:r>
              <a:rPr lang="en-US" dirty="0">
                <a:solidFill>
                  <a:schemeClr val="bg1"/>
                </a:solidFill>
              </a:rPr>
              <a:t>search(</a:t>
            </a:r>
            <a:r>
              <a:rPr lang="en-US" dirty="0">
                <a:solidFill>
                  <a:schemeClr val="tx1"/>
                </a:solidFill>
              </a:rPr>
              <a:t>/RegExp/i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00148" y="4213149"/>
            <a:ext cx="8524170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"Java Regex Example Java";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search = str.</a:t>
            </a:r>
            <a:r>
              <a:rPr lang="en-US" dirty="0">
                <a:solidFill>
                  <a:schemeClr val="bg1"/>
                </a:solidFill>
              </a:rPr>
              <a:t>replace(</a:t>
            </a:r>
            <a:r>
              <a:rPr lang="en-US" dirty="0">
                <a:solidFill>
                  <a:schemeClr val="tx1"/>
                </a:solidFill>
              </a:rPr>
              <a:t>/Java/g, "JavaScript"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JavaScript RegExp Example JavaScript</a:t>
            </a:r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a capital + small letters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>
                <a:latin typeface="+mj-lt"/>
              </a:rPr>
              <a:t>- 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- </a:t>
            </a:r>
            <a:r>
              <a:rPr lang="en-US" sz="3200" dirty="0">
                <a:latin typeface="+mj-lt"/>
              </a:rPr>
              <a:t>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 </a:t>
            </a:r>
            <a:r>
              <a:rPr lang="en-US" sz="3200" dirty="0">
                <a:latin typeface="+mj-lt"/>
              </a:rPr>
              <a:t>- matches letters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3200" dirty="0">
                <a:latin typeface="+mj-lt"/>
              </a:rPr>
              <a:t>matches non-letters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Brackets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4917" y="1121144"/>
            <a:ext cx="10610319" cy="5276048"/>
          </a:xfrm>
        </p:spPr>
        <p:txBody>
          <a:bodyPr/>
          <a:lstStyle/>
          <a:p>
            <a:r>
              <a:rPr lang="en-US" dirty="0"/>
              <a:t>Very useful for grouping words and ranges of letters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91" y="2460548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[abc]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2582" y="2460548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between the brackets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91" y="3084922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[^abc]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582" y="3084922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NOT between the brackets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91" y="3709296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[0-9]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2582" y="3709296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digit between the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9991" y="4333670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[^0-9]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582" y="4333670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non-digit between the brackets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9991" y="4958044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(x|y)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2582" y="4958044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of the alternatives specified</a:t>
            </a:r>
          </a:p>
        </p:txBody>
      </p:sp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n+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at least one </a:t>
            </a:r>
            <a:r>
              <a:rPr lang="en-US" sz="3200" dirty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n*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more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n?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</a:t>
            </a:r>
            <a:r>
              <a:rPr lang="en-US" sz="3200" dirty="0"/>
              <a:t>n's</a:t>
            </a:r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7C1F-523B-4ECA-AFB9-B99C269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F722-B7C7-4B36-B898-3E1571F88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n{X,Y}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to Y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n{X,} </a:t>
            </a:r>
            <a:r>
              <a:rPr lang="en-US" sz="3200" dirty="0"/>
              <a:t>- matches any string that contains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at least X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n$</a:t>
            </a:r>
            <a:r>
              <a:rPr lang="en-US" sz="3200" dirty="0"/>
              <a:t> 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end </a:t>
            </a:r>
            <a:r>
              <a:rPr lang="en-US" sz="3200" dirty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beginning </a:t>
            </a:r>
            <a:r>
              <a:rPr lang="en-US" sz="3200" dirty="0"/>
              <a:t>of it</a:t>
            </a:r>
          </a:p>
        </p:txBody>
      </p:sp>
    </p:spTree>
    <p:extLst>
      <p:ext uri="{BB962C8B-B14F-4D97-AF65-F5344CB8AC3E}">
        <p14:creationId xmlns:p14="http://schemas.microsoft.com/office/powerpoint/2010/main" val="29092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3593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exec()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used to execute the search for a match in a </a:t>
            </a:r>
            <a:br>
              <a:rPr lang="en-US" sz="3200" dirty="0"/>
            </a:br>
            <a:r>
              <a:rPr lang="en-US" sz="3200" dirty="0"/>
              <a:t>specified string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test()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6929" y="2158089"/>
            <a:ext cx="8132106" cy="24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namePattern = (/[A-Z][a-z]+/g);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names = "Jack Mason, example, Example";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match;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while(match = namePattern.</a:t>
            </a:r>
            <a:r>
              <a:rPr lang="en-US" sz="2100" dirty="0">
                <a:solidFill>
                  <a:schemeClr val="bg1"/>
                </a:solidFill>
              </a:rPr>
              <a:t>exec(</a:t>
            </a:r>
            <a:r>
              <a:rPr lang="en-US" sz="2100" dirty="0">
                <a:solidFill>
                  <a:schemeClr val="tx1"/>
                </a:solidFill>
              </a:rPr>
              <a:t>names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  <a:r>
              <a:rPr lang="bg-BG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{   </a:t>
            </a:r>
            <a:r>
              <a:rPr lang="en-US" sz="2100" i="1" dirty="0">
                <a:solidFill>
                  <a:schemeClr val="accent2"/>
                </a:solidFill>
              </a:rPr>
              <a:t>// Jack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console.log(match[0]);                </a:t>
            </a:r>
            <a:r>
              <a:rPr lang="en-US" sz="2100" i="1" dirty="0">
                <a:solidFill>
                  <a:schemeClr val="accent2"/>
                </a:solidFill>
              </a:rPr>
              <a:t>// Mason  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}                                          </a:t>
            </a:r>
            <a:r>
              <a:rPr lang="en-US" sz="2100" i="1" dirty="0">
                <a:solidFill>
                  <a:schemeClr val="accent2"/>
                </a:solidFill>
              </a:rPr>
              <a:t>//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6929" y="5415756"/>
            <a:ext cx="6441917" cy="13414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pattern = (/[0-9]+/g)</a:t>
            </a:r>
            <a:r>
              <a:rPr lang="bg-BG" sz="2100" dirty="0">
                <a:solidFill>
                  <a:schemeClr val="tx1"/>
                </a:solidFill>
              </a:rPr>
              <a:t>;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str = </a:t>
            </a:r>
            <a:r>
              <a:rPr lang="bg-BG" sz="2100" dirty="0">
                <a:solidFill>
                  <a:schemeClr val="tx1"/>
                </a:solidFill>
              </a:rPr>
              <a:t>"</a:t>
            </a:r>
            <a:r>
              <a:rPr lang="en-US" sz="2100" dirty="0">
                <a:solidFill>
                  <a:schemeClr val="tx1"/>
                </a:solidFill>
              </a:rPr>
              <a:t>Jack Mason</a:t>
            </a:r>
            <a:r>
              <a:rPr lang="bg-BG" sz="2100" dirty="0">
                <a:solidFill>
                  <a:schemeClr val="tx1"/>
                </a:solidFill>
              </a:rPr>
              <a:t>";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console.log(pattern.</a:t>
            </a:r>
            <a:r>
              <a:rPr lang="en-US" sz="2100" dirty="0">
                <a:solidFill>
                  <a:schemeClr val="bg1"/>
                </a:solidFill>
              </a:rPr>
              <a:t>test(</a:t>
            </a:r>
            <a:r>
              <a:rPr lang="en-US" sz="2100" dirty="0">
                <a:solidFill>
                  <a:schemeClr val="tx1"/>
                </a:solidFill>
              </a:rPr>
              <a:t>str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  <a:r>
              <a:rPr lang="bg-BG" sz="2100" dirty="0">
                <a:solidFill>
                  <a:schemeClr val="tx1"/>
                </a:solidFill>
              </a:rPr>
              <a:t>;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173015" cy="5201066"/>
          </a:xfrm>
        </p:spPr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a single string </a:t>
            </a:r>
            <a:r>
              <a:rPr lang="en-US" dirty="0"/>
              <a:t>and an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/>
              <a:t>as an input</a:t>
            </a:r>
          </a:p>
          <a:p>
            <a:pPr lvl="1"/>
            <a:r>
              <a:rPr lang="en-US" dirty="0"/>
              <a:t>Finds a word - the </a:t>
            </a:r>
            <a:r>
              <a:rPr lang="en-US" b="1" dirty="0">
                <a:solidFill>
                  <a:schemeClr val="bg1"/>
                </a:solidFill>
              </a:rPr>
              <a:t>first string </a:t>
            </a:r>
            <a:r>
              <a:rPr lang="en-US" dirty="0"/>
              <a:t>of</a:t>
            </a:r>
            <a:br>
              <a:rPr lang="bg-BG" dirty="0"/>
            </a:br>
            <a:r>
              <a:rPr lang="en-US" dirty="0"/>
              <a:t>the array at the </a:t>
            </a:r>
            <a:r>
              <a:rPr lang="en-US" b="1" dirty="0">
                <a:solidFill>
                  <a:schemeClr val="bg1"/>
                </a:solidFill>
              </a:rPr>
              <a:t>second index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Replaces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occurrence of </a:t>
            </a:r>
            <a:br>
              <a:rPr lang="bg-BG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bg1"/>
                </a:solidFill>
              </a:rPr>
              <a:t>given one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dirty="0"/>
              <a:t>from the input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a Certain 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0" y="3240350"/>
            <a:ext cx="5192184" cy="3220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0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a Certain Word</a:t>
            </a:r>
          </a:p>
        </p:txBody>
      </p:sp>
      <p:sp>
        <p:nvSpPr>
          <p:cNvPr id="4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542714" y="1232612"/>
            <a:ext cx="11344485" cy="5499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word = document.getElementById("word").value;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arr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JSON.parse(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document.getElementById("text").value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result = document.getElementById("result");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replaceCertainWord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(arr, word)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wordToReplace = arr[0].split(" ").filter(a =&gt; a !== "")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regex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RegExp(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wordToReplace,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for (let sentence of arr)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sentence = sentence.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regex, word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let p = document.createElement("p");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p.innerHTML = sentence;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result.appendChild(p);   }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replaceCertainWord(arr, word);   }</a:t>
            </a:r>
          </a:p>
        </p:txBody>
      </p:sp>
    </p:spTree>
    <p:extLst>
      <p:ext uri="{BB962C8B-B14F-4D97-AF65-F5344CB8AC3E}">
        <p14:creationId xmlns:p14="http://schemas.microsoft.com/office/powerpoint/2010/main" val="286731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an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/>
              <a:t>as an input</a:t>
            </a:r>
          </a:p>
          <a:p>
            <a:pPr lvl="1"/>
            <a:r>
              <a:rPr lang="en-US" dirty="0"/>
              <a:t>Extracts all </a:t>
            </a:r>
            <a:r>
              <a:rPr lang="en-US" b="1" dirty="0">
                <a:solidFill>
                  <a:schemeClr val="bg1"/>
                </a:solidFill>
              </a:rPr>
              <a:t>valid user data</a:t>
            </a:r>
          </a:p>
          <a:p>
            <a:pPr lvl="1"/>
            <a:r>
              <a:rPr lang="en-US" dirty="0"/>
              <a:t>Prints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if the received data is invalid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35" y="2826442"/>
            <a:ext cx="5576586" cy="345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User Data</a:t>
            </a:r>
          </a:p>
        </p:txBody>
      </p:sp>
      <p:sp>
        <p:nvSpPr>
          <p:cNvPr id="4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43013" y="1310988"/>
            <a:ext cx="10795846" cy="5093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arr = JSON.parse(document.getElementById("arr").value);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document.getElementById("result");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(arr)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pattern =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match;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for (let data of arr)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match = pattern.exec(data);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	    if (match)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firstParagraph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firstParagraph.textContent = `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Name: ${match[1]}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`;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result.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firstParagraph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0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User Data</a:t>
            </a:r>
          </a:p>
        </p:txBody>
      </p:sp>
      <p:sp>
        <p:nvSpPr>
          <p:cNvPr id="4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648702" y="1485160"/>
            <a:ext cx="9437309" cy="4687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Create two more paragraphs for number and email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else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Create paragraph for invalid data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let dashes = document.createElement("p");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dashes.textContent = '- - -';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result.appendChild(dashes);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8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Strings are used 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storing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manipulating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text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Special characters can be encoded using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escape notation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 are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patterns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used to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match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character combinations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strings</a:t>
            </a:r>
          </a:p>
          <a:p>
            <a:pPr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Patterns are defined by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special syntax</a:t>
            </a:r>
          </a:p>
          <a:p>
            <a:pPr>
              <a:lnSpc>
                <a:spcPct val="130000"/>
              </a:lnSpc>
            </a:pPr>
            <a:endParaRPr lang="en-US" sz="3200" noProof="1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959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255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Operations, Comparison and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09" y="206828"/>
            <a:ext cx="3816531" cy="38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400" dirty="0"/>
              <a:t>Strings are used for </a:t>
            </a:r>
            <a:r>
              <a:rPr lang="en-US" sz="3400" b="1" dirty="0">
                <a:solidFill>
                  <a:schemeClr val="bg1"/>
                </a:solidFill>
              </a:rPr>
              <a:t>storing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manipulating</a:t>
            </a:r>
            <a:r>
              <a:rPr lang="en-US" sz="3400" dirty="0"/>
              <a:t> text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+ </a:t>
            </a:r>
            <a:r>
              <a:rPr lang="en-US" sz="3400" dirty="0"/>
              <a:t>operator can be used to </a:t>
            </a:r>
            <a:r>
              <a:rPr lang="en-US" sz="3400" b="1" dirty="0">
                <a:solidFill>
                  <a:schemeClr val="bg1"/>
                </a:solidFill>
              </a:rPr>
              <a:t>append multiple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together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60960" y="1937905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str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Hello, World!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60960" y="4516604"/>
            <a:ext cx="8891451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longString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This is a very long string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to wrap across multiple lines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otherwise my code is unreadable.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 in JavaScript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en-US" sz="3200" dirty="0"/>
              <a:t>Quotes can be used inside a string, as long as they </a:t>
            </a:r>
            <a:r>
              <a:rPr lang="en-US" sz="3200" b="1" dirty="0">
                <a:solidFill>
                  <a:schemeClr val="bg1"/>
                </a:solidFill>
              </a:rPr>
              <a:t>don't match </a:t>
            </a:r>
            <a:r>
              <a:rPr lang="en-US" sz="3200" dirty="0"/>
              <a:t>the quotes surrounding the string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5087" y="4917582"/>
            <a:ext cx="6236686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de-DE" dirty="0">
                <a:solidFill>
                  <a:schemeClr val="tx1"/>
                </a:solidFill>
              </a:rPr>
              <a:t>et str1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 alright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str2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 is called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str3 = 'He is called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';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087" y="2395411"/>
            <a:ext cx="7887323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carName = 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Volvo XC60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Double quotes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carName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Volvo XC60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Single quotes</a:t>
            </a:r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a string is found in the built in property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characters</a:t>
            </a:r>
            <a:r>
              <a:rPr lang="en-US" sz="3200" dirty="0"/>
              <a:t> can be encoded using </a:t>
            </a:r>
            <a:r>
              <a:rPr lang="en-US" sz="3200" b="1" dirty="0">
                <a:solidFill>
                  <a:schemeClr val="bg1"/>
                </a:solidFill>
              </a:rPr>
              <a:t>escape notation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Special Characters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4999" y="1891747"/>
            <a:ext cx="5684054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myStr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Find my length</a:t>
            </a:r>
            <a:r>
              <a:rPr lang="en-US" sz="2400" dirty="0">
                <a:solidFill>
                  <a:schemeClr val="tx1"/>
                </a:solidFill>
              </a:rPr>
              <a:t>.";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length = myStr.length; </a:t>
            </a:r>
            <a:r>
              <a:rPr lang="en-US" i="1" dirty="0">
                <a:solidFill>
                  <a:schemeClr val="accent2"/>
                </a:solidFill>
              </a:rPr>
              <a:t>// 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001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0437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872" y="4112416"/>
            <a:ext cx="214213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001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0435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871" y="4736790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Single quote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999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0435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''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5871" y="5361164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Double quote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999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\\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0435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\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5871" y="5985538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Backslash</a:t>
            </a:r>
          </a:p>
        </p:txBody>
      </p:sp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2554" y="4651047"/>
            <a:ext cx="9270248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example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This is an example </a:t>
            </a:r>
            <a:r>
              <a:rPr lang="en-US" dirty="0">
                <a:solidFill>
                  <a:schemeClr val="bg1"/>
                </a:solidFill>
              </a:rPr>
              <a:t>\n</a:t>
            </a:r>
            <a:r>
              <a:rPr lang="en-US" dirty="0">
                <a:solidFill>
                  <a:schemeClr val="tx1"/>
                </a:solidFill>
              </a:rPr>
              <a:t>for a new line.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This is an example</a:t>
            </a: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for a new line.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255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992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55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7990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55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7990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Form feed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255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7990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New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47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912" y="1449666"/>
            <a:ext cx="281389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47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8910" y="2074040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Carriage Return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347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8909" y="2698414"/>
            <a:ext cx="281389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Horizontal Tabulator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347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8910" y="3322788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Vertical Tabulator</a:t>
            </a:r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program, which:</a:t>
            </a:r>
          </a:p>
          <a:p>
            <a:pPr lvl="1"/>
            <a:r>
              <a:rPr lang="en-US" sz="2800" dirty="0"/>
              <a:t>Receives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string</a:t>
            </a:r>
            <a:r>
              <a:rPr lang="en-US" sz="2800" dirty="0"/>
              <a:t> parameters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Modifies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first one </a:t>
            </a:r>
            <a:r>
              <a:rPr lang="en-US" sz="2800" dirty="0"/>
              <a:t>depending on the second one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dirty="0"/>
              <a:t>Prints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Error!</a:t>
            </a:r>
            <a:r>
              <a:rPr lang="en-US" sz="2800" dirty="0"/>
              <a:t>" if the second string is neither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Camel </a:t>
            </a:r>
            <a:b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Case</a:t>
            </a:r>
            <a:r>
              <a:rPr lang="en-US" sz="2800" dirty="0"/>
              <a:t>" nor "</a:t>
            </a:r>
            <a:r>
              <a:rPr lang="en-US" sz="2800" b="1" dirty="0">
                <a:solidFill>
                  <a:schemeClr val="bg1"/>
                </a:solidFill>
              </a:rPr>
              <a:t>Pascal Case</a:t>
            </a:r>
            <a:r>
              <a:rPr lang="en-US" sz="2800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or Camel Case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00" y="3725251"/>
            <a:ext cx="5375015" cy="2884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5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50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>
          <a:spcAft>
            <a:spcPts val="0"/>
          </a:spcAft>
          <a:defRPr sz="2100" dirty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2118</TotalTime>
  <Words>2019</Words>
  <Application>Microsoft Office PowerPoint</Application>
  <PresentationFormat>Widescreen</PresentationFormat>
  <Paragraphs>388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Strings and RegExp</vt:lpstr>
      <vt:lpstr>Table of Content</vt:lpstr>
      <vt:lpstr>Have a Question?</vt:lpstr>
      <vt:lpstr>PowerPoint Presentation</vt:lpstr>
      <vt:lpstr>What is a String?</vt:lpstr>
      <vt:lpstr>Quotes in Strings</vt:lpstr>
      <vt:lpstr>Length and Special Characters</vt:lpstr>
      <vt:lpstr>Escape Sequences</vt:lpstr>
      <vt:lpstr>Problem: Pascal or Camel Case</vt:lpstr>
      <vt:lpstr>Solution: Pascal or Camel Case</vt:lpstr>
      <vt:lpstr>Comparing Strings</vt:lpstr>
      <vt:lpstr>Comparing Strings (2)</vt:lpstr>
      <vt:lpstr>Comparing Strings (3)</vt:lpstr>
      <vt:lpstr>String Methods</vt:lpstr>
      <vt:lpstr>String Methods</vt:lpstr>
      <vt:lpstr>String Methods</vt:lpstr>
      <vt:lpstr>Problem: Find ASCII Equivalent</vt:lpstr>
      <vt:lpstr>Solution: Find ASCII Equivalent</vt:lpstr>
      <vt:lpstr>Solution: Find ASCII Equivalent (2)</vt:lpstr>
      <vt:lpstr>Problem: Split String Equally</vt:lpstr>
      <vt:lpstr>Solution: Split String Equally</vt:lpstr>
      <vt:lpstr>Solution: Split String Equally (2)</vt:lpstr>
      <vt:lpstr>PowerPoint Presentation</vt:lpstr>
      <vt:lpstr>What are Regular Expressions?</vt:lpstr>
      <vt:lpstr>Patterns</vt:lpstr>
      <vt:lpstr>RegEx Brackets</vt:lpstr>
      <vt:lpstr>Quantifiers</vt:lpstr>
      <vt:lpstr>Quantifiers (2)</vt:lpstr>
      <vt:lpstr>RegEx Methods</vt:lpstr>
      <vt:lpstr>Problem: Replace a Certain Word</vt:lpstr>
      <vt:lpstr>Solution: Replace a Certain Word</vt:lpstr>
      <vt:lpstr>Problem: Extract User Data</vt:lpstr>
      <vt:lpstr>Solution: Extract User Data</vt:lpstr>
      <vt:lpstr>Solution: Extract User Data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creator>happy.bozanko@gmail.com</dc:creator>
  <cp:lastModifiedBy>Hristomir Asenov</cp:lastModifiedBy>
  <cp:revision>265</cp:revision>
  <dcterms:created xsi:type="dcterms:W3CDTF">2018-10-10T05:24:38Z</dcterms:created>
  <dcterms:modified xsi:type="dcterms:W3CDTF">2019-05-28T12:54:04Z</dcterms:modified>
</cp:coreProperties>
</file>