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587" r:id="rId7"/>
    <p:sldId id="306" r:id="rId8"/>
    <p:sldId id="305" r:id="rId9"/>
    <p:sldId id="307" r:id="rId10"/>
    <p:sldId id="308" r:id="rId11"/>
    <p:sldId id="309" r:id="rId12"/>
    <p:sldId id="266" r:id="rId13"/>
    <p:sldId id="311" r:id="rId14"/>
    <p:sldId id="310" r:id="rId15"/>
    <p:sldId id="270" r:id="rId16"/>
    <p:sldId id="581" r:id="rId17"/>
    <p:sldId id="582" r:id="rId18"/>
    <p:sldId id="589" r:id="rId19"/>
    <p:sldId id="590" r:id="rId20"/>
    <p:sldId id="588" r:id="rId21"/>
    <p:sldId id="583" r:id="rId22"/>
    <p:sldId id="584" r:id="rId23"/>
    <p:sldId id="271" r:id="rId24"/>
    <p:sldId id="272" r:id="rId25"/>
    <p:sldId id="591" r:id="rId26"/>
    <p:sldId id="273" r:id="rId27"/>
    <p:sldId id="274" r:id="rId28"/>
    <p:sldId id="276" r:id="rId29"/>
    <p:sldId id="277" r:id="rId30"/>
    <p:sldId id="279" r:id="rId31"/>
    <p:sldId id="577" r:id="rId32"/>
    <p:sldId id="578" r:id="rId33"/>
    <p:sldId id="579" r:id="rId34"/>
    <p:sldId id="580" r:id="rId35"/>
    <p:sldId id="288" r:id="rId36"/>
    <p:sldId id="289" r:id="rId37"/>
    <p:sldId id="290" r:id="rId38"/>
    <p:sldId id="585" r:id="rId39"/>
    <p:sldId id="586" r:id="rId40"/>
    <p:sldId id="303" r:id="rId41"/>
    <p:sldId id="30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9B1BA74-54B0-4E88-BFC7-A1A699AC1613}">
          <p14:sldIdLst>
            <p14:sldId id="257"/>
            <p14:sldId id="258"/>
            <p14:sldId id="259"/>
          </p14:sldIdLst>
        </p14:section>
        <p14:section name="Error Handling" id="{7A9CD156-C534-4E1C-860B-CC92792636D2}">
          <p14:sldIdLst>
            <p14:sldId id="260"/>
            <p14:sldId id="261"/>
            <p14:sldId id="587"/>
            <p14:sldId id="306"/>
            <p14:sldId id="305"/>
            <p14:sldId id="307"/>
            <p14:sldId id="308"/>
            <p14:sldId id="309"/>
          </p14:sldIdLst>
        </p14:section>
        <p14:section name="Exception Handling" id="{B065E79D-888D-483A-9127-288F845542DA}">
          <p14:sldIdLst>
            <p14:sldId id="266"/>
            <p14:sldId id="311"/>
            <p14:sldId id="310"/>
            <p14:sldId id="270"/>
          </p14:sldIdLst>
        </p14:section>
        <p14:section name="Modules" id="{AEF01345-31A5-4145-939D-9CEAAE23AD3D}">
          <p14:sldIdLst>
            <p14:sldId id="581"/>
            <p14:sldId id="582"/>
            <p14:sldId id="589"/>
            <p14:sldId id="590"/>
            <p14:sldId id="588"/>
            <p14:sldId id="583"/>
            <p14:sldId id="584"/>
          </p14:sldIdLst>
        </p14:section>
        <p14:section name="Unit Testing" id="{96EAA31C-1EB4-4D3B-ABF6-647FB3FAFF61}">
          <p14:sldIdLst>
            <p14:sldId id="271"/>
            <p14:sldId id="272"/>
            <p14:sldId id="591"/>
            <p14:sldId id="273"/>
            <p14:sldId id="274"/>
          </p14:sldIdLst>
        </p14:section>
        <p14:section name="Mocha and Chai" id="{7FE913A3-F802-4E87-A07A-7955A713A4B5}">
          <p14:sldIdLst>
            <p14:sldId id="276"/>
            <p14:sldId id="277"/>
            <p14:sldId id="279"/>
          </p14:sldIdLst>
        </p14:section>
        <p14:section name="Global Installation" id="{DB533E44-6F26-43B4-A6FF-AEA6FC53EAFD}">
          <p14:sldIdLst>
            <p14:sldId id="577"/>
            <p14:sldId id="578"/>
            <p14:sldId id="579"/>
            <p14:sldId id="580"/>
          </p14:sldIdLst>
        </p14:section>
        <p14:section name="Live Exercises" id="{0A250E6C-9A18-40B5-BA05-85300687344F}">
          <p14:sldIdLst>
            <p14:sldId id="288"/>
          </p14:sldIdLst>
        </p14:section>
        <p14:section name="Conclusion" id="{398CFF08-8E96-4204-9CBF-BBD2798976D9}">
          <p14:sldIdLst>
            <p14:sldId id="289"/>
            <p14:sldId id="290"/>
            <p14:sldId id="585"/>
            <p14:sldId id="586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80" autoAdjust="0"/>
  </p:normalViewPr>
  <p:slideViewPr>
    <p:cSldViewPr snapToGrid="0">
      <p:cViewPr varScale="1">
        <p:scale>
          <a:sx n="73" d="100"/>
          <a:sy n="73" d="100"/>
        </p:scale>
        <p:origin x="91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DA8DE-2E3A-46EA-A4B0-3FABED5D33E4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8E224-57AF-49AD-9CD0-95546C551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6411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239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444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697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867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66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10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59216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1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6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0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5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5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23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B41CF16D-0A07-42F1-B454-CD90181018BE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E13A69-1A5C-4823-8516-2EAD594046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58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ouldjs/should.js" TargetMode="External"/><Relationship Id="rId13" Type="http://schemas.openxmlformats.org/officeDocument/2006/relationships/image" Target="../media/image48.png"/><Relationship Id="rId3" Type="http://schemas.openxmlformats.org/officeDocument/2006/relationships/hyperlink" Target="https://qunitjs.com/" TargetMode="External"/><Relationship Id="rId7" Type="http://schemas.openxmlformats.org/officeDocument/2006/relationships/hyperlink" Target="http://angular.github.io/assert/" TargetMode="External"/><Relationship Id="rId12" Type="http://schemas.openxmlformats.org/officeDocument/2006/relationships/hyperlink" Target="https://github.com/moq/moq4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chaijs.com/" TargetMode="External"/><Relationship Id="rId11" Type="http://schemas.openxmlformats.org/officeDocument/2006/relationships/hyperlink" Target="http://mockito.org/" TargetMode="External"/><Relationship Id="rId5" Type="http://schemas.openxmlformats.org/officeDocument/2006/relationships/hyperlink" Target="http://jasmine.github.io/" TargetMode="External"/><Relationship Id="rId10" Type="http://schemas.openxmlformats.org/officeDocument/2006/relationships/hyperlink" Target="http://www.jmock.org/" TargetMode="External"/><Relationship Id="rId4" Type="http://schemas.openxmlformats.org/officeDocument/2006/relationships/hyperlink" Target="http://unitjs.com/" TargetMode="External"/><Relationship Id="rId9" Type="http://schemas.openxmlformats.org/officeDocument/2006/relationships/hyperlink" Target="http://sinonjs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s-advanc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8.png"/><Relationship Id="rId26" Type="http://schemas.openxmlformats.org/officeDocument/2006/relationships/image" Target="../media/image61.jp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6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5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7.png"/><Relationship Id="rId22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65.gif"/><Relationship Id="rId4" Type="http://schemas.openxmlformats.org/officeDocument/2006/relationships/image" Target="../media/image62.jpeg"/><Relationship Id="rId9" Type="http://schemas.openxmlformats.org/officeDocument/2006/relationships/hyperlink" Target="https://www.lukane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Error and Exception Handling</a:t>
            </a:r>
            <a:r>
              <a:rPr lang="bg-BG" dirty="0"/>
              <a:t>,</a:t>
            </a:r>
            <a:r>
              <a:rPr lang="en-US" dirty="0"/>
              <a:t> Modules,</a:t>
            </a:r>
            <a:r>
              <a:rPr lang="bg-BG" dirty="0"/>
              <a:t> </a:t>
            </a:r>
            <a:r>
              <a:rPr lang="en-US" dirty="0"/>
              <a:t>Unit Testing, Assertions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Testing and Modules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262623"/>
            <a:ext cx="2951518" cy="351754"/>
          </a:xfrm>
        </p:spPr>
        <p:txBody>
          <a:bodyPr/>
          <a:lstStyle/>
          <a:p>
            <a:r>
              <a:rPr lang="en-GB" sz="1800" dirty="0">
                <a:hlinkClick r:id="rId2"/>
              </a:rPr>
              <a:t>http</a:t>
            </a:r>
            <a:r>
              <a:rPr lang="en-GB" sz="1800" dirty="0">
                <a:solidFill>
                  <a:schemeClr val="bg1"/>
                </a:solidFill>
                <a:hlinkClick r:id="rId2"/>
              </a:rPr>
              <a:t>://softuni.bg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42771-7422-4440-A9FE-D6336AFEC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7" y="2344831"/>
            <a:ext cx="2285999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5AD7C6-62DA-4574-BB4F-DC554EFA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- Special Values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140F73-3A75-40F1-A3BB-C9922F25BAE8}"/>
              </a:ext>
            </a:extLst>
          </p:cNvPr>
          <p:cNvSpPr txBox="1">
            <a:spLocks/>
          </p:cNvSpPr>
          <p:nvPr/>
        </p:nvSpPr>
        <p:spPr>
          <a:xfrm>
            <a:off x="1314905" y="1571853"/>
            <a:ext cx="956218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sqrt = </a:t>
            </a:r>
            <a:r>
              <a:rPr lang="en-US" sz="2400" noProof="1">
                <a:solidFill>
                  <a:schemeClr val="bg1"/>
                </a:solidFill>
              </a:rPr>
              <a:t>Math.sqrt</a:t>
            </a:r>
            <a:r>
              <a:rPr lang="en-US" sz="2400" noProof="1">
                <a:solidFill>
                  <a:schemeClr val="tx1"/>
                </a:solidFill>
              </a:rPr>
              <a:t>(-1); </a:t>
            </a:r>
            <a:r>
              <a:rPr lang="en-US" sz="2400" i="1" noProof="1">
                <a:solidFill>
                  <a:schemeClr val="accent2"/>
                </a:solidFill>
              </a:rPr>
              <a:t>// NaN (special value)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E0AE170-AF42-444F-AC69-D467E7BC7932}"/>
              </a:ext>
            </a:extLst>
          </p:cNvPr>
          <p:cNvSpPr txBox="1">
            <a:spLocks/>
          </p:cNvSpPr>
          <p:nvPr/>
        </p:nvSpPr>
        <p:spPr>
          <a:xfrm>
            <a:off x="1314905" y="2345649"/>
            <a:ext cx="9562189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sub = "hello".</a:t>
            </a:r>
            <a:r>
              <a:rPr lang="en-US" sz="2400" noProof="1">
                <a:solidFill>
                  <a:schemeClr val="bg1"/>
                </a:solidFill>
              </a:rPr>
              <a:t>substring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2</a:t>
            </a:r>
            <a:r>
              <a:rPr lang="en-US" sz="2400" noProof="1">
                <a:solidFill>
                  <a:schemeClr val="tx1"/>
                </a:solidFill>
              </a:rPr>
              <a:t>,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1000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llo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let sub = "hello".</a:t>
            </a:r>
            <a:r>
              <a:rPr lang="en-US" sz="2400" noProof="1">
                <a:solidFill>
                  <a:schemeClr val="bg1"/>
                </a:solidFill>
              </a:rPr>
              <a:t>substring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-100</a:t>
            </a:r>
            <a:r>
              <a:rPr lang="en-US" sz="2400" noProof="1">
                <a:solidFill>
                  <a:schemeClr val="tx1"/>
                </a:solidFill>
              </a:rPr>
              <a:t>,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100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hello</a:t>
            </a:r>
          </a:p>
          <a:p>
            <a:r>
              <a:rPr lang="en-US" sz="2400" i="1" noProof="1">
                <a:solidFill>
                  <a:schemeClr val="accent2"/>
                </a:solidFill>
              </a:rPr>
              <a:t>// Soft error -</a:t>
            </a:r>
            <a:r>
              <a:rPr lang="en-US" sz="2400" i="1" noProof="1">
                <a:solidFill>
                  <a:schemeClr val="accent2"/>
                </a:solidFill>
                <a:sym typeface="Wingdings" panose="05000000000000000000" pitchFamily="2" charset="2"/>
              </a:rPr>
              <a:t> substring still does its job: takes all </a:t>
            </a:r>
          </a:p>
          <a:p>
            <a:r>
              <a:rPr lang="en-US" sz="2400" i="1" noProof="1">
                <a:solidFill>
                  <a:schemeClr val="accent2"/>
                </a:solidFill>
                <a:sym typeface="Wingdings" panose="05000000000000000000" pitchFamily="2" charset="2"/>
              </a:rPr>
              <a:t>available chars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3A4BD1B-20FD-4012-96BA-4E98F8CF436D}"/>
              </a:ext>
            </a:extLst>
          </p:cNvPr>
          <p:cNvSpPr txBox="1">
            <a:spLocks/>
          </p:cNvSpPr>
          <p:nvPr/>
        </p:nvSpPr>
        <p:spPr>
          <a:xfrm>
            <a:off x="1314905" y="4675238"/>
            <a:ext cx="9562189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invalid =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bg-BG" sz="2400" noProof="1">
                <a:solidFill>
                  <a:schemeClr val="tx1"/>
                </a:solidFill>
              </a:rPr>
              <a:t>"</a:t>
            </a:r>
            <a:r>
              <a:rPr lang="en-US" sz="2400" noProof="1">
                <a:solidFill>
                  <a:schemeClr val="bg1"/>
                </a:solidFill>
              </a:rPr>
              <a:t>Christmas</a:t>
            </a:r>
            <a:r>
              <a:rPr lang="bg-BG" sz="2400" noProof="1">
                <a:solidFill>
                  <a:schemeClr val="tx1"/>
                </a:solidFill>
              </a:rPr>
              <a:t>"</a:t>
            </a:r>
            <a:r>
              <a:rPr lang="en-US" sz="2400" noProof="1">
                <a:solidFill>
                  <a:schemeClr val="tx1"/>
                </a:solidFill>
              </a:rPr>
              <a:t>); </a:t>
            </a:r>
            <a:r>
              <a:rPr lang="en-US" sz="2400" i="1" noProof="1">
                <a:solidFill>
                  <a:schemeClr val="accent2"/>
                </a:solidFill>
              </a:rPr>
              <a:t>// Invalid Date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let date = invalid.getDate(); </a:t>
            </a:r>
            <a:r>
              <a:rPr lang="en-US" sz="2400" i="1" noProof="1">
                <a:solidFill>
                  <a:schemeClr val="accent2"/>
                </a:solidFill>
              </a:rPr>
              <a:t>// NaN</a:t>
            </a:r>
          </a:p>
        </p:txBody>
      </p:sp>
    </p:spTree>
    <p:extLst>
      <p:ext uri="{BB962C8B-B14F-4D97-AF65-F5344CB8AC3E}">
        <p14:creationId xmlns:p14="http://schemas.microsoft.com/office/powerpoint/2010/main" val="5273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C92CC3-7462-4D87-BF66-468C2753E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JavaScript, the </a:t>
            </a:r>
            <a:r>
              <a:rPr lang="en-US" sz="3200" b="1" dirty="0">
                <a:solidFill>
                  <a:schemeClr val="bg1"/>
                </a:solidFill>
              </a:rPr>
              <a:t>first</a:t>
            </a:r>
            <a:r>
              <a:rPr lang="en-US" sz="3200" dirty="0"/>
              <a:t> month (January) is month number </a:t>
            </a:r>
            <a:r>
              <a:rPr lang="en-US" sz="3200" b="1" dirty="0">
                <a:solidFill>
                  <a:schemeClr val="bg1"/>
                </a:solidFill>
              </a:rPr>
              <a:t>0</a:t>
            </a:r>
            <a:r>
              <a:rPr lang="en-US" sz="3200" dirty="0"/>
              <a:t>, so             December </a:t>
            </a: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month </a:t>
            </a:r>
            <a:r>
              <a:rPr lang="en-US" sz="3200" b="1" dirty="0">
                <a:solidFill>
                  <a:schemeClr val="bg1"/>
                </a:solidFill>
              </a:rPr>
              <a:t>number 11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05E97F-0959-4D27-8161-4947C0AA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Behavior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0B5C-13CF-4013-8981-5E8396B9DC51}"/>
              </a:ext>
            </a:extLst>
          </p:cNvPr>
          <p:cNvSpPr txBox="1">
            <a:spLocks/>
          </p:cNvSpPr>
          <p:nvPr/>
        </p:nvSpPr>
        <p:spPr>
          <a:xfrm>
            <a:off x="416852" y="2520433"/>
            <a:ext cx="8882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 =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(2016, 1, 20);    </a:t>
            </a:r>
            <a:r>
              <a:rPr lang="en-US" sz="2400" i="1" noProof="1">
                <a:solidFill>
                  <a:schemeClr val="accent2"/>
                </a:solidFill>
              </a:rPr>
              <a:t>// Feb 20 2016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57B4867-A243-445F-8250-5889F424F9DD}"/>
              </a:ext>
            </a:extLst>
          </p:cNvPr>
          <p:cNvSpPr txBox="1">
            <a:spLocks/>
          </p:cNvSpPr>
          <p:nvPr/>
        </p:nvSpPr>
        <p:spPr>
          <a:xfrm>
            <a:off x="416852" y="4924879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dateNext =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(2016, 1, 30)   </a:t>
            </a:r>
            <a:r>
              <a:rPr lang="en-US" sz="2400" i="1" noProof="1">
                <a:solidFill>
                  <a:schemeClr val="accent2"/>
                </a:solidFill>
              </a:rPr>
              <a:t>// Mar 01 2016 </a:t>
            </a:r>
            <a:r>
              <a:rPr lang="bg-BG" sz="2400" i="1" noProof="1">
                <a:solidFill>
                  <a:schemeClr val="accent2"/>
                </a:solidFill>
              </a:rPr>
              <a:t>(</a:t>
            </a:r>
            <a:r>
              <a:rPr lang="en-US" sz="2400" i="1" noProof="1">
                <a:solidFill>
                  <a:schemeClr val="accent2"/>
                </a:solidFill>
              </a:rPr>
              <a:t>next month)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C3090E6-350F-47F7-ACD3-99957415F595}"/>
              </a:ext>
            </a:extLst>
          </p:cNvPr>
          <p:cNvSpPr txBox="1">
            <a:spLocks/>
          </p:cNvSpPr>
          <p:nvPr/>
        </p:nvSpPr>
        <p:spPr>
          <a:xfrm>
            <a:off x="416852" y="5673601"/>
            <a:ext cx="115263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datePrev =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(2016, -1, 30); </a:t>
            </a:r>
            <a:r>
              <a:rPr lang="en-US" sz="2400" i="1" noProof="1">
                <a:solidFill>
                  <a:schemeClr val="accent2"/>
                </a:solidFill>
              </a:rPr>
              <a:t>// Dec 30 2015 (prev month)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C7BF7A6-052E-409F-A15B-3EE597199A54}"/>
              </a:ext>
            </a:extLst>
          </p:cNvPr>
          <p:cNvSpPr txBox="1">
            <a:spLocks/>
          </p:cNvSpPr>
          <p:nvPr/>
        </p:nvSpPr>
        <p:spPr>
          <a:xfrm>
            <a:off x="416853" y="3276705"/>
            <a:ext cx="888274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date1 =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(1, 1, 1);</a:t>
            </a:r>
            <a:r>
              <a:rPr lang="en-US" sz="2400" noProof="1"/>
              <a:t>       </a:t>
            </a:r>
            <a:r>
              <a:rPr lang="en-US" sz="2400" i="1" noProof="1">
                <a:solidFill>
                  <a:schemeClr val="accent2"/>
                </a:solidFill>
              </a:rPr>
              <a:t>// Feb 01 1901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A6860A-829A-49CE-8872-13AA76C6F758}"/>
              </a:ext>
            </a:extLst>
          </p:cNvPr>
          <p:cNvSpPr txBox="1">
            <a:spLocks/>
          </p:cNvSpPr>
          <p:nvPr/>
        </p:nvSpPr>
        <p:spPr>
          <a:xfrm>
            <a:off x="416852" y="4076867"/>
            <a:ext cx="8882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dateMinus1 =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new Date</a:t>
            </a:r>
            <a:r>
              <a:rPr lang="en-US" sz="2400" noProof="1">
                <a:solidFill>
                  <a:schemeClr val="tx1"/>
                </a:solidFill>
              </a:rPr>
              <a:t>(-1, -1, -1); </a:t>
            </a:r>
            <a:r>
              <a:rPr lang="en-US" sz="2400" i="1" noProof="1">
                <a:solidFill>
                  <a:schemeClr val="accent2"/>
                </a:solidFill>
              </a:rPr>
              <a:t>// Nov 29 -2</a:t>
            </a:r>
          </a:p>
        </p:txBody>
      </p:sp>
    </p:spTree>
    <p:extLst>
      <p:ext uri="{BB962C8B-B14F-4D97-AF65-F5344CB8AC3E}">
        <p14:creationId xmlns:p14="http://schemas.microsoft.com/office/powerpoint/2010/main" val="12720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Throwing / Catching Errors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6C92AE6-252E-43F7-B745-B6D5C11A0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442" y="1385091"/>
            <a:ext cx="2596210" cy="25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1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31474" y="1235194"/>
            <a:ext cx="10768912" cy="5276048"/>
          </a:xfrm>
        </p:spPr>
        <p:txBody>
          <a:bodyPr>
            <a:noAutofit/>
          </a:bodyPr>
          <a:lstStyle/>
          <a:p>
            <a:pPr>
              <a:buClr>
                <a:srgbClr val="234465"/>
              </a:buClr>
            </a:pPr>
            <a:r>
              <a:rPr lang="en-US" sz="3400" dirty="0">
                <a:solidFill>
                  <a:srgbClr val="234465"/>
                </a:solidFill>
              </a:rPr>
              <a:t>The </a:t>
            </a:r>
            <a:r>
              <a:rPr lang="en-US" sz="3400" b="1" dirty="0">
                <a:solidFill>
                  <a:srgbClr val="FFA000"/>
                </a:solidFill>
              </a:rPr>
              <a:t>throw</a:t>
            </a:r>
            <a:r>
              <a:rPr lang="en-US" sz="3400" dirty="0">
                <a:solidFill>
                  <a:srgbClr val="234465"/>
                </a:solidFill>
              </a:rPr>
              <a:t> statement lets you create custom errors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General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Error </a:t>
            </a:r>
            <a:r>
              <a:rPr lang="en-US" sz="3000" dirty="0"/>
              <a:t>- throw new 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Range Error</a:t>
            </a:r>
            <a:r>
              <a:rPr lang="en-US" sz="3200" dirty="0"/>
              <a:t>  - </a:t>
            </a:r>
            <a:r>
              <a:rPr lang="en-US" sz="3000" dirty="0"/>
              <a:t>throw new RangeError("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index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Type Error</a:t>
            </a:r>
            <a:r>
              <a:rPr lang="en-US" sz="3200" dirty="0"/>
              <a:t> - </a:t>
            </a:r>
            <a:r>
              <a:rPr lang="en-US" sz="3000" dirty="0"/>
              <a:t>throw new TypeError("</a:t>
            </a:r>
            <a:r>
              <a:rPr lang="en-US" sz="3000" b="1" dirty="0">
                <a:solidFill>
                  <a:schemeClr val="bg1"/>
                </a:solidFill>
              </a:rPr>
              <a:t>String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expected</a:t>
            </a:r>
            <a:r>
              <a:rPr lang="en-US" sz="3000" dirty="0"/>
              <a:t>")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Reference Error</a:t>
            </a:r>
            <a:r>
              <a:rPr lang="en-US" sz="3200" dirty="0"/>
              <a:t> - </a:t>
            </a:r>
            <a:r>
              <a:rPr lang="en-US" sz="3000" dirty="0"/>
              <a:t>throw new ReferenceError("</a:t>
            </a:r>
            <a:r>
              <a:rPr lang="en-US" sz="3000" b="1" dirty="0">
                <a:solidFill>
                  <a:schemeClr val="bg1"/>
                </a:solidFill>
              </a:rPr>
              <a:t>Missing age</a:t>
            </a:r>
            <a:r>
              <a:rPr lang="en-US" sz="3000" dirty="0"/>
              <a:t>")</a:t>
            </a:r>
            <a:endParaRPr lang="en-US" sz="3400" dirty="0">
              <a:solidFill>
                <a:srgbClr val="234465"/>
              </a:solidFill>
            </a:endParaRPr>
          </a:p>
          <a:p>
            <a:pPr>
              <a:buClr>
                <a:srgbClr val="234465"/>
              </a:buClr>
            </a:pPr>
            <a:r>
              <a:rPr lang="en-US" sz="3400" dirty="0"/>
              <a:t>Good practices say that you should use </a:t>
            </a:r>
            <a:r>
              <a:rPr lang="en-US" sz="3000" b="1" dirty="0">
                <a:solidFill>
                  <a:schemeClr val="bg1"/>
                </a:solidFill>
              </a:rPr>
              <a:t>Error </a:t>
            </a:r>
            <a:r>
              <a:rPr lang="en-US" sz="3400" dirty="0"/>
              <a:t>when</a:t>
            </a:r>
            <a:br>
              <a:rPr lang="en-US" sz="3400" dirty="0"/>
            </a:br>
            <a:r>
              <a:rPr lang="en-US" sz="3400" dirty="0"/>
              <a:t>throwing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399495" cy="882654"/>
          </a:xfrm>
        </p:spPr>
        <p:txBody>
          <a:bodyPr/>
          <a:lstStyle/>
          <a:p>
            <a:r>
              <a:rPr lang="en-US" dirty="0"/>
              <a:t>Throwing Errors (Exceptions)</a:t>
            </a:r>
          </a:p>
        </p:txBody>
      </p:sp>
    </p:spTree>
    <p:extLst>
      <p:ext uri="{BB962C8B-B14F-4D97-AF65-F5344CB8AC3E}">
        <p14:creationId xmlns:p14="http://schemas.microsoft.com/office/powerpoint/2010/main" val="72755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E0170-CECF-4ACB-88D4-B3CFFA68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- catch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E9E860-3454-45A3-AB8A-C723CB60AE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232927" cy="5276048"/>
          </a:xfrm>
        </p:spPr>
        <p:txBody>
          <a:bodyPr>
            <a:normAutofit/>
          </a:bodyPr>
          <a:lstStyle/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statement tests a block of code for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</a:p>
          <a:p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statement </a:t>
            </a:r>
            <a:r>
              <a:rPr lang="en-US" sz="3400" b="1" dirty="0">
                <a:solidFill>
                  <a:schemeClr val="bg1"/>
                </a:solidFill>
              </a:rPr>
              <a:t>handles</a:t>
            </a:r>
            <a:r>
              <a:rPr lang="en-US" sz="3400" dirty="0"/>
              <a:t> the error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Try</a:t>
            </a:r>
            <a:r>
              <a:rPr lang="en-US" sz="3400" dirty="0"/>
              <a:t> and </a:t>
            </a:r>
            <a:r>
              <a:rPr lang="en-US" sz="3400" b="1" dirty="0">
                <a:solidFill>
                  <a:schemeClr val="bg1"/>
                </a:solidFill>
              </a:rPr>
              <a:t>catch</a:t>
            </a:r>
            <a:r>
              <a:rPr lang="en-US" sz="3400" dirty="0"/>
              <a:t> come in pairs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0720DC8-6CEC-4B5D-8313-8BDCF39CDE15}"/>
              </a:ext>
            </a:extLst>
          </p:cNvPr>
          <p:cNvSpPr txBox="1">
            <a:spLocks/>
          </p:cNvSpPr>
          <p:nvPr/>
        </p:nvSpPr>
        <p:spPr>
          <a:xfrm>
            <a:off x="2324302" y="3373708"/>
            <a:ext cx="8663069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try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{</a:t>
            </a:r>
            <a:br>
              <a:rPr lang="en-US" sz="2200" dirty="0"/>
            </a:br>
            <a:r>
              <a:rPr lang="en-US" sz="2200" dirty="0"/>
              <a:t>  </a:t>
            </a:r>
            <a:r>
              <a:rPr lang="en-US" sz="2200" i="1" dirty="0">
                <a:solidFill>
                  <a:schemeClr val="accent2"/>
                </a:solidFill>
              </a:rPr>
              <a:t>// Code that can throw an exception</a:t>
            </a:r>
            <a:br>
              <a:rPr lang="en-US" sz="2200" i="1" dirty="0">
                <a:solidFill>
                  <a:schemeClr val="accent2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  // Some other code -</a:t>
            </a:r>
            <a:r>
              <a:rPr lang="en-US" sz="2200" i="1" dirty="0">
                <a:solidFill>
                  <a:schemeClr val="accent2"/>
                </a:solidFill>
                <a:sym typeface="Wingdings" panose="05000000000000000000" pitchFamily="2" charset="2"/>
              </a:rPr>
              <a:t> not executed in case of error!</a:t>
            </a:r>
            <a:br>
              <a:rPr lang="en-US" sz="2200" i="1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bg1"/>
                </a:solidFill>
              </a:rPr>
              <a:t>catch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/>
                </a:solidFill>
              </a:rPr>
              <a:t>(ex) {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/>
              <a:t>  </a:t>
            </a:r>
            <a:r>
              <a:rPr lang="en-US" sz="2200" i="1" dirty="0">
                <a:solidFill>
                  <a:schemeClr val="accent2"/>
                </a:solidFill>
              </a:rPr>
              <a:t>// This code is executed in case of exception</a:t>
            </a:r>
            <a:br>
              <a:rPr lang="en-US" sz="2200" i="1" dirty="0">
                <a:solidFill>
                  <a:schemeClr val="accent2"/>
                </a:solidFill>
              </a:rPr>
            </a:br>
            <a:r>
              <a:rPr lang="en-US" sz="2200" i="1" dirty="0">
                <a:solidFill>
                  <a:schemeClr val="accent2"/>
                </a:solidFill>
              </a:rPr>
              <a:t>  // Ex holds the info about the exception</a:t>
            </a:r>
            <a:br>
              <a:rPr lang="en-US" sz="2200" i="1" dirty="0">
                <a:solidFill>
                  <a:schemeClr val="accent2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85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71601" y="1121144"/>
            <a:ext cx="10623636" cy="1106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 </a:t>
            </a:r>
            <a:r>
              <a:rPr lang="en-US" sz="3200" b="1" dirty="0">
                <a:solidFill>
                  <a:schemeClr val="bg1"/>
                </a:solidFill>
              </a:rPr>
              <a:t>Error object </a:t>
            </a:r>
            <a:r>
              <a:rPr lang="en-US" sz="3200" dirty="0"/>
              <a:t>with properties is be created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354666" y="1983293"/>
            <a:ext cx="8135708" cy="42869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bg1"/>
                </a:solidFill>
              </a:rPr>
              <a:t>try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throw new RangeError</a:t>
            </a:r>
            <a:r>
              <a:rPr lang="en-US" sz="2400" noProof="1">
                <a:solidFill>
                  <a:schemeClr val="tx1"/>
                </a:solidFill>
              </a:rPr>
              <a:t>("Invalid range.");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  console.log("This will not be executed.");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} </a:t>
            </a:r>
            <a:r>
              <a:rPr lang="en-US" sz="2400" noProof="1">
                <a:solidFill>
                  <a:schemeClr val="bg1"/>
                </a:solidFill>
              </a:rPr>
              <a:t>catch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tx1"/>
                </a:solidFill>
              </a:rPr>
              <a:t>(ex) {			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  console.log("Exception object: " +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ex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  console.log("Type: " + </a:t>
            </a:r>
            <a:r>
              <a:rPr lang="en-US" sz="2400" noProof="1">
                <a:solidFill>
                  <a:schemeClr val="bg1"/>
                </a:solidFill>
              </a:rPr>
              <a:t>ex.name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bg-BG" sz="2400" noProof="1">
                <a:solidFill>
                  <a:schemeClr val="tx1"/>
                </a:solidFill>
              </a:rPr>
              <a:t> </a:t>
            </a:r>
            <a:r>
              <a:rPr lang="en-US" sz="2400" noProof="1">
                <a:solidFill>
                  <a:schemeClr val="tx1"/>
                </a:solidFill>
              </a:rPr>
              <a:t> console.log("Message: " + </a:t>
            </a:r>
            <a:r>
              <a:rPr lang="en-US" sz="2400" noProof="1">
                <a:solidFill>
                  <a:schemeClr val="bg1"/>
                </a:solidFill>
              </a:rPr>
              <a:t>ex.message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endParaRPr lang="bg-BG" sz="24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2400" noProof="1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tx1"/>
                </a:solidFill>
              </a:rPr>
              <a:t>console.log("Stack: " +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ex.stack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br>
              <a:rPr lang="en-US" sz="2400" noProof="1">
                <a:solidFill>
                  <a:schemeClr val="tx1"/>
                </a:solidFill>
              </a:rPr>
            </a:br>
            <a:r>
              <a:rPr lang="en-US" sz="2400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490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Definition, Import, Export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B6804-0984-44E3-9077-246EFCCA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92" y="1483567"/>
            <a:ext cx="2372585" cy="2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7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48884" y="1481202"/>
            <a:ext cx="9929724" cy="5276048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dirty="0"/>
              <a:t>Group related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a module for loading </a:t>
            </a:r>
            <a:br>
              <a:rPr lang="en-US" dirty="0"/>
            </a:br>
            <a:r>
              <a:rPr lang="en-US" dirty="0"/>
              <a:t>indicator will look like: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Resolve naming collisions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http.get(</a:t>
            </a:r>
            <a:r>
              <a:rPr lang="en-US" dirty="0"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students.get()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dirty="0"/>
              <a:t>Expose only public behavior</a:t>
            </a:r>
          </a:p>
          <a:p>
            <a:pPr marL="1599486" lvl="2" indent="-457200">
              <a:buClr>
                <a:schemeClr val="tx1"/>
              </a:buClr>
            </a:pPr>
            <a:r>
              <a:rPr lang="en-US" dirty="0"/>
              <a:t>They do not populate the global scope with unnecessary objects</a:t>
            </a:r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533353" indent="-457200"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7E9B07-A07E-4D04-AB5A-0991E0F775A7}"/>
              </a:ext>
            </a:extLst>
          </p:cNvPr>
          <p:cNvSpPr txBox="1">
            <a:spLocks/>
          </p:cNvSpPr>
          <p:nvPr/>
        </p:nvSpPr>
        <p:spPr>
          <a:xfrm>
            <a:off x="7572046" y="1979000"/>
            <a:ext cx="2859648" cy="13774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noProof="1">
                <a:solidFill>
                  <a:schemeClr val="tx1"/>
                </a:solidFill>
              </a:rPr>
              <a:t>const loading = {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noProof="1">
                <a:solidFill>
                  <a:schemeClr val="tx1"/>
                </a:solidFill>
              </a:rPr>
              <a:t>  show() { },</a:t>
            </a:r>
            <a:br>
              <a:rPr lang="en-US" sz="2000" noProof="1">
                <a:solidFill>
                  <a:schemeClr val="tx1"/>
                </a:solidFill>
              </a:rPr>
            </a:br>
            <a:r>
              <a:rPr lang="en-US" sz="2000" noProof="1">
                <a:solidFill>
                  <a:schemeClr val="tx1"/>
                </a:solidFill>
              </a:rPr>
              <a:t>  hide() { },</a:t>
            </a:r>
          </a:p>
          <a:p>
            <a:pPr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2000" noProof="1">
                <a:solidFill>
                  <a:schemeClr val="tx1"/>
                </a:solidFill>
              </a:rPr>
              <a:t>};</a:t>
            </a:r>
            <a:endParaRPr lang="en-US" sz="2000" i="1" noProof="1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5FEA7-F51B-41D0-9B60-5998FFFCF30A}"/>
              </a:ext>
            </a:extLst>
          </p:cNvPr>
          <p:cNvSpPr/>
          <p:nvPr/>
        </p:nvSpPr>
        <p:spPr>
          <a:xfrm>
            <a:off x="1270827" y="865649"/>
            <a:ext cx="8685006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153" indent="0">
              <a:buClr>
                <a:schemeClr val="tx1"/>
              </a:buClr>
              <a:buNone/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set of functions </a:t>
            </a:r>
            <a:r>
              <a:rPr lang="en-US" sz="3400" dirty="0"/>
              <a:t>to be included in applications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4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6153" indent="0">
              <a:buClr>
                <a:schemeClr val="tx1"/>
              </a:buClr>
              <a:buNone/>
            </a:pPr>
            <a:r>
              <a:rPr lang="en-US" sz="3400" dirty="0"/>
              <a:t>Since, modules were not native in JS, there are</a:t>
            </a:r>
            <a:br>
              <a:rPr lang="en-US" sz="3400" dirty="0"/>
            </a:br>
            <a:r>
              <a:rPr lang="en-US" sz="3400" dirty="0"/>
              <a:t>different approaches to create modules: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IIFE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Nodejs require/export</a:t>
            </a:r>
          </a:p>
          <a:p>
            <a:pPr marL="1066419" lvl="1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Using ES2015 import/export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modules</a:t>
            </a:r>
          </a:p>
        </p:txBody>
      </p:sp>
    </p:spTree>
    <p:extLst>
      <p:ext uri="{BB962C8B-B14F-4D97-AF65-F5344CB8AC3E}">
        <p14:creationId xmlns:p14="http://schemas.microsoft.com/office/powerpoint/2010/main" val="421874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5575" y="1529598"/>
            <a:ext cx="9914507" cy="4628605"/>
          </a:xfrm>
        </p:spPr>
        <p:txBody>
          <a:bodyPr>
            <a:normAutofit/>
          </a:bodyPr>
          <a:lstStyle/>
          <a:p>
            <a:pPr marL="1066419" lvl="1" indent="-457200">
              <a:buClr>
                <a:schemeClr val="tx1"/>
              </a:buClr>
            </a:pPr>
            <a:r>
              <a:rPr lang="en-US" dirty="0"/>
              <a:t>They hide the unnecessary and expose only needed behavior/objects to the global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IIFE Modules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5AE9B2-47BA-4C13-BA90-309BE3B4F9D0}"/>
              </a:ext>
            </a:extLst>
          </p:cNvPr>
          <p:cNvSpPr txBox="1">
            <a:spLocks/>
          </p:cNvSpPr>
          <p:nvPr/>
        </p:nvSpPr>
        <p:spPr>
          <a:xfrm>
            <a:off x="2262672" y="2685885"/>
            <a:ext cx="9107411" cy="29634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200" noProof="1">
                <a:solidFill>
                  <a:schemeClr val="bg1"/>
                </a:solidFill>
              </a:rPr>
              <a:t>(</a:t>
            </a:r>
            <a:r>
              <a:rPr lang="en-US" sz="2200" noProof="1">
                <a:solidFill>
                  <a:schemeClr val="tx1"/>
                </a:solidFill>
              </a:rPr>
              <a:t>function(scope) {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chemeClr val="tx1"/>
                </a:solidFill>
              </a:rPr>
              <a:t>  const selector = 'loading';</a:t>
            </a:r>
            <a:br>
              <a:rPr lang="en-US" sz="2200" noProof="1">
                <a:solidFill>
                  <a:schemeClr val="tx1"/>
                </a:solidFill>
              </a:rPr>
            </a:br>
            <a:r>
              <a:rPr lang="en-US" sz="2200" noProof="1">
                <a:solidFill>
                  <a:schemeClr val="tx1"/>
                </a:solidFill>
              </a:rPr>
              <a:t>  const loadingElement = document.querySelector(selector)</a:t>
            </a:r>
            <a:br>
              <a:rPr lang="en-US" sz="2200" noProof="1">
                <a:solidFill>
                  <a:schemeClr val="tx1"/>
                </a:solidFill>
              </a:rPr>
            </a:br>
            <a:r>
              <a:rPr lang="en-US" sz="2200" noProof="1">
                <a:solidFill>
                  <a:schemeClr val="tx1"/>
                </a:solidFill>
              </a:rPr>
              <a:t>  const show = () =&gt; loadingElement.style.display = '';</a:t>
            </a:r>
            <a:br>
              <a:rPr lang="en-US" sz="2200" noProof="1">
                <a:solidFill>
                  <a:schemeClr val="tx1"/>
                </a:solidFill>
              </a:rPr>
            </a:br>
            <a:r>
              <a:rPr lang="en-US" sz="2200" noProof="1">
                <a:solidFill>
                  <a:schemeClr val="tx1"/>
                </a:solidFill>
              </a:rPr>
              <a:t>  const hide = () =&gt; ladingElement.style.display = 'none'</a:t>
            </a:r>
            <a:br>
              <a:rPr lang="en-US" sz="2200" noProof="1">
                <a:solidFill>
                  <a:schemeClr val="tx1"/>
                </a:solidFill>
              </a:rPr>
            </a:br>
            <a:r>
              <a:rPr lang="en-US" sz="2200" noProof="1">
                <a:solidFill>
                  <a:schemeClr val="tx1"/>
                </a:solidFill>
              </a:rPr>
              <a:t>  </a:t>
            </a:r>
            <a:r>
              <a:rPr lang="en-US" sz="2200" i="1" noProof="1">
                <a:solidFill>
                  <a:schemeClr val="accent2"/>
                </a:solidFill>
              </a:rPr>
              <a:t>// Only this is visible to the global scope</a:t>
            </a:r>
            <a:br>
              <a:rPr lang="en-US" sz="2200" noProof="1">
                <a:solidFill>
                  <a:schemeClr val="tx1"/>
                </a:solidFill>
              </a:rPr>
            </a:br>
            <a:r>
              <a:rPr lang="en-US" sz="2200" noProof="1">
                <a:solidFill>
                  <a:schemeClr val="tx1"/>
                </a:solidFill>
              </a:rPr>
              <a:t>  scope.loading = { show, hide };</a:t>
            </a:r>
          </a:p>
          <a:p>
            <a:pPr>
              <a:lnSpc>
                <a:spcPct val="90000"/>
              </a:lnSpc>
            </a:pPr>
            <a:r>
              <a:rPr lang="en-US" sz="2200" noProof="1">
                <a:solidFill>
                  <a:schemeClr val="tx1"/>
                </a:solidFill>
              </a:rPr>
              <a:t>}</a:t>
            </a:r>
            <a:r>
              <a:rPr lang="en-US" sz="2200" noProof="1">
                <a:solidFill>
                  <a:schemeClr val="bg1"/>
                </a:solidFill>
              </a:rPr>
              <a:t>(</a:t>
            </a:r>
            <a:r>
              <a:rPr lang="en-US" sz="2200" noProof="1">
                <a:solidFill>
                  <a:schemeClr val="tx1"/>
                </a:solidFill>
              </a:rPr>
              <a:t>window</a:t>
            </a:r>
            <a:r>
              <a:rPr lang="en-US" sz="2200" noProof="1">
                <a:solidFill>
                  <a:schemeClr val="bg1"/>
                </a:solidFill>
              </a:rPr>
              <a:t>))</a:t>
            </a:r>
            <a:r>
              <a:rPr lang="en-US" sz="2200" noProof="1">
                <a:solidFill>
                  <a:schemeClr val="tx1"/>
                </a:solidFill>
              </a:rPr>
              <a:t>;</a:t>
            </a:r>
            <a:endParaRPr lang="en-US" sz="2200" noProof="1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DBE87-C878-4E94-A58D-17EB59A83801}"/>
              </a:ext>
            </a:extLst>
          </p:cNvPr>
          <p:cNvSpPr/>
          <p:nvPr/>
        </p:nvSpPr>
        <p:spPr>
          <a:xfrm>
            <a:off x="1296957" y="899074"/>
            <a:ext cx="765825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153" indent="0">
              <a:buClr>
                <a:schemeClr val="tx1"/>
              </a:buClr>
              <a:buNone/>
            </a:pPr>
            <a:r>
              <a:rPr lang="en-US" sz="3400" b="1" dirty="0">
                <a:solidFill>
                  <a:schemeClr val="bg1"/>
                </a:solidFill>
              </a:rPr>
              <a:t>IIFE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modules</a:t>
            </a:r>
            <a:r>
              <a:rPr lang="en-US" sz="3400" dirty="0"/>
              <a:t> are essential for front-end JS</a:t>
            </a:r>
          </a:p>
        </p:txBody>
      </p:sp>
    </p:spTree>
    <p:extLst>
      <p:ext uri="{BB962C8B-B14F-4D97-AF65-F5344CB8AC3E}">
        <p14:creationId xmlns:p14="http://schemas.microsoft.com/office/powerpoint/2010/main" val="304959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20701" y="1296959"/>
            <a:ext cx="8182463" cy="479593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Error Handling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Exception Handling</a:t>
            </a:r>
            <a:endParaRPr lang="bg-BG" sz="3600" b="1" dirty="0"/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Modules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Unit Testing </a:t>
            </a:r>
            <a:r>
              <a:rPr lang="bg-BG" sz="3600" b="1" dirty="0"/>
              <a:t>-</a:t>
            </a:r>
            <a:r>
              <a:rPr lang="en-US" sz="3600" b="1" dirty="0"/>
              <a:t> Concepts</a:t>
            </a:r>
          </a:p>
          <a:p>
            <a:pPr marL="446088" indent="-446088">
              <a:lnSpc>
                <a:spcPct val="150000"/>
              </a:lnSpc>
              <a:buFontTx/>
              <a:buAutoNum type="arabicPeriod"/>
            </a:pPr>
            <a:r>
              <a:rPr lang="en-US" sz="3600" b="1" dirty="0"/>
              <a:t>Mocha and Chai</a:t>
            </a:r>
            <a:r>
              <a:rPr lang="bg-BG" sz="3600" b="1" dirty="0"/>
              <a:t> </a:t>
            </a:r>
            <a:r>
              <a:rPr lang="en-US" sz="3600" b="1" dirty="0"/>
              <a:t>for Unit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35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+mj-lt"/>
              </a:rPr>
              <a:t>require() </a:t>
            </a:r>
            <a:r>
              <a:rPr lang="en-US" sz="3400" dirty="0">
                <a:latin typeface="+mj-lt"/>
              </a:rPr>
              <a:t>is used </a:t>
            </a:r>
            <a:r>
              <a:rPr lang="en-US" sz="3400" dirty="0"/>
              <a:t>to </a:t>
            </a:r>
            <a:r>
              <a:rPr lang="en-US" sz="3400" b="1" dirty="0">
                <a:solidFill>
                  <a:schemeClr val="bg1"/>
                </a:solidFill>
              </a:rPr>
              <a:t>import</a:t>
            </a:r>
            <a:r>
              <a:rPr lang="en-US" sz="3400" dirty="0"/>
              <a:t> modules</a:t>
            </a:r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endParaRPr lang="en-US" sz="3400" dirty="0"/>
          </a:p>
          <a:p>
            <a:pPr marL="533353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Internal</a:t>
            </a:r>
            <a:r>
              <a:rPr lang="en-US" sz="3400" dirty="0"/>
              <a:t> modules need to be </a:t>
            </a:r>
            <a:r>
              <a:rPr lang="en-US" sz="3400" b="1" dirty="0">
                <a:solidFill>
                  <a:schemeClr val="bg1"/>
                </a:solidFill>
              </a:rPr>
              <a:t>exported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before</a:t>
            </a:r>
            <a:br>
              <a:rPr lang="en-US" sz="3400" dirty="0"/>
            </a:br>
            <a:r>
              <a:rPr lang="en-US" sz="3400" dirty="0"/>
              <a:t>being required</a:t>
            </a:r>
          </a:p>
          <a:p>
            <a:pPr marL="533353" indent="-457200">
              <a:buClr>
                <a:schemeClr val="tx1"/>
              </a:buClr>
            </a:pPr>
            <a:r>
              <a:rPr lang="en-US" dirty="0"/>
              <a:t>In </a:t>
            </a:r>
            <a:r>
              <a:rPr lang="en-US" b="1" dirty="0">
                <a:solidFill>
                  <a:schemeClr val="bg1"/>
                </a:solidFill>
              </a:rPr>
              <a:t>Node.js</a:t>
            </a:r>
            <a:r>
              <a:rPr lang="en-US" dirty="0"/>
              <a:t> each file has its own scope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67021" y="1957130"/>
            <a:ext cx="5219983" cy="10367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const http = </a:t>
            </a:r>
            <a:r>
              <a:rPr lang="en-US" sz="2400" noProof="1">
                <a:solidFill>
                  <a:schemeClr val="bg1"/>
                </a:solidFill>
              </a:rPr>
              <a:t>require(</a:t>
            </a:r>
            <a:r>
              <a:rPr lang="en-US" sz="2400" noProof="1">
                <a:solidFill>
                  <a:schemeClr val="tx1"/>
                </a:solidFill>
              </a:rPr>
              <a:t>'http'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i="1" noProof="1">
                <a:solidFill>
                  <a:schemeClr val="accent2"/>
                </a:solidFill>
              </a:rPr>
              <a:t>// For NPM packages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67020" y="3264502"/>
            <a:ext cx="7384685" cy="10367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const myModule = </a:t>
            </a:r>
            <a:r>
              <a:rPr lang="en-US" sz="2400" noProof="1">
                <a:solidFill>
                  <a:schemeClr val="bg1"/>
                </a:solidFill>
              </a:rPr>
              <a:t>require(</a:t>
            </a:r>
            <a:r>
              <a:rPr lang="en-US" sz="2400" noProof="1">
                <a:solidFill>
                  <a:schemeClr val="tx1"/>
                </a:solidFill>
              </a:rPr>
              <a:t>'./myModule.js'</a:t>
            </a:r>
            <a:r>
              <a:rPr lang="en-US" sz="2400" noProof="1">
                <a:solidFill>
                  <a:schemeClr val="bg1"/>
                </a:solidFill>
              </a:rPr>
              <a:t>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2400" i="1" noProof="1">
                <a:solidFill>
                  <a:schemeClr val="accent2"/>
                </a:solidFill>
              </a:rPr>
              <a:t>// For internal modules</a:t>
            </a:r>
          </a:p>
        </p:txBody>
      </p:sp>
    </p:spTree>
    <p:extLst>
      <p:ext uri="{BB962C8B-B14F-4D97-AF65-F5344CB8AC3E}">
        <p14:creationId xmlns:p14="http://schemas.microsoft.com/office/powerpoint/2010/main" val="299806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09" y="1121144"/>
            <a:ext cx="10026963" cy="5276048"/>
          </a:xfrm>
        </p:spPr>
        <p:txBody>
          <a:bodyPr/>
          <a:lstStyle/>
          <a:p>
            <a:r>
              <a:rPr lang="en-US" dirty="0"/>
              <a:t>Whatever value has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the </a:t>
            </a:r>
            <a:br>
              <a:rPr lang="en-US" dirty="0"/>
            </a:br>
            <a:r>
              <a:rPr lang="en-US" dirty="0"/>
              <a:t>value when using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export more than one </a:t>
            </a:r>
            <a:r>
              <a:rPr lang="en-US" dirty="0"/>
              <a:t>function, the value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module.exports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will be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Modules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2896791" y="2412502"/>
            <a:ext cx="5174190" cy="10367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const myModule = () =&gt; {...};</a:t>
            </a:r>
          </a:p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bg1"/>
                </a:solidFill>
              </a:rPr>
              <a:t>module.exports</a:t>
            </a:r>
            <a:r>
              <a:rPr lang="en-US" sz="2400" noProof="1">
                <a:solidFill>
                  <a:schemeClr val="tx1"/>
                </a:solidFill>
              </a:rPr>
              <a:t> = myModule;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96791" y="4995542"/>
            <a:ext cx="6051268" cy="15477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module.exports = </a:t>
            </a:r>
            <a:r>
              <a:rPr lang="en-US" sz="2400" noProof="1">
                <a:solidFill>
                  <a:schemeClr val="bg1"/>
                </a:solidFill>
              </a:rPr>
              <a:t>{</a:t>
            </a:r>
            <a:br>
              <a:rPr lang="en-US" sz="2400" noProof="1">
                <a:solidFill>
                  <a:schemeClr val="bg1"/>
                </a:solidFill>
              </a:rPr>
            </a:br>
            <a:r>
              <a:rPr lang="en-US" sz="2400" noProof="1">
                <a:solidFill>
                  <a:schemeClr val="bg1"/>
                </a:solidFill>
              </a:rPr>
              <a:t>  toCamelCase</a:t>
            </a:r>
            <a:r>
              <a:rPr lang="en-US" sz="2400" noProof="1">
                <a:solidFill>
                  <a:schemeClr val="tx1"/>
                </a:solidFill>
              </a:rPr>
              <a:t>: convertToCamelCase,</a:t>
            </a:r>
            <a:br>
              <a:rPr lang="en-US" sz="2400" noProof="1">
                <a:solidFill>
                  <a:schemeClr val="tx1"/>
                </a:solidFill>
              </a:rPr>
            </a:br>
            <a:r>
              <a:rPr lang="en-US" sz="2400" noProof="1">
                <a:solidFill>
                  <a:schemeClr val="tx1"/>
                </a:solidFill>
              </a:rPr>
              <a:t>  </a:t>
            </a:r>
            <a:r>
              <a:rPr lang="en-US" sz="2400" noProof="1">
                <a:solidFill>
                  <a:schemeClr val="bg1"/>
                </a:solidFill>
              </a:rPr>
              <a:t>toLowerCase</a:t>
            </a:r>
            <a:r>
              <a:rPr lang="en-US" sz="2400" noProof="1">
                <a:solidFill>
                  <a:schemeClr val="tx1"/>
                </a:solidFill>
              </a:rPr>
              <a:t>: convertToLowerCase</a:t>
            </a:r>
            <a:br>
              <a:rPr lang="en-US" sz="2400" noProof="1">
                <a:solidFill>
                  <a:schemeClr val="tx1"/>
                </a:solidFill>
              </a:rPr>
            </a:br>
            <a:r>
              <a:rPr lang="en-US" sz="2400" noProof="1">
                <a:solidFill>
                  <a:schemeClr val="bg1"/>
                </a:solidFill>
              </a:rPr>
              <a:t>}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925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440357" y="1808052"/>
            <a:ext cx="9929724" cy="5276048"/>
          </a:xfrm>
        </p:spPr>
        <p:txBody>
          <a:bodyPr/>
          <a:lstStyle/>
          <a:p>
            <a:pPr marL="990266" lvl="1" indent="-457200">
              <a:buClr>
                <a:schemeClr val="tx1"/>
              </a:buClr>
            </a:pPr>
            <a:r>
              <a:rPr lang="en-US" sz="3200" dirty="0"/>
              <a:t>Only a </a:t>
            </a:r>
            <a:r>
              <a:rPr lang="en-US" sz="3200" b="1" dirty="0">
                <a:solidFill>
                  <a:schemeClr val="bg1"/>
                </a:solidFill>
              </a:rPr>
              <a:t>specific</a:t>
            </a:r>
            <a:r>
              <a:rPr lang="en-US" sz="3200" dirty="0"/>
              <a:t> function can be </a:t>
            </a:r>
            <a:r>
              <a:rPr lang="en-US" sz="3200" b="1" dirty="0">
                <a:solidFill>
                  <a:schemeClr val="bg1"/>
                </a:solidFill>
              </a:rPr>
              <a:t>imported</a:t>
            </a:r>
          </a:p>
          <a:p>
            <a:pPr marL="990266" lvl="1" indent="-457200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990266" lvl="1" indent="-457200">
              <a:buClr>
                <a:schemeClr val="tx1"/>
              </a:buClr>
            </a:pPr>
            <a:r>
              <a:rPr lang="en-US" sz="3200" dirty="0"/>
              <a:t>To import the </a:t>
            </a:r>
            <a:r>
              <a:rPr lang="en-US" sz="3200" b="1" dirty="0">
                <a:solidFill>
                  <a:schemeClr val="bg1"/>
                </a:solidFill>
              </a:rPr>
              <a:t>whole</a:t>
            </a:r>
            <a:r>
              <a:rPr lang="en-US" sz="3200" dirty="0"/>
              <a:t> object</a:t>
            </a:r>
          </a:p>
          <a:p>
            <a:pPr marL="990266" lvl="1" indent="-457200">
              <a:buClr>
                <a:schemeClr val="tx1"/>
              </a:buClr>
            </a:pPr>
            <a:endParaRPr lang="en-US" sz="3200" dirty="0"/>
          </a:p>
          <a:p>
            <a:pPr marL="990266" lvl="1" indent="-457200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change the name </a:t>
            </a:r>
            <a:r>
              <a:rPr lang="en-US" dirty="0"/>
              <a:t>after importing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Modules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543108" y="2520412"/>
            <a:ext cx="7724222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bg1"/>
                </a:solidFill>
              </a:rPr>
              <a:t>import</a:t>
            </a:r>
            <a:r>
              <a:rPr lang="en-US" sz="2400" noProof="1">
                <a:solidFill>
                  <a:schemeClr val="tx1"/>
                </a:solidFill>
              </a:rPr>
              <a:t> toLowerCase </a:t>
            </a:r>
            <a:r>
              <a:rPr lang="en-US" sz="2400" noProof="1">
                <a:solidFill>
                  <a:schemeClr val="bg1"/>
                </a:solidFill>
              </a:rPr>
              <a:t>from</a:t>
            </a:r>
            <a:r>
              <a:rPr lang="en-US" sz="2400" noProof="1">
                <a:solidFill>
                  <a:schemeClr val="tx1"/>
                </a:solidFill>
              </a:rPr>
              <a:t> './toLowerCase.js';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3106" y="3872279"/>
            <a:ext cx="772422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import </a:t>
            </a:r>
            <a:r>
              <a:rPr lang="en-US" sz="2400" noProof="1">
                <a:solidFill>
                  <a:schemeClr val="bg1"/>
                </a:solidFill>
              </a:rPr>
              <a:t>* as myModules </a:t>
            </a:r>
            <a:r>
              <a:rPr lang="en-US" sz="2400" noProof="1">
                <a:solidFill>
                  <a:schemeClr val="tx1"/>
                </a:solidFill>
              </a:rPr>
              <a:t>from './myModules.js';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543106" y="5224146"/>
            <a:ext cx="7724222" cy="8829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lnSpc>
                <a:spcPct val="90000"/>
              </a:lnSpc>
            </a:pPr>
            <a:r>
              <a:rPr lang="en-US" sz="2400" noProof="1">
                <a:solidFill>
                  <a:schemeClr val="tx1"/>
                </a:solidFill>
              </a:rPr>
              <a:t>import { </a:t>
            </a:r>
            <a:r>
              <a:rPr lang="en-US" sz="2400" noProof="1">
                <a:solidFill>
                  <a:schemeClr val="bg1"/>
                </a:solidFill>
              </a:rPr>
              <a:t>toLowerCase as convertToLowerCase </a:t>
            </a:r>
            <a:r>
              <a:rPr lang="en-US" sz="2400" noProof="1">
                <a:solidFill>
                  <a:schemeClr val="tx1"/>
                </a:solidFill>
              </a:rPr>
              <a:t>} </a:t>
            </a:r>
            <a:br>
              <a:rPr lang="en-US" sz="2400" noProof="1">
                <a:solidFill>
                  <a:schemeClr val="tx1"/>
                </a:solidFill>
              </a:rPr>
            </a:br>
            <a:r>
              <a:rPr lang="en-US" sz="2400" noProof="1">
                <a:solidFill>
                  <a:schemeClr val="tx1"/>
                </a:solidFill>
              </a:rPr>
              <a:t>from './myModules.js';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A462DB-98C3-4C44-A693-077948273723}"/>
              </a:ext>
            </a:extLst>
          </p:cNvPr>
          <p:cNvSpPr/>
          <p:nvPr/>
        </p:nvSpPr>
        <p:spPr>
          <a:xfrm>
            <a:off x="1296957" y="1001432"/>
            <a:ext cx="654749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Always</a:t>
            </a:r>
            <a:r>
              <a:rPr lang="en-US" sz="3400" dirty="0"/>
              <a:t> import and export an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4756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Definition, Structure, Examples, Frameworks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C3DAC-F2F6-4B71-89BE-DF6E6170A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54" y="1385091"/>
            <a:ext cx="2689826" cy="26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94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unit test </a:t>
            </a:r>
            <a:r>
              <a:rPr lang="en-US" sz="3400" dirty="0"/>
              <a:t>is a piece of code that checks whether </a:t>
            </a:r>
            <a:br>
              <a:rPr lang="en-US" sz="3400" dirty="0"/>
            </a:br>
            <a:r>
              <a:rPr lang="en-US" sz="3400" dirty="0"/>
              <a:t>certain functionality</a:t>
            </a:r>
            <a:r>
              <a:rPr lang="en-US" sz="3400" noProof="1"/>
              <a:t> </a:t>
            </a: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r>
              <a:rPr lang="en-US" sz="3400" dirty="0"/>
              <a:t>Allows developers to see </a:t>
            </a:r>
            <a:r>
              <a:rPr lang="en-US" sz="3400" b="1" dirty="0">
                <a:solidFill>
                  <a:schemeClr val="bg1"/>
                </a:solidFill>
              </a:rPr>
              <a:t>where </a:t>
            </a:r>
            <a:r>
              <a:rPr lang="en-US" sz="3400" dirty="0"/>
              <a:t>&amp;</a:t>
            </a:r>
            <a:r>
              <a:rPr lang="en-US" sz="3400" b="1" dirty="0">
                <a:solidFill>
                  <a:schemeClr val="bg1"/>
                </a:solidFill>
              </a:rPr>
              <a:t> why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errors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occur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45317" y="3072710"/>
            <a:ext cx="489770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function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sortNums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(arr) {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arr.sort((a,b) =&gt; a - b);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5317" y="4531833"/>
            <a:ext cx="7248500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nums = [2, 15, -2, 4];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sortNums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(nums);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 (JSON.stringify(nums) === "[-2,2,4,15]") {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console.error("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They are equal!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");}</a:t>
            </a:r>
          </a:p>
        </p:txBody>
      </p:sp>
    </p:spTree>
    <p:extLst>
      <p:ext uri="{BB962C8B-B14F-4D97-AF65-F5344CB8AC3E}">
        <p14:creationId xmlns:p14="http://schemas.microsoft.com/office/powerpoint/2010/main" val="954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80318" y="1581952"/>
            <a:ext cx="9929724" cy="5276048"/>
          </a:xfrm>
        </p:spPr>
        <p:txBody>
          <a:bodyPr>
            <a:normAutofit/>
          </a:bodyPr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Easier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maintenance</a:t>
            </a:r>
            <a:r>
              <a:rPr lang="en-US" sz="3200" dirty="0"/>
              <a:t> of the code base</a:t>
            </a:r>
          </a:p>
          <a:p>
            <a:pPr lvl="2"/>
            <a:r>
              <a:rPr lang="en-US" sz="3000" dirty="0"/>
              <a:t>Bugs are found ASAP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Faster development</a:t>
            </a:r>
          </a:p>
          <a:p>
            <a:pPr lvl="2"/>
            <a:r>
              <a:rPr lang="en-US" sz="3000" dirty="0"/>
              <a:t>The so called "Test-driven development"</a:t>
            </a:r>
          </a:p>
          <a:p>
            <a:pPr lvl="2"/>
            <a:r>
              <a:rPr lang="en-US" sz="3000" dirty="0"/>
              <a:t>Tests before code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Automated way to find code wrongness</a:t>
            </a:r>
          </a:p>
          <a:p>
            <a:pPr lvl="2"/>
            <a:r>
              <a:rPr lang="en-US" sz="3000" dirty="0"/>
              <a:t>If most of the features have tests, running them</a:t>
            </a:r>
            <a:br>
              <a:rPr lang="en-US" sz="3000" dirty="0"/>
            </a:br>
            <a:r>
              <a:rPr lang="en-US" sz="3000" dirty="0"/>
              <a:t>shows their correctness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DA18C-AF96-4F10-8EB9-986FEDA89526}"/>
              </a:ext>
            </a:extLst>
          </p:cNvPr>
          <p:cNvSpPr/>
          <p:nvPr/>
        </p:nvSpPr>
        <p:spPr>
          <a:xfrm>
            <a:off x="1375338" y="889825"/>
            <a:ext cx="5415265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dirty="0"/>
              <a:t>Testing enables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38903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Structure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35079" y="1862888"/>
            <a:ext cx="9381188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Arrange all necessary preconditions and inputs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let nums = [2, 15, -2, 4];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Act on the object or method under test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sortNums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(nums);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 that the obtained results are what we expect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 (JSON.stringify(nums) === "[-2,2,4,15]"){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  console.error("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They are equal!</a:t>
            </a: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");</a:t>
            </a:r>
          </a:p>
          <a:p>
            <a:pPr indent="-593684" defTabSz="1218072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D49E37-AB76-4E33-90D4-2AB659FB9027}"/>
              </a:ext>
            </a:extLst>
          </p:cNvPr>
          <p:cNvSpPr/>
          <p:nvPr/>
        </p:nvSpPr>
        <p:spPr>
          <a:xfrm>
            <a:off x="1296957" y="983404"/>
            <a:ext cx="6537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AAA</a:t>
            </a:r>
            <a:r>
              <a:rPr lang="en-US" sz="3200" dirty="0"/>
              <a:t> Pattern: </a:t>
            </a:r>
            <a:r>
              <a:rPr lang="en-US" sz="3200" b="1" dirty="0">
                <a:solidFill>
                  <a:schemeClr val="bg1"/>
                </a:solidFill>
              </a:rPr>
              <a:t>Arrange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Act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Assert</a:t>
            </a:r>
          </a:p>
        </p:txBody>
      </p:sp>
    </p:spTree>
    <p:extLst>
      <p:ext uri="{BB962C8B-B14F-4D97-AF65-F5344CB8AC3E}">
        <p14:creationId xmlns:p14="http://schemas.microsoft.com/office/powerpoint/2010/main" val="30750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JS Unit Testing: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lang="en-US" sz="3100" dirty="0"/>
              <a:t>, </a:t>
            </a:r>
            <a:r>
              <a:rPr lang="en-US" sz="3100" b="1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QUnit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 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Assertion frameworks (perform checks):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Assert.js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Should.js</a:t>
            </a:r>
            <a:endParaRPr lang="en-US" sz="3100" b="1" dirty="0">
              <a:solidFill>
                <a:schemeClr val="bg1"/>
              </a:solidFill>
            </a:endParaRPr>
          </a:p>
          <a:p>
            <a:r>
              <a:rPr lang="en-US" sz="3300" dirty="0"/>
              <a:t>Mocking frameworks (mocks and stubs):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Sinon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Mockito</a:t>
            </a:r>
            <a:r>
              <a:rPr lang="en-US" sz="3100" dirty="0"/>
              <a:t>, </a:t>
            </a:r>
            <a:r>
              <a:rPr lang="en-US" sz="3100" b="1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Moq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pic>
        <p:nvPicPr>
          <p:cNvPr id="2050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972B998B-01F9-489B-B120-39F456677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4" r="50053"/>
          <a:stretch/>
        </p:blipFill>
        <p:spPr bwMode="auto">
          <a:xfrm>
            <a:off x="8427788" y="3584462"/>
            <a:ext cx="1846414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Ð ÐµÐ·ÑÐ»ÑÐ°Ñ Ñ Ð¸Ð·Ð¾Ð±ÑÐ°Ð¶ÐµÐ½Ð¸Ðµ Ð·Ð° js unit testing]">
            <a:extLst>
              <a:ext uri="{FF2B5EF4-FFF2-40B4-BE49-F238E27FC236}">
                <a16:creationId xmlns:a16="http://schemas.microsoft.com/office/drawing/2014/main" id="{E31469C7-331D-4050-A90C-DDCF9E62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9" r="12807"/>
          <a:stretch/>
        </p:blipFill>
        <p:spPr bwMode="auto">
          <a:xfrm>
            <a:off x="8566516" y="1351587"/>
            <a:ext cx="1846415" cy="2077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Mocha and Chai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Unit Testing with Mocha and Chai</a:t>
            </a:r>
          </a:p>
        </p:txBody>
      </p:sp>
      <p:pic>
        <p:nvPicPr>
          <p:cNvPr id="1026" name="Picture 2" descr="https://cdn.freebiesupply.com/logos/large/2x/mocha-1-logo-png-transparent.png">
            <a:extLst>
              <a:ext uri="{FF2B5EF4-FFF2-40B4-BE49-F238E27FC236}">
                <a16:creationId xmlns:a16="http://schemas.microsoft.com/office/drawing/2014/main" id="{26542523-CBDC-41A4-BA29-DDF7DC12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4906">
            <a:off x="4680389" y="1296178"/>
            <a:ext cx="1691720" cy="19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11"/>
          <a:stretch/>
        </p:blipFill>
        <p:spPr>
          <a:xfrm rot="20997644">
            <a:off x="4710261" y="1794086"/>
            <a:ext cx="3113191" cy="25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2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Feature-rich JS test framework</a:t>
            </a:r>
            <a:endParaRPr lang="en-US" dirty="0"/>
          </a:p>
          <a:p>
            <a:r>
              <a:rPr lang="en-US" dirty="0"/>
              <a:t>Provides common testing functions including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it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describe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main function </a:t>
            </a:r>
            <a:r>
              <a:rPr lang="en-US" dirty="0"/>
              <a:t>that runs tests</a:t>
            </a:r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marL="533170" indent="-457200" defTabSz="1218072"/>
            <a:r>
              <a:rPr lang="en-US" sz="3400" dirty="0"/>
              <a:t>Usually used together with </a:t>
            </a:r>
            <a:r>
              <a:rPr lang="en-US" sz="3400" b="1" dirty="0">
                <a:solidFill>
                  <a:schemeClr val="bg1"/>
                </a:solidFill>
              </a:rPr>
              <a:t>Chai</a:t>
            </a:r>
            <a:endParaRPr lang="en-US" sz="3400" dirty="0"/>
          </a:p>
          <a:p>
            <a:pPr marL="609219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Mocha?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08942" y="3213405"/>
            <a:ext cx="5573053" cy="15230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describe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("title", function() 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("title", function() {…});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1244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797" b="1" u="sng" dirty="0">
                <a:solidFill>
                  <a:schemeClr val="bg1"/>
                </a:solidFill>
              </a:rPr>
              <a:t>sli.do</a:t>
            </a:r>
            <a:br>
              <a:rPr lang="en-US" sz="5998" b="1" dirty="0"/>
            </a:br>
            <a:r>
              <a:rPr lang="en-US" sz="11497" b="1" dirty="0"/>
              <a:t>#JS</a:t>
            </a:r>
            <a:r>
              <a:rPr lang="bg-BG" sz="11497" b="1" dirty="0"/>
              <a:t>-</a:t>
            </a:r>
            <a:r>
              <a:rPr lang="en-US" sz="11497" b="1" dirty="0"/>
              <a:t>CORE</a:t>
            </a:r>
            <a:endParaRPr lang="en-US" sz="9597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58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sz="3400" dirty="0"/>
              <a:t>A library with many assertions</a:t>
            </a:r>
          </a:p>
          <a:p>
            <a:pPr lvl="1"/>
            <a:r>
              <a:rPr lang="en-US" sz="3400" dirty="0"/>
              <a:t>Allows the usage of a lot of different assertions </a:t>
            </a:r>
            <a:br>
              <a:rPr lang="en-US" sz="3400" dirty="0"/>
            </a:br>
            <a:r>
              <a:rPr lang="en-US" sz="3400" dirty="0"/>
              <a:t>such as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assert.equal</a:t>
            </a:r>
            <a:endParaRPr lang="en-US" sz="3400" dirty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Chai?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67914" y="2980105"/>
            <a:ext cx="8063659" cy="29819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require(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chai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).assert;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describe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("pow", function() 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("2 raised to power 3 is 8", function() {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(pow(2, 3), 8);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925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Mocha and Chai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695" y="1009261"/>
            <a:ext cx="3254830" cy="32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91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install </a:t>
            </a:r>
            <a:r>
              <a:rPr lang="en-US" b="1" dirty="0">
                <a:solidFill>
                  <a:schemeClr val="bg1"/>
                </a:solidFill>
              </a:rPr>
              <a:t>frameworks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libraries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globally</a:t>
            </a:r>
            <a:r>
              <a:rPr lang="en-US" dirty="0"/>
              <a:t>, use the CMD</a:t>
            </a:r>
          </a:p>
          <a:p>
            <a:pPr lvl="1"/>
            <a:r>
              <a:rPr lang="en-US" dirty="0"/>
              <a:t>Installing </a:t>
            </a:r>
            <a:r>
              <a:rPr lang="en-US" b="1" dirty="0">
                <a:solidFill>
                  <a:schemeClr val="bg1"/>
                </a:solidFill>
              </a:rPr>
              <a:t>Mocha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Chai </a:t>
            </a:r>
            <a:r>
              <a:rPr lang="en-US" dirty="0"/>
              <a:t>through </a:t>
            </a:r>
            <a:r>
              <a:rPr lang="en-US" b="1" dirty="0">
                <a:solidFill>
                  <a:schemeClr val="bg1"/>
                </a:solidFill>
              </a:rPr>
              <a:t>npm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Check if Mocha is installed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Installation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19030" y="2550500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Mocha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04562" y="2568943"/>
            <a:ext cx="3842594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npm install –g Chai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9030" y="3923337"/>
            <a:ext cx="3840797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mocha --version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614E2-5CEF-418D-B9B6-5D551BD4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64" y="3710616"/>
            <a:ext cx="2686575" cy="26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default Node.js does not find its globally installed modules</a:t>
            </a:r>
          </a:p>
          <a:p>
            <a:r>
              <a:rPr lang="en-US" dirty="0"/>
              <a:t>You need to set the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  <a:r>
              <a:rPr lang="en-US" dirty="0"/>
              <a:t> environment variable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may need to restart your IDE after changing </a:t>
            </a:r>
            <a:r>
              <a:rPr lang="en-US" b="1" dirty="0">
                <a:solidFill>
                  <a:schemeClr val="bg1"/>
                </a:solidFill>
              </a:rPr>
              <a:t>NODE_PATH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NODE_PATH Configuration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28" y="2614690"/>
            <a:ext cx="7292423" cy="20093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any future sessions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setx NODE_PATH %AppData%\npm\node_modules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rem for current session</a:t>
            </a:r>
          </a:p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 NODE_PATH=%AppData%\npm\node_modules</a:t>
            </a:r>
          </a:p>
        </p:txBody>
      </p:sp>
    </p:spTree>
    <p:extLst>
      <p:ext uri="{BB962C8B-B14F-4D97-AF65-F5344CB8AC3E}">
        <p14:creationId xmlns:p14="http://schemas.microsoft.com/office/powerpoint/2010/main" val="1722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31216"/>
            <a:ext cx="11818096" cy="5265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load a library, we need to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require</a:t>
            </a:r>
            <a:r>
              <a:rPr lang="en-US" dirty="0"/>
              <a:t>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Examples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314B1-C580-4359-8388-1A5B4F05E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887" y="1835199"/>
            <a:ext cx="7292423" cy="5505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let expect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require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("chai").expect;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5888" y="2385707"/>
            <a:ext cx="7292422" cy="43638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describe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 group #1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should…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(actual)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.to.be.equal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(expected);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should… when…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 … });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describe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 group #2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it("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should…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", function() {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expect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(actual)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.to.be.equal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(expected);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});</a:t>
            </a:r>
          </a:p>
          <a:p>
            <a:pPr lvl="1" indent="-593684" defTabSz="1218072" latinLnBrk="1">
              <a:lnSpc>
                <a:spcPct val="7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518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59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138" y="1188095"/>
            <a:ext cx="11818096" cy="52010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7049" y="1310953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53967" y="3714379"/>
            <a:ext cx="2664979" cy="28841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43009" y="1515644"/>
            <a:ext cx="8456376" cy="529895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>
                <a:solidFill>
                  <a:schemeClr val="bg2"/>
                </a:solidFill>
              </a:rPr>
              <a:t>A </a:t>
            </a:r>
            <a:r>
              <a:rPr lang="en-US" sz="3400" b="1" dirty="0">
                <a:solidFill>
                  <a:schemeClr val="bg1"/>
                </a:solidFill>
              </a:rPr>
              <a:t>function</a:t>
            </a:r>
            <a:r>
              <a:rPr lang="en-US" sz="3400" dirty="0">
                <a:solidFill>
                  <a:schemeClr val="bg2"/>
                </a:solidFill>
              </a:rPr>
              <a:t> should do what its </a:t>
            </a:r>
            <a:r>
              <a:rPr lang="en-US" sz="3400" b="1" dirty="0">
                <a:solidFill>
                  <a:schemeClr val="bg1"/>
                </a:solidFill>
              </a:rPr>
              <a:t>name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suggests</a:t>
            </a:r>
          </a:p>
          <a:p>
            <a:r>
              <a:rPr lang="en-US" sz="3400" dirty="0">
                <a:solidFill>
                  <a:schemeClr val="bg2"/>
                </a:solidFill>
              </a:rPr>
              <a:t>The 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>
                <a:solidFill>
                  <a:schemeClr val="bg2"/>
                </a:solidFill>
              </a:rPr>
              <a:t> statement lets you create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custom errors</a:t>
            </a:r>
          </a:p>
          <a:p>
            <a:r>
              <a:rPr lang="en-US" sz="3400" dirty="0">
                <a:solidFill>
                  <a:schemeClr val="bg2"/>
                </a:solidFill>
              </a:rPr>
              <a:t>Modules are a </a:t>
            </a:r>
            <a:r>
              <a:rPr lang="en-US" sz="3400" b="1" dirty="0">
                <a:solidFill>
                  <a:schemeClr val="bg1"/>
                </a:solidFill>
              </a:rPr>
              <a:t>set of functions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to be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included in applications</a:t>
            </a:r>
            <a:endParaRPr lang="en-US" sz="34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r>
              <a:rPr lang="en-US" sz="3400" dirty="0">
                <a:solidFill>
                  <a:schemeClr val="bg2"/>
                </a:solidFill>
              </a:rPr>
              <a:t>Unit tests </a:t>
            </a:r>
            <a:r>
              <a:rPr lang="en-US" sz="3400" b="1" dirty="0">
                <a:solidFill>
                  <a:schemeClr val="bg1"/>
                </a:solidFill>
              </a:rPr>
              <a:t>check</a:t>
            </a:r>
            <a:r>
              <a:rPr lang="en-US" sz="3400" dirty="0">
                <a:solidFill>
                  <a:schemeClr val="bg2"/>
                </a:solidFill>
              </a:rPr>
              <a:t> if certain functionality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works as expected </a:t>
            </a:r>
          </a:p>
          <a:p>
            <a:endParaRPr lang="en-US" sz="3400" dirty="0">
              <a:solidFill>
                <a:schemeClr val="bg2"/>
              </a:solidFill>
            </a:endParaRPr>
          </a:p>
          <a:p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4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18688"/>
            <a:ext cx="12111057" cy="363443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https://softuni.bg/courses/js-advanced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16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827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9814" y="5566366"/>
            <a:ext cx="287379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1489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706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Concepts, Examples, Exceptions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721D9AE-2CAF-452F-98A2-F06599FC3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101" y="1386509"/>
            <a:ext cx="2430124" cy="243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37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043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                                                   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“                     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76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514294" y="1158678"/>
            <a:ext cx="10555786" cy="5276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Error handling empowers the developer</a:t>
            </a:r>
          </a:p>
          <a:p>
            <a:pPr lvl="1"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Differentiates the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>
                <a:solidFill>
                  <a:srgbClr val="234465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reason</a:t>
            </a:r>
            <a:r>
              <a:rPr lang="en-US" sz="3200" dirty="0">
                <a:solidFill>
                  <a:srgbClr val="234465"/>
                </a:solidFill>
              </a:rPr>
              <a:t> of the error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Logs </a:t>
            </a:r>
            <a:r>
              <a:rPr lang="en-US" sz="3200" dirty="0">
                <a:solidFill>
                  <a:srgbClr val="234465"/>
                </a:solidFill>
              </a:rPr>
              <a:t>of the errors are </a:t>
            </a:r>
            <a:r>
              <a:rPr lang="en-US" sz="3200" b="1" dirty="0">
                <a:solidFill>
                  <a:schemeClr val="bg1"/>
                </a:solidFill>
              </a:rPr>
              <a:t>hopeful while bug fixing</a:t>
            </a:r>
          </a:p>
          <a:p>
            <a:pPr lvl="1">
              <a:buClr>
                <a:srgbClr val="234465"/>
              </a:buClr>
            </a:pPr>
            <a:r>
              <a:rPr lang="en-US" sz="3200" dirty="0">
                <a:solidFill>
                  <a:srgbClr val="234465"/>
                </a:solidFill>
              </a:rPr>
              <a:t>Exceptions are the </a:t>
            </a:r>
            <a:r>
              <a:rPr lang="en-US" sz="3200" b="1" dirty="0">
                <a:solidFill>
                  <a:schemeClr val="bg1"/>
                </a:solidFill>
              </a:rPr>
              <a:t>object-oriented way </a:t>
            </a:r>
            <a:r>
              <a:rPr lang="en-US" sz="3200" dirty="0">
                <a:solidFill>
                  <a:srgbClr val="234465"/>
                </a:solidFill>
              </a:rPr>
              <a:t>for errors</a:t>
            </a:r>
            <a:endParaRPr lang="bg-BG" sz="3200" dirty="0">
              <a:solidFill>
                <a:srgbClr val="234465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Handling is Important?</a:t>
            </a:r>
          </a:p>
        </p:txBody>
      </p:sp>
    </p:spTree>
    <p:extLst>
      <p:ext uri="{BB962C8B-B14F-4D97-AF65-F5344CB8AC3E}">
        <p14:creationId xmlns:p14="http://schemas.microsoft.com/office/powerpoint/2010/main" val="355548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There are </a:t>
            </a:r>
            <a:r>
              <a:rPr lang="en-US" sz="3400" b="1" dirty="0">
                <a:solidFill>
                  <a:schemeClr val="bg1"/>
                </a:solidFill>
              </a:rPr>
              <a:t>three types </a:t>
            </a:r>
            <a:r>
              <a:rPr lang="en-US" sz="3400" dirty="0"/>
              <a:t>of errors in programming: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Syntax Errors</a:t>
            </a:r>
            <a:r>
              <a:rPr lang="en-US" sz="3200" dirty="0"/>
              <a:t> - occur at compile time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Not applicable for JS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Runtime Errors</a:t>
            </a:r>
            <a:r>
              <a:rPr lang="en-US" sz="3200" dirty="0"/>
              <a:t> - occur during execution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After compilation, when the application is running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Logical Errors</a:t>
            </a:r>
            <a:r>
              <a:rPr lang="bg-BG" sz="3200" dirty="0"/>
              <a:t> </a:t>
            </a:r>
            <a:r>
              <a:rPr lang="en-US" sz="3200" dirty="0"/>
              <a:t>- occur when a mistake has been made in the</a:t>
            </a:r>
            <a:br>
              <a:rPr lang="en-US" sz="3200" dirty="0"/>
            </a:br>
            <a:r>
              <a:rPr lang="en-US" sz="3200" dirty="0"/>
              <a:t>logic of the script and the expected result is incorrect</a:t>
            </a:r>
          </a:p>
          <a:p>
            <a:pPr lvl="2">
              <a:buClr>
                <a:schemeClr val="tx1"/>
              </a:buClr>
            </a:pPr>
            <a:r>
              <a:rPr lang="en-US" sz="3000" dirty="0"/>
              <a:t>Also known as bugs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142904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EE8E7-94C6-46FD-A786-DD956C283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50300"/>
            <a:ext cx="11818096" cy="4960277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/>
              <a:t>A function failed to do what its name suggests should:</a:t>
            </a:r>
          </a:p>
          <a:p>
            <a:pPr lvl="1"/>
            <a:r>
              <a:rPr lang="en-US" sz="3200" dirty="0"/>
              <a:t>Return a special value (e.g. </a:t>
            </a:r>
            <a:r>
              <a:rPr lang="en-US" sz="3200" b="1" dirty="0">
                <a:solidFill>
                  <a:schemeClr val="bg1"/>
                </a:solidFill>
              </a:rPr>
              <a:t>undefined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r>
              <a:rPr lang="en-US" sz="3200" b="1" dirty="0"/>
              <a:t> </a:t>
            </a:r>
            <a:r>
              <a:rPr lang="en-US" sz="3200" dirty="0"/>
              <a:t>/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-1</a:t>
            </a:r>
            <a:r>
              <a:rPr lang="en-US" sz="3200" dirty="0"/>
              <a:t>)</a:t>
            </a:r>
          </a:p>
          <a:p>
            <a:pPr lvl="1"/>
            <a:r>
              <a:rPr lang="en-US" sz="3200" dirty="0"/>
              <a:t> Throw an </a:t>
            </a:r>
            <a:r>
              <a:rPr lang="en-US" sz="3200" b="1" dirty="0">
                <a:solidFill>
                  <a:schemeClr val="bg1"/>
                </a:solidFill>
              </a:rPr>
              <a:t>exception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error</a:t>
            </a:r>
            <a:endParaRPr lang="en-US" sz="3200" dirty="0"/>
          </a:p>
          <a:p>
            <a:pPr marL="609219" lvl="1" indent="0">
              <a:buNone/>
            </a:pPr>
            <a:endParaRPr lang="en-US" sz="3400" dirty="0"/>
          </a:p>
          <a:p>
            <a:pPr marL="609219" lvl="1" indent="0">
              <a:buNone/>
            </a:pPr>
            <a:endParaRPr lang="en-US" sz="3400" dirty="0"/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C4559-A76A-4E3F-B622-37F8E4D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15CE4-8B41-4709-B732-F18BE5A71873}"/>
              </a:ext>
            </a:extLst>
          </p:cNvPr>
          <p:cNvSpPr txBox="1">
            <a:spLocks/>
          </p:cNvSpPr>
          <p:nvPr/>
        </p:nvSpPr>
        <p:spPr>
          <a:xfrm>
            <a:off x="647871" y="3532022"/>
            <a:ext cx="10896258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str = "Hello, SoftUni";</a:t>
            </a:r>
          </a:p>
          <a:p>
            <a:r>
              <a:rPr lang="en-US" sz="2400" noProof="1">
                <a:solidFill>
                  <a:schemeClr val="tx1"/>
                </a:solidFill>
              </a:rPr>
              <a:t>console.log(str.</a:t>
            </a:r>
            <a:r>
              <a:rPr lang="en-US" sz="2400" noProof="1">
                <a:solidFill>
                  <a:schemeClr val="bg1"/>
                </a:solidFill>
              </a:rPr>
              <a:t>indexOf</a:t>
            </a:r>
            <a:r>
              <a:rPr lang="en-US" sz="2400" noProof="1">
                <a:solidFill>
                  <a:schemeClr val="tx1"/>
                </a:solidFill>
              </a:rPr>
              <a:t>("</a:t>
            </a:r>
            <a:r>
              <a:rPr lang="en-US" sz="2400" noProof="1">
                <a:solidFill>
                  <a:schemeClr val="bg1"/>
                </a:solidFill>
              </a:rPr>
              <a:t>Sofia</a:t>
            </a:r>
            <a:r>
              <a:rPr lang="en-US" sz="2400" noProof="1">
                <a:solidFill>
                  <a:schemeClr val="tx1"/>
                </a:solidFill>
              </a:rPr>
              <a:t>"));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-1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// Special case returns a special value to indicate "not found"</a:t>
            </a:r>
          </a:p>
        </p:txBody>
      </p:sp>
    </p:spTree>
    <p:extLst>
      <p:ext uri="{BB962C8B-B14F-4D97-AF65-F5344CB8AC3E}">
        <p14:creationId xmlns:p14="http://schemas.microsoft.com/office/powerpoint/2010/main" val="30175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17C76F-C842-493A-BAA2-B98399ECE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The fundamental </a:t>
            </a:r>
            <a:r>
              <a:rPr lang="en-US" sz="3400" b="1" dirty="0">
                <a:solidFill>
                  <a:schemeClr val="bg1"/>
                </a:solidFill>
              </a:rPr>
              <a:t>principle</a:t>
            </a:r>
            <a:r>
              <a:rPr lang="en-US" sz="3400" dirty="0"/>
              <a:t> of error handling says </a:t>
            </a:r>
            <a:br>
              <a:rPr lang="en-US" sz="3400" dirty="0"/>
            </a:br>
            <a:r>
              <a:rPr lang="en-US" sz="3400" dirty="0"/>
              <a:t>that a</a:t>
            </a:r>
            <a:r>
              <a:rPr lang="en-US" sz="3400" noProof="1"/>
              <a:t> function (method) should either:</a:t>
            </a:r>
          </a:p>
          <a:p>
            <a:pPr lvl="1"/>
            <a:r>
              <a:rPr lang="en-US" sz="3200" noProof="1"/>
              <a:t>Do what its </a:t>
            </a:r>
            <a:r>
              <a:rPr lang="en-US" sz="3200" b="1" noProof="1">
                <a:solidFill>
                  <a:schemeClr val="bg1"/>
                </a:solidFill>
              </a:rPr>
              <a:t>name</a:t>
            </a:r>
            <a:r>
              <a:rPr lang="en-US" sz="3200" noProof="1"/>
              <a:t> suggests</a:t>
            </a:r>
          </a:p>
          <a:p>
            <a:pPr lvl="1"/>
            <a:r>
              <a:rPr lang="en-US" sz="3200" noProof="1"/>
              <a:t>Indicate a </a:t>
            </a:r>
            <a:r>
              <a:rPr lang="en-US" sz="3200" b="1" noProof="1">
                <a:solidFill>
                  <a:schemeClr val="bg1"/>
                </a:solidFill>
              </a:rPr>
              <a:t>problem</a:t>
            </a:r>
            <a:endParaRPr lang="en-US" sz="3000" b="1" noProof="1">
              <a:solidFill>
                <a:schemeClr val="bg1"/>
              </a:solidFill>
            </a:endParaRPr>
          </a:p>
          <a:p>
            <a:pPr lvl="1"/>
            <a:r>
              <a:rPr lang="en-US" sz="3200" noProof="1"/>
              <a:t>Any other behavior is </a:t>
            </a:r>
            <a:r>
              <a:rPr lang="en-US" sz="3200" b="1" noProof="1">
                <a:solidFill>
                  <a:schemeClr val="bg1"/>
                </a:solidFill>
              </a:rPr>
              <a:t>incorrect</a:t>
            </a:r>
            <a:endParaRPr lang="en-US" sz="32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546EF5-C570-41E4-A5F9-06BA5BB1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744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C84CD5-335D-47B5-BE22-49A447CCBC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3600" b="1" dirty="0">
                <a:solidFill>
                  <a:schemeClr val="bg1"/>
                </a:solidFill>
              </a:rPr>
              <a:t>Exception</a:t>
            </a:r>
            <a:r>
              <a:rPr lang="bg-BG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-</a:t>
            </a:r>
            <a:r>
              <a:rPr lang="en-US" sz="3600" dirty="0"/>
              <a:t> a function is unable to do its work</a:t>
            </a:r>
            <a:r>
              <a:rPr lang="bg-BG" sz="3600" dirty="0"/>
              <a:t>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fatal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error</a:t>
            </a:r>
            <a:r>
              <a:rPr lang="en-US" sz="3600" dirty="0"/>
              <a:t>)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1725B-1FC1-4287-9A31-066160CB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- Exceptions (Errors)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F8826-A393-42FF-887B-50DB966D085C}"/>
              </a:ext>
            </a:extLst>
          </p:cNvPr>
          <p:cNvSpPr txBox="1">
            <a:spLocks/>
          </p:cNvSpPr>
          <p:nvPr/>
        </p:nvSpPr>
        <p:spPr>
          <a:xfrm>
            <a:off x="1789090" y="2888212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bigArr = </a:t>
            </a:r>
            <a:r>
              <a:rPr lang="en-US" sz="2400" noProof="1">
                <a:solidFill>
                  <a:schemeClr val="bg1"/>
                </a:solidFill>
              </a:rPr>
              <a:t>new Array</a:t>
            </a:r>
            <a:r>
              <a:rPr lang="en-US" sz="2400" noProof="1">
                <a:solidFill>
                  <a:schemeClr val="tx1"/>
                </a:solidFill>
              </a:rPr>
              <a:t>(</a:t>
            </a:r>
            <a:r>
              <a:rPr lang="en-US" sz="2400" noProof="1">
                <a:solidFill>
                  <a:schemeClr val="bg1"/>
                </a:solidFill>
              </a:rPr>
              <a:t>9999999999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RangeError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3A4110D-1819-49E5-901F-7184BE0C7706}"/>
              </a:ext>
            </a:extLst>
          </p:cNvPr>
          <p:cNvSpPr txBox="1">
            <a:spLocks/>
          </p:cNvSpPr>
          <p:nvPr/>
        </p:nvSpPr>
        <p:spPr>
          <a:xfrm>
            <a:off x="1789090" y="3834706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index = </a:t>
            </a:r>
            <a:r>
              <a:rPr lang="en-US" sz="2400" noProof="1">
                <a:solidFill>
                  <a:schemeClr val="bg1"/>
                </a:solidFill>
              </a:rPr>
              <a:t>undefined</a:t>
            </a:r>
            <a:r>
              <a:rPr lang="en-US" sz="2400" noProof="1">
                <a:solidFill>
                  <a:schemeClr val="tx1"/>
                </a:solidFill>
              </a:rPr>
              <a:t>.</a:t>
            </a:r>
            <a:r>
              <a:rPr lang="en-US" sz="2400" noProof="1">
                <a:solidFill>
                  <a:schemeClr val="bg1"/>
                </a:solidFill>
              </a:rPr>
              <a:t>indexOf</a:t>
            </a:r>
            <a:r>
              <a:rPr lang="en-US" sz="2400" noProof="1">
                <a:solidFill>
                  <a:schemeClr val="tx1"/>
                </a:solidFill>
              </a:rPr>
              <a:t>("</a:t>
            </a:r>
            <a:r>
              <a:rPr lang="en-US" sz="2400" noProof="1">
                <a:solidFill>
                  <a:schemeClr val="bg1"/>
                </a:solidFill>
              </a:rPr>
              <a:t>hi</a:t>
            </a:r>
            <a:r>
              <a:rPr lang="en-US" sz="2400" noProof="1">
                <a:solidFill>
                  <a:schemeClr val="tx1"/>
                </a:solidFill>
              </a:rPr>
              <a:t>");</a:t>
            </a:r>
            <a:r>
              <a:rPr lang="en-US" sz="2400" noProof="1"/>
              <a:t> </a:t>
            </a:r>
            <a:r>
              <a:rPr lang="en-US" sz="2400" i="1" noProof="1">
                <a:solidFill>
                  <a:schemeClr val="accent2"/>
                </a:solidFill>
              </a:rPr>
              <a:t>// TypeError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86530DA-99AC-4459-94D5-3436A374E8C3}"/>
              </a:ext>
            </a:extLst>
          </p:cNvPr>
          <p:cNvSpPr txBox="1">
            <a:spLocks/>
          </p:cNvSpPr>
          <p:nvPr/>
        </p:nvSpPr>
        <p:spPr>
          <a:xfrm>
            <a:off x="1789090" y="4781200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console.log(</a:t>
            </a:r>
            <a:r>
              <a:rPr lang="en-US" sz="2400" noProof="1">
                <a:solidFill>
                  <a:schemeClr val="bg1"/>
                </a:solidFill>
              </a:rPr>
              <a:t>George</a:t>
            </a:r>
            <a:r>
              <a:rPr lang="en-US" sz="2400" noProof="1">
                <a:solidFill>
                  <a:schemeClr val="tx1"/>
                </a:solidFill>
              </a:rPr>
              <a:t>);</a:t>
            </a:r>
            <a:r>
              <a:rPr lang="en-US" sz="2400" noProof="1"/>
              <a:t>   </a:t>
            </a:r>
            <a:r>
              <a:rPr lang="en-US" sz="2400" i="1" noProof="1">
                <a:solidFill>
                  <a:schemeClr val="accent2"/>
                </a:solidFill>
              </a:rPr>
              <a:t>// Uncaught ReferenceError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CC125F8-4DFD-453C-B0CF-C3E1BABB6D06}"/>
              </a:ext>
            </a:extLst>
          </p:cNvPr>
          <p:cNvSpPr txBox="1">
            <a:spLocks/>
          </p:cNvSpPr>
          <p:nvPr/>
        </p:nvSpPr>
        <p:spPr>
          <a:xfrm>
            <a:off x="1789090" y="5727694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console.</a:t>
            </a:r>
            <a:r>
              <a:rPr lang="en-US" sz="2400" noProof="1">
                <a:solidFill>
                  <a:schemeClr val="bg1"/>
                </a:solidFill>
              </a:rPr>
              <a:t>print</a:t>
            </a:r>
            <a:r>
              <a:rPr lang="en-US" sz="2400" noProof="1">
                <a:solidFill>
                  <a:schemeClr val="tx1"/>
                </a:solidFill>
              </a:rPr>
              <a:t>('hi');   </a:t>
            </a:r>
            <a:r>
              <a:rPr lang="en-US" sz="2400" i="1" noProof="1">
                <a:solidFill>
                  <a:schemeClr val="accent2"/>
                </a:solidFill>
              </a:rPr>
              <a:t>// Uncaught TypeError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470610F-1767-459B-B50F-0C3B6F58326E}"/>
              </a:ext>
            </a:extLst>
          </p:cNvPr>
          <p:cNvSpPr txBox="1">
            <a:spLocks/>
          </p:cNvSpPr>
          <p:nvPr/>
        </p:nvSpPr>
        <p:spPr>
          <a:xfrm>
            <a:off x="1789090" y="1941718"/>
            <a:ext cx="86138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1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noProof="1">
                <a:solidFill>
                  <a:schemeClr val="tx1"/>
                </a:solidFill>
              </a:rPr>
              <a:t>let arr = </a:t>
            </a:r>
            <a:r>
              <a:rPr lang="en-US" sz="2400" noProof="1">
                <a:solidFill>
                  <a:schemeClr val="bg1"/>
                </a:solidFill>
              </a:rPr>
              <a:t>new Array(-1)</a:t>
            </a:r>
            <a:r>
              <a:rPr lang="en-US" sz="2400" noProof="1">
                <a:solidFill>
                  <a:schemeClr val="tx1"/>
                </a:solidFill>
              </a:rPr>
              <a:t>;</a:t>
            </a:r>
            <a:r>
              <a:rPr lang="en-US" sz="2400" noProof="1"/>
              <a:t>   </a:t>
            </a:r>
            <a:r>
              <a:rPr lang="en-US" sz="2400" i="1" noProof="1">
                <a:solidFill>
                  <a:schemeClr val="accent2"/>
                </a:solidFill>
              </a:rPr>
              <a:t>// Uncaught RangeError</a:t>
            </a:r>
          </a:p>
        </p:txBody>
      </p:sp>
    </p:spTree>
    <p:extLst>
      <p:ext uri="{BB962C8B-B14F-4D97-AF65-F5344CB8AC3E}">
        <p14:creationId xmlns:p14="http://schemas.microsoft.com/office/powerpoint/2010/main" val="7513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</Template>
  <TotalTime>1416</TotalTime>
  <Words>1366</Words>
  <Application>Microsoft Office PowerPoint</Application>
  <PresentationFormat>Widescreen</PresentationFormat>
  <Paragraphs>275</Paragraphs>
  <Slides>41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Wingdings 2</vt:lpstr>
      <vt:lpstr>1_SoftUni3_1</vt:lpstr>
      <vt:lpstr>Unit Testing and Modules</vt:lpstr>
      <vt:lpstr>Table of Contents</vt:lpstr>
      <vt:lpstr>Have a Question?</vt:lpstr>
      <vt:lpstr>PowerPoint Presentation</vt:lpstr>
      <vt:lpstr>Why Error Handling is Important?</vt:lpstr>
      <vt:lpstr>Types of Errors</vt:lpstr>
      <vt:lpstr>Error Handling</vt:lpstr>
      <vt:lpstr>Error Handling</vt:lpstr>
      <vt:lpstr>Error Handling - Exceptions (Errors)</vt:lpstr>
      <vt:lpstr>Error Handling - Special Values</vt:lpstr>
      <vt:lpstr>Unexpected Behavior</vt:lpstr>
      <vt:lpstr>PowerPoint Presentation</vt:lpstr>
      <vt:lpstr>Throwing Errors (Exceptions)</vt:lpstr>
      <vt:lpstr>Try - catch</vt:lpstr>
      <vt:lpstr>Exception Properties</vt:lpstr>
      <vt:lpstr>PowerPoint Presentation</vt:lpstr>
      <vt:lpstr>Modules</vt:lpstr>
      <vt:lpstr>Approaches for modules</vt:lpstr>
      <vt:lpstr>IIFE Modules</vt:lpstr>
      <vt:lpstr>Node.js Modules</vt:lpstr>
      <vt:lpstr>Node.js Modules</vt:lpstr>
      <vt:lpstr>ES6 Modules</vt:lpstr>
      <vt:lpstr>PowerPoint Presentation</vt:lpstr>
      <vt:lpstr>Unit Testing</vt:lpstr>
      <vt:lpstr>Unit Testing </vt:lpstr>
      <vt:lpstr>Unit Tests Structure</vt:lpstr>
      <vt:lpstr>Unit Testing Frameworks</vt:lpstr>
      <vt:lpstr>PowerPoint Presentation</vt:lpstr>
      <vt:lpstr>What is Mocha?</vt:lpstr>
      <vt:lpstr>What is Chai?</vt:lpstr>
      <vt:lpstr>PowerPoint Presentation</vt:lpstr>
      <vt:lpstr>Global Installation</vt:lpstr>
      <vt:lpstr>NODE_PATH Configuration</vt:lpstr>
      <vt:lpstr>Usage and Examples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creator>TOCHKA</dc:creator>
  <cp:lastModifiedBy>Hristomir Asenov</cp:lastModifiedBy>
  <cp:revision>249</cp:revision>
  <dcterms:created xsi:type="dcterms:W3CDTF">2018-11-26T12:33:28Z</dcterms:created>
  <dcterms:modified xsi:type="dcterms:W3CDTF">2019-06-18T14:21:37Z</dcterms:modified>
</cp:coreProperties>
</file>