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492" r:id="rId4"/>
    <p:sldId id="493" r:id="rId5"/>
    <p:sldId id="406" r:id="rId6"/>
    <p:sldId id="581" r:id="rId7"/>
    <p:sldId id="609" r:id="rId8"/>
    <p:sldId id="549" r:id="rId9"/>
    <p:sldId id="583" r:id="rId10"/>
    <p:sldId id="584" r:id="rId11"/>
    <p:sldId id="585" r:id="rId12"/>
    <p:sldId id="594" r:id="rId13"/>
    <p:sldId id="599" r:id="rId14"/>
    <p:sldId id="586" r:id="rId15"/>
    <p:sldId id="600" r:id="rId16"/>
    <p:sldId id="554" r:id="rId17"/>
    <p:sldId id="601" r:id="rId18"/>
    <p:sldId id="595" r:id="rId19"/>
    <p:sldId id="556" r:id="rId20"/>
    <p:sldId id="558" r:id="rId21"/>
    <p:sldId id="559" r:id="rId22"/>
    <p:sldId id="563" r:id="rId23"/>
    <p:sldId id="596" r:id="rId24"/>
    <p:sldId id="606" r:id="rId25"/>
    <p:sldId id="608" r:id="rId26"/>
    <p:sldId id="566" r:id="rId27"/>
    <p:sldId id="567" r:id="rId28"/>
    <p:sldId id="568" r:id="rId29"/>
    <p:sldId id="569" r:id="rId30"/>
    <p:sldId id="570" r:id="rId31"/>
    <p:sldId id="571" r:id="rId32"/>
    <p:sldId id="572" r:id="rId33"/>
    <p:sldId id="573" r:id="rId34"/>
    <p:sldId id="603" r:id="rId35"/>
    <p:sldId id="604" r:id="rId36"/>
    <p:sldId id="605" r:id="rId37"/>
    <p:sldId id="576" r:id="rId38"/>
    <p:sldId id="543" r:id="rId39"/>
    <p:sldId id="542" r:id="rId40"/>
    <p:sldId id="544" r:id="rId41"/>
    <p:sldId id="610" r:id="rId42"/>
    <p:sldId id="582" r:id="rId43"/>
    <p:sldId id="592" r:id="rId44"/>
    <p:sldId id="5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First Class Functions" id="{BC4A3995-4CED-4320-A673-95328C9C809D}">
          <p14:sldIdLst>
            <p14:sldId id="493"/>
            <p14:sldId id="406"/>
            <p14:sldId id="581"/>
            <p14:sldId id="609"/>
            <p14:sldId id="549"/>
            <p14:sldId id="583"/>
            <p14:sldId id="584"/>
            <p14:sldId id="585"/>
            <p14:sldId id="594"/>
            <p14:sldId id="599"/>
            <p14:sldId id="586"/>
            <p14:sldId id="600"/>
            <p14:sldId id="554"/>
            <p14:sldId id="601"/>
            <p14:sldId id="595"/>
            <p14:sldId id="556"/>
          </p14:sldIdLst>
        </p14:section>
        <p14:section name="IIFE" id="{8DD0CCFF-ADA4-4C17-A924-42AC210A09FB}">
          <p14:sldIdLst>
            <p14:sldId id="558"/>
            <p14:sldId id="559"/>
            <p14:sldId id="563"/>
            <p14:sldId id="596"/>
            <p14:sldId id="606"/>
            <p14:sldId id="608"/>
          </p14:sldIdLst>
        </p14:section>
        <p14:section name="Using this, call, apply, bind" id="{02752E8F-3CDC-4BAA-AE5D-BB06E2A564C7}">
          <p14:sldIdLst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603"/>
            <p14:sldId id="604"/>
            <p14:sldId id="605"/>
            <p14:sldId id="576"/>
            <p14:sldId id="543"/>
          </p14:sldIdLst>
        </p14:section>
        <p14:section name="Conclusion" id="{10E03AB1-9AA8-4E86-9A64-D741901E50A2}">
          <p14:sldIdLst>
            <p14:sldId id="542"/>
            <p14:sldId id="544"/>
            <p14:sldId id="610"/>
            <p14:sldId id="582"/>
            <p14:sldId id="592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C4"/>
    <a:srgbClr val="1C77C4"/>
    <a:srgbClr val="0984E4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Тъмен стил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23" y="6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0.png"/><Relationship Id="rId26" Type="http://schemas.openxmlformats.org/officeDocument/2006/relationships/image" Target="../media/image53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9.png"/><Relationship Id="rId22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7.gif"/><Relationship Id="rId4" Type="http://schemas.openxmlformats.org/officeDocument/2006/relationships/image" Target="../media/image54.jpeg"/><Relationship Id="rId9" Type="http://schemas.openxmlformats.org/officeDocument/2006/relationships/hyperlink" Target="https://www.lukanet.com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First Class Functions, Function Expressions,</a:t>
            </a:r>
            <a:br>
              <a:rPr lang="bg-BG" b="1" dirty="0"/>
            </a:br>
            <a:r>
              <a:rPr lang="en-US" b="1" dirty="0"/>
              <a:t> IIFE, this, call, apply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47043" y="2492684"/>
            <a:ext cx="689253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nums = [4, 2, 1, 5];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mappedNums = nums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.map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(n =&gt; n * 2);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console.log(mappedNums);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[8, 4, 2, 10]</a:t>
            </a:r>
          </a:p>
        </p:txBody>
      </p:sp>
      <p:sp>
        <p:nvSpPr>
          <p:cNvPr id="6" name="Правоъгълник 2"/>
          <p:cNvSpPr/>
          <p:nvPr/>
        </p:nvSpPr>
        <p:spPr>
          <a:xfrm>
            <a:off x="190405" y="1218726"/>
            <a:ext cx="11685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-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creates a new array with the results of calling a provided function on every element in the calling array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55A443F-9900-41C5-BA24-C5BBFEB8EF02}"/>
              </a:ext>
            </a:extLst>
          </p:cNvPr>
          <p:cNvSpPr txBox="1">
            <a:spLocks/>
          </p:cNvSpPr>
          <p:nvPr/>
        </p:nvSpPr>
        <p:spPr>
          <a:xfrm>
            <a:off x="747043" y="4088446"/>
            <a:ext cx="8803357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names = ["joe", "PeteR", "CleVELand"];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mappedNames = names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.map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(n =&gt; n.toUpperCase());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console.log(mappedNames);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["JOE", "PETER", "CLEVELAND"]</a:t>
            </a:r>
          </a:p>
        </p:txBody>
      </p:sp>
    </p:spTree>
    <p:extLst>
      <p:ext uri="{BB962C8B-B14F-4D97-AF65-F5344CB8AC3E}">
        <p14:creationId xmlns:p14="http://schemas.microsoft.com/office/powerpoint/2010/main" val="4579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83509" y="2627654"/>
            <a:ext cx="9902212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array1 = [1, 2, 3, 4];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(acc, cur) =&gt; acc + cur;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 + 2 + 3 + 4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console.log(array1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.reduce(reducer)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10</a:t>
            </a:r>
            <a:endParaRPr lang="bg-BG" sz="2400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console.log([]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.reduce(reducer, 5)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 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5</a:t>
            </a:r>
          </a:p>
        </p:txBody>
      </p:sp>
      <p:sp>
        <p:nvSpPr>
          <p:cNvPr id="6" name="Правоъгълник 2"/>
          <p:cNvSpPr/>
          <p:nvPr/>
        </p:nvSpPr>
        <p:spPr>
          <a:xfrm>
            <a:off x="190405" y="1266920"/>
            <a:ext cx="11685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- </a:t>
            </a:r>
            <a:r>
              <a:rPr lang="en-US" sz="3200" dirty="0"/>
              <a:t> method executes a </a:t>
            </a:r>
            <a:r>
              <a:rPr lang="en-US" sz="3200" b="1" dirty="0">
                <a:solidFill>
                  <a:schemeClr val="bg1"/>
                </a:solidFill>
              </a:rPr>
              <a:t>reducer</a:t>
            </a:r>
            <a:r>
              <a:rPr lang="en-US" sz="3200" dirty="0"/>
              <a:t> function on each member of the array resulting in a single output value</a:t>
            </a:r>
          </a:p>
        </p:txBody>
      </p:sp>
    </p:spTree>
    <p:extLst>
      <p:ext uri="{BB962C8B-B14F-4D97-AF65-F5344CB8AC3E}">
        <p14:creationId xmlns:p14="http://schemas.microsoft.com/office/powerpoint/2010/main" val="38813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Problem: Aggregates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9" y="1269604"/>
            <a:ext cx="11818096" cy="52010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program, which:</a:t>
            </a:r>
          </a:p>
          <a:p>
            <a:pPr lvl="1"/>
            <a:r>
              <a:rPr lang="en-US" dirty="0"/>
              <a:t>Receives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reducer</a:t>
            </a:r>
            <a:r>
              <a:rPr lang="en-US" dirty="0"/>
              <a:t> function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information about an </a:t>
            </a:r>
            <a:r>
              <a:rPr lang="en-US" b="1" dirty="0">
                <a:solidFill>
                  <a:schemeClr val="bg1"/>
                </a:solidFill>
              </a:rPr>
              <a:t>input array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B51BA0E-A647-438E-BC11-37104FE153D6}"/>
              </a:ext>
            </a:extLst>
          </p:cNvPr>
          <p:cNvSpPr txBox="1">
            <a:spLocks/>
          </p:cNvSpPr>
          <p:nvPr/>
        </p:nvSpPr>
        <p:spPr>
          <a:xfrm>
            <a:off x="1282720" y="3980855"/>
            <a:ext cx="1060485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5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-3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20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7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0.5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979B926-84F1-4F2A-95BA-453A0E8A785F}"/>
              </a:ext>
            </a:extLst>
          </p:cNvPr>
          <p:cNvSpPr txBox="1">
            <a:spLocks/>
          </p:cNvSpPr>
          <p:nvPr/>
        </p:nvSpPr>
        <p:spPr>
          <a:xfrm>
            <a:off x="3908039" y="3953236"/>
            <a:ext cx="3063553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Sum = 29.5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Min = -3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Max = 20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Product = -1050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Join = 5-32070.5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2791228" y="4745528"/>
            <a:ext cx="668788" cy="5754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65DB25-2F56-4993-A471-608D954620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44312" y="3792135"/>
            <a:ext cx="2122100" cy="26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1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Solution: Aggregates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D999732-2D6D-4631-97D9-18654AF17496}"/>
              </a:ext>
            </a:extLst>
          </p:cNvPr>
          <p:cNvSpPr txBox="1">
            <a:spLocks/>
          </p:cNvSpPr>
          <p:nvPr/>
        </p:nvSpPr>
        <p:spPr>
          <a:xfrm>
            <a:off x="436982" y="1476970"/>
            <a:ext cx="11318035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solution(arr) 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console.log('Sum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a + b));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console.log('Min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Math.min(a,b)));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console.log('Max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Math.max(a,b)));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console.log('Product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a * b));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console.log('Join = ' + arr.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reduce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((a,b) =&gt; '' + a + b));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process of </a:t>
            </a:r>
            <a:r>
              <a:rPr lang="en-US" sz="3200" b="1" dirty="0">
                <a:solidFill>
                  <a:schemeClr val="bg1"/>
                </a:solidFill>
              </a:rPr>
              <a:t>breaking down </a:t>
            </a:r>
            <a:r>
              <a:rPr lang="en-US" sz="3200" dirty="0"/>
              <a:t>a function into a series </a:t>
            </a:r>
            <a:br>
              <a:rPr lang="en-US" sz="3200" dirty="0"/>
            </a:br>
            <a:r>
              <a:rPr lang="en-US" sz="3200" dirty="0"/>
              <a:t>of functions - each takes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argument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2737486" y="2401905"/>
            <a:ext cx="6066272" cy="3646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4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BA02F-E59F-493E-889B-84D04711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 Composition </a:t>
            </a:r>
            <a:r>
              <a:rPr lang="en-US" sz="3200" dirty="0"/>
              <a:t>- Building new function from old</a:t>
            </a:r>
            <a:br>
              <a:rPr lang="en-US" sz="3200" dirty="0"/>
            </a:br>
            <a:r>
              <a:rPr lang="en-US" sz="3200" dirty="0"/>
              <a:t>function by passing arguments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Memoization</a:t>
            </a:r>
            <a:r>
              <a:rPr lang="en-US" sz="3200" dirty="0"/>
              <a:t> - Functions that are called repeatedly with the</a:t>
            </a:r>
            <a:br>
              <a:rPr lang="en-US" sz="3200" dirty="0"/>
            </a:br>
            <a:r>
              <a:rPr lang="en-US" sz="3200" dirty="0"/>
              <a:t>same set of inputs but whose result is relatively expensive to</a:t>
            </a:r>
            <a:br>
              <a:rPr lang="en-US" sz="3200" dirty="0"/>
            </a:br>
            <a:r>
              <a:rPr lang="en-US" sz="3200" dirty="0"/>
              <a:t>produce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Handle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Errors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Throwing functions and exiting immediately</a:t>
            </a:r>
            <a:br>
              <a:rPr lang="en-US" sz="3200" dirty="0"/>
            </a:br>
            <a:r>
              <a:rPr lang="en-US" sz="3200" dirty="0"/>
              <a:t>after an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D0070E-1760-4EE2-9D4B-5E0675D2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Usage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6FBED-5B1B-4AED-949D-AA26A8295A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9918" y="1222480"/>
            <a:ext cx="11184201" cy="5514221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Converting a function with a </a:t>
            </a:r>
            <a:r>
              <a:rPr lang="en-US" sz="3200" b="1" dirty="0">
                <a:solidFill>
                  <a:schemeClr val="bg1"/>
                </a:solidFill>
              </a:rPr>
              <a:t>given number </a:t>
            </a:r>
            <a:r>
              <a:rPr lang="en-US" sz="3200" dirty="0"/>
              <a:t>of arguments into a function with </a:t>
            </a:r>
            <a:r>
              <a:rPr lang="en-US" sz="3200" b="1" dirty="0">
                <a:solidFill>
                  <a:schemeClr val="bg1"/>
                </a:solidFill>
              </a:rPr>
              <a:t>smaller number </a:t>
            </a:r>
            <a:r>
              <a:rPr lang="en-US" sz="3200" dirty="0"/>
              <a:t>of arguments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parameters </a:t>
            </a:r>
            <a:r>
              <a:rPr lang="en-US" sz="3200" dirty="0"/>
              <a:t>when a final </a:t>
            </a:r>
            <a:r>
              <a:rPr lang="en-US" sz="3200" b="1" dirty="0">
                <a:solidFill>
                  <a:schemeClr val="bg1"/>
                </a:solidFill>
              </a:rPr>
              <a:t>result</a:t>
            </a:r>
            <a:r>
              <a:rPr lang="en-US" sz="3200" dirty="0"/>
              <a:t> is needed</a:t>
            </a:r>
          </a:p>
          <a:p>
            <a:pPr lvl="1"/>
            <a:r>
              <a:rPr lang="en-US" sz="3200" dirty="0"/>
              <a:t>The partially applied function can be </a:t>
            </a:r>
            <a:r>
              <a:rPr lang="en-US" sz="3200" b="1" dirty="0">
                <a:solidFill>
                  <a:schemeClr val="bg1"/>
                </a:solidFill>
              </a:rPr>
              <a:t>used multiple times</a:t>
            </a:r>
          </a:p>
          <a:p>
            <a:r>
              <a:rPr lang="en-US" sz="3200" dirty="0"/>
              <a:t>This helps write </a:t>
            </a:r>
            <a:r>
              <a:rPr lang="en-US" sz="3200" b="1" dirty="0">
                <a:solidFill>
                  <a:schemeClr val="bg1"/>
                </a:solidFill>
              </a:rPr>
              <a:t>reusable code </a:t>
            </a: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fewer bugs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629135" y="4619177"/>
            <a:ext cx="34188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638785" y="4690802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144048" y="4630365"/>
            <a:ext cx="34188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83855"/>
            <a:ext cx="11818096" cy="511333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can be	 implemented 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5CE30-E7B0-4703-8FCE-7C21D7BEA6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Currency Format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9" y="1269604"/>
            <a:ext cx="11818096" cy="5201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/>
              <a:t>Write a program, which: </a:t>
            </a:r>
          </a:p>
          <a:p>
            <a:pPr marL="990266" lvl="1" indent="-457200"/>
            <a:r>
              <a:rPr lang="en-US" sz="3100" dirty="0"/>
              <a:t>Receives a </a:t>
            </a:r>
            <a:r>
              <a:rPr lang="en-US" sz="3100" b="1" dirty="0">
                <a:solidFill>
                  <a:schemeClr val="bg1"/>
                </a:solidFill>
              </a:rPr>
              <a:t>function</a:t>
            </a:r>
            <a:r>
              <a:rPr lang="en-US" sz="3100" dirty="0"/>
              <a:t> that </a:t>
            </a:r>
            <a:r>
              <a:rPr lang="en-US" sz="3100" b="1" dirty="0">
                <a:solidFill>
                  <a:schemeClr val="bg1"/>
                </a:solidFill>
              </a:rPr>
              <a:t>takes 4 parameters</a:t>
            </a:r>
          </a:p>
          <a:p>
            <a:pPr marL="990266" lvl="1" indent="-457200"/>
            <a:r>
              <a:rPr lang="en-US" sz="3100" dirty="0"/>
              <a:t>Returns </a:t>
            </a:r>
            <a:r>
              <a:rPr lang="en-US" sz="3100" b="1" dirty="0">
                <a:solidFill>
                  <a:schemeClr val="bg1"/>
                </a:solidFill>
              </a:rPr>
              <a:t>another function </a:t>
            </a:r>
            <a:r>
              <a:rPr lang="en-US" sz="3100" dirty="0"/>
              <a:t>that only </a:t>
            </a:r>
            <a:r>
              <a:rPr lang="en-US" sz="3100" b="1" dirty="0">
                <a:solidFill>
                  <a:schemeClr val="bg1"/>
                </a:solidFill>
              </a:rPr>
              <a:t>takes 1 parameter</a:t>
            </a:r>
          </a:p>
          <a:p>
            <a:pPr marL="990266" lvl="1" indent="-457200"/>
            <a:r>
              <a:rPr lang="en-US" sz="3100" dirty="0"/>
              <a:t>Returns the formatted string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D47DAE-69E9-4966-A2F8-208C5D96FE16}"/>
              </a:ext>
            </a:extLst>
          </p:cNvPr>
          <p:cNvSpPr txBox="1">
            <a:spLocks/>
          </p:cNvSpPr>
          <p:nvPr/>
        </p:nvSpPr>
        <p:spPr>
          <a:xfrm>
            <a:off x="1291097" y="4043823"/>
            <a:ext cx="9075534" cy="22819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const dollarFormatter =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result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currencyFormatter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console.log(dollarFormatter(5345));   </a:t>
            </a:r>
            <a:r>
              <a:rPr lang="en-US" i="1" dirty="0">
                <a:solidFill>
                  <a:schemeClr val="accent2"/>
                </a:solidFill>
                <a:sym typeface="Wingdings" pitchFamily="2" charset="2"/>
              </a:rPr>
              <a:t>// $ 5345,00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console.log(dollarFormatter(3.1429)); </a:t>
            </a:r>
            <a:r>
              <a:rPr lang="en-US" i="1" dirty="0">
                <a:solidFill>
                  <a:schemeClr val="accent2"/>
                </a:solidFill>
                <a:sym typeface="Wingdings" pitchFamily="2" charset="2"/>
              </a:rPr>
              <a:t>// $ 3,14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console.log(dollarFormatter(2.709));  </a:t>
            </a:r>
            <a:r>
              <a:rPr lang="en-US" i="1" dirty="0">
                <a:solidFill>
                  <a:schemeClr val="accent2"/>
                </a:solidFill>
                <a:sym typeface="Wingdings" pitchFamily="2" charset="2"/>
              </a:rPr>
              <a:t>// $ 2,71</a:t>
            </a:r>
          </a:p>
        </p:txBody>
      </p:sp>
    </p:spTree>
    <p:extLst>
      <p:ext uri="{BB962C8B-B14F-4D97-AF65-F5344CB8AC3E}">
        <p14:creationId xmlns:p14="http://schemas.microsoft.com/office/powerpoint/2010/main" val="20619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Currency Format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527449" y="1848230"/>
            <a:ext cx="8732221" cy="3401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function getDollarFormatter(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function dollarFormatter(value)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return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(',', '$', true, value);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};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return dollarFormatter;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7852730" y="2644383"/>
            <a:ext cx="2141015" cy="495981"/>
          </a:xfrm>
          <a:prstGeom prst="wedgeRoundRectCallout">
            <a:avLst>
              <a:gd name="adj1" fmla="val -59029"/>
              <a:gd name="adj2" fmla="val 55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Fix parameters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5015805" y="3623118"/>
            <a:ext cx="4385083" cy="495981"/>
          </a:xfrm>
          <a:prstGeom prst="wedgeRoundRectCallout">
            <a:avLst>
              <a:gd name="adj1" fmla="val -61073"/>
              <a:gd name="adj2" fmla="val -601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Return result of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original</a:t>
            </a: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215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12078" y="1398653"/>
            <a:ext cx="8365766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First Class 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Higher-Order Functions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Currying and Partial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Immediately-Invoked Function Expressions 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Function Context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42818" y="5018861"/>
            <a:ext cx="10961783" cy="768084"/>
          </a:xfrm>
        </p:spPr>
        <p:txBody>
          <a:bodyPr/>
          <a:lstStyle/>
          <a:p>
            <a:r>
              <a:rPr lang="en-US" dirty="0"/>
              <a:t>Immediately-Invoked </a:t>
            </a:r>
            <a:br>
              <a:rPr lang="en-US" dirty="0"/>
            </a:br>
            <a:r>
              <a:rPr lang="en-US" dirty="0"/>
              <a:t>Function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Правоъгълник 7"/>
          <p:cNvSpPr/>
          <p:nvPr/>
        </p:nvSpPr>
        <p:spPr>
          <a:xfrm>
            <a:off x="4805880" y="1707954"/>
            <a:ext cx="2635658" cy="19389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ndara" pitchFamily="34" charset="0"/>
              </a:rPr>
              <a:t>IIFE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1597891"/>
            <a:ext cx="10036163" cy="4592728"/>
          </a:xfrm>
        </p:spPr>
        <p:txBody>
          <a:bodyPr/>
          <a:lstStyle/>
          <a:p>
            <a:pPr lvl="1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1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IIFE?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49283" y="3376284"/>
            <a:ext cx="77025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 console.log("invoked!"); }</a:t>
            </a:r>
            <a:r>
              <a:rPr lang="en-US" sz="2400" dirty="0">
                <a:solidFill>
                  <a:schemeClr val="bg1"/>
                </a:solidFill>
              </a:rPr>
              <a:t>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49283" y="5313314"/>
            <a:ext cx="92106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iife = function() { console.log("invoked!"); }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49283" y="4344799"/>
            <a:ext cx="77025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 console.log("invoked!"); 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137" y="838408"/>
            <a:ext cx="8413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01601" y="1275570"/>
            <a:ext cx="10895974" cy="5276048"/>
          </a:xfrm>
        </p:spPr>
        <p:txBody>
          <a:bodyPr>
            <a:normAutofit/>
          </a:bodyPr>
          <a:lstStyle/>
          <a:p>
            <a:pPr marL="609219" lvl="1" indent="0">
              <a:buNone/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is preserved in the outer function (</a:t>
            </a:r>
            <a:r>
              <a:rPr lang="en-US" sz="3200" b="1" dirty="0">
                <a:solidFill>
                  <a:schemeClr val="bg1"/>
                </a:solidFill>
              </a:rPr>
              <a:t>closure</a:t>
            </a:r>
            <a:r>
              <a:rPr lang="en-US" sz="32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96547" y="2050213"/>
            <a:ext cx="5425562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const f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function() {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  let counter = 0;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return function</a:t>
            </a:r>
            <a:r>
              <a:rPr lang="en-US" sz="24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console.log(++counter);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22109" y="2050213"/>
            <a:ext cx="2309455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1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4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5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6</a:t>
            </a:r>
          </a:p>
          <a:p>
            <a:r>
              <a:rPr lang="en-US" sz="2400" dirty="0">
                <a:solidFill>
                  <a:schemeClr val="tx1"/>
                </a:solidFill>
              </a:rPr>
              <a:t>f(); </a:t>
            </a:r>
            <a:r>
              <a:rPr lang="en-US" sz="2400" i="1" dirty="0">
                <a:solidFill>
                  <a:schemeClr val="accent2"/>
                </a:solidFill>
              </a:rPr>
              <a:t>//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56595-0357-49ED-BFDF-C7E7DE234E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39954" y="4172629"/>
            <a:ext cx="2055499" cy="222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65908" y="1269604"/>
            <a:ext cx="12127691" cy="5201066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3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Keeps a string </a:t>
            </a:r>
            <a:r>
              <a:rPr lang="en-US" sz="3100" b="1" dirty="0">
                <a:solidFill>
                  <a:schemeClr val="bg1"/>
                </a:solidFill>
              </a:rPr>
              <a:t>inside its context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Can execute different </a:t>
            </a:r>
            <a:r>
              <a:rPr lang="en-US" sz="3100" b="1" dirty="0">
                <a:solidFill>
                  <a:schemeClr val="bg1"/>
                </a:solidFill>
              </a:rPr>
              <a:t>commands</a:t>
            </a:r>
            <a:r>
              <a:rPr lang="en-US" sz="31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100" dirty="0"/>
              <a:t> - add </a:t>
            </a:r>
            <a:r>
              <a:rPr lang="en-US" sz="3100" b="1" dirty="0">
                <a:solidFill>
                  <a:schemeClr val="bg1"/>
                </a:solidFill>
              </a:rPr>
              <a:t>str</a:t>
            </a:r>
            <a:r>
              <a:rPr lang="en-US" sz="31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100" dirty="0"/>
              <a:t> - </a:t>
            </a:r>
            <a:r>
              <a:rPr lang="en-US" sz="3100" b="1" dirty="0">
                <a:solidFill>
                  <a:schemeClr val="bg1"/>
                </a:solidFill>
              </a:rPr>
              <a:t>remove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/>
              <a:t>the </a:t>
            </a:r>
            <a:r>
              <a:rPr lang="en-US" sz="3100" b="1" dirty="0">
                <a:solidFill>
                  <a:schemeClr val="bg1"/>
                </a:solidFill>
              </a:rPr>
              <a:t>first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b="1" dirty="0">
                <a:solidFill>
                  <a:schemeClr val="bg1"/>
                </a:solidFill>
              </a:rPr>
              <a:t>n</a:t>
            </a:r>
            <a:r>
              <a:rPr lang="en-US" sz="31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100" dirty="0"/>
              <a:t> - remove the </a:t>
            </a:r>
            <a:r>
              <a:rPr lang="en-US" sz="3100" b="1" dirty="0">
                <a:solidFill>
                  <a:schemeClr val="bg1"/>
                </a:solidFill>
              </a:rPr>
              <a:t>last n</a:t>
            </a:r>
            <a:r>
              <a:rPr lang="en-US" sz="31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100" dirty="0"/>
              <a:t> - print the stored string</a:t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 (1)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4302" y="1218662"/>
            <a:ext cx="11623396" cy="54119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function solve(arr)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let closure =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 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let str = '';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return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</a:t>
            </a:r>
            <a:r>
              <a:rPr lang="en-US" sz="2400" dirty="0">
                <a:solidFill>
                  <a:schemeClr val="bg1"/>
                </a:solidFill>
              </a:rPr>
              <a:t>append</a:t>
            </a:r>
            <a:r>
              <a:rPr lang="en-US" sz="2400" dirty="0">
                <a:solidFill>
                  <a:schemeClr val="tx1"/>
                </a:solidFill>
              </a:rPr>
              <a:t>: (s) =&gt; str += s,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</a:t>
            </a:r>
            <a:r>
              <a:rPr lang="en-US" sz="2400" dirty="0">
                <a:solidFill>
                  <a:schemeClr val="bg1"/>
                </a:solidFill>
              </a:rPr>
              <a:t>removeStart</a:t>
            </a:r>
            <a:r>
              <a:rPr lang="en-US" sz="2400" dirty="0">
                <a:solidFill>
                  <a:schemeClr val="tx1"/>
                </a:solidFill>
              </a:rPr>
              <a:t>: (n) =&gt; str = str.substring(n),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</a:t>
            </a:r>
            <a:r>
              <a:rPr lang="en-US" sz="2400" dirty="0">
                <a:solidFill>
                  <a:schemeClr val="bg1"/>
                </a:solidFill>
              </a:rPr>
              <a:t>removeEnd</a:t>
            </a:r>
            <a:r>
              <a:rPr lang="en-US" sz="2400" dirty="0">
                <a:solidFill>
                  <a:schemeClr val="tx1"/>
                </a:solidFill>
              </a:rPr>
              <a:t>: (n) =&gt; str = str.substring(0, str.length - n),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</a:t>
            </a:r>
            <a:r>
              <a:rPr lang="en-US" sz="2400" dirty="0">
                <a:solidFill>
                  <a:schemeClr val="bg1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</a:rPr>
              <a:t>: () =&gt; console.log(str)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)()</a:t>
            </a:r>
            <a:r>
              <a:rPr lang="en-US" sz="2400" dirty="0">
                <a:solidFill>
                  <a:schemeClr val="tx1"/>
                </a:solidFill>
              </a:rPr>
              <a:t>;  				    	</a:t>
            </a:r>
            <a:r>
              <a:rPr lang="en-US" sz="2400" i="1" dirty="0">
                <a:solidFill>
                  <a:schemeClr val="accent2"/>
                </a:solidFill>
              </a:rPr>
              <a:t>// Continues on the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4BC828-4E4F-4F93-BA6D-C19977DA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C5152-6330-4AB9-9AC3-1DFD943D25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71593" y="1607465"/>
            <a:ext cx="7550683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for (let st of arr) {</a:t>
            </a: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let [comm, value] = st.split(' ');</a:t>
            </a: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closure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[comm](value);</a:t>
            </a: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}</a:t>
            </a: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chemeClr val="tx1"/>
              </a:solidFill>
              <a:sym typeface="Wingdings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82AB7-8C66-469E-9B82-762D650C98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44312" y="3792135"/>
            <a:ext cx="2122100" cy="26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7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Function "this" Context</a:t>
            </a:r>
            <a:endParaRPr lang="bg-BG" dirty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this, call, apply, bind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7" name="Group 9"/>
          <p:cNvGrpSpPr/>
          <p:nvPr/>
        </p:nvGrpSpPr>
        <p:grpSpPr>
          <a:xfrm>
            <a:off x="4550365" y="1837426"/>
            <a:ext cx="3054083" cy="1843985"/>
            <a:chOff x="2611220" y="1288365"/>
            <a:chExt cx="6648872" cy="2864475"/>
          </a:xfrm>
          <a:noFill/>
        </p:grpSpPr>
        <p:sp>
          <p:nvSpPr>
            <p:cNvPr id="10" name="TextBox 4"/>
            <p:cNvSpPr txBox="1"/>
            <p:nvPr/>
          </p:nvSpPr>
          <p:spPr>
            <a:xfrm rot="274334">
              <a:off x="7830070" y="1459160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1" name="TextBox 5"/>
            <p:cNvSpPr txBox="1"/>
            <p:nvPr/>
          </p:nvSpPr>
          <p:spPr>
            <a:xfrm rot="21160575">
              <a:off x="2637527" y="2457209"/>
              <a:ext cx="2093695" cy="89202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 rot="21365552">
              <a:off x="7827159" y="3174412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3" name="TextBox 7"/>
            <p:cNvSpPr txBox="1"/>
            <p:nvPr/>
          </p:nvSpPr>
          <p:spPr>
            <a:xfrm rot="21446267">
              <a:off x="3668766" y="3543572"/>
              <a:ext cx="1730326" cy="609268"/>
            </a:xfrm>
            <a:prstGeom prst="rect">
              <a:avLst/>
            </a:prstGeom>
            <a:grp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 rot="274334">
              <a:off x="2611220" y="1288365"/>
              <a:ext cx="1430022" cy="609268"/>
            </a:xfrm>
            <a:prstGeom prst="rect">
              <a:avLst/>
            </a:prstGeom>
            <a:grpFill/>
          </p:spPr>
          <p:txBody>
            <a:bodyPr wrap="none" rtlCol="0">
              <a:prstTxWarp prst="textFadeLeft">
                <a:avLst/>
              </a:prstTxWarp>
              <a:spAutoFit/>
            </a:bodyPr>
            <a:lstStyle/>
            <a:p>
              <a:r>
                <a:rPr lang="en-US" sz="107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this</a:t>
              </a:r>
            </a:p>
          </p:txBody>
        </p:sp>
      </p:grpSp>
      <p:sp>
        <p:nvSpPr>
          <p:cNvPr id="15" name="TextBox 5"/>
          <p:cNvSpPr txBox="1"/>
          <p:nvPr/>
        </p:nvSpPr>
        <p:spPr>
          <a:xfrm rot="660107">
            <a:off x="5589520" y="185636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6" name="TextBox 5"/>
          <p:cNvSpPr txBox="1"/>
          <p:nvPr/>
        </p:nvSpPr>
        <p:spPr>
          <a:xfrm rot="21413690">
            <a:off x="5919823" y="2562801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7" name="TextBox 5"/>
          <p:cNvSpPr txBox="1"/>
          <p:nvPr/>
        </p:nvSpPr>
        <p:spPr>
          <a:xfrm rot="21160575">
            <a:off x="5867791" y="3544260"/>
            <a:ext cx="961715" cy="574237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8" name="TextBox 4"/>
          <p:cNvSpPr txBox="1"/>
          <p:nvPr/>
        </p:nvSpPr>
        <p:spPr>
          <a:xfrm rot="274334">
            <a:off x="6363235" y="1317600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  <p:sp>
        <p:nvSpPr>
          <p:cNvPr id="19" name="TextBox 6"/>
          <p:cNvSpPr txBox="1"/>
          <p:nvPr/>
        </p:nvSpPr>
        <p:spPr>
          <a:xfrm rot="21365552">
            <a:off x="5165650" y="1304927"/>
            <a:ext cx="656864" cy="39221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r>
              <a:rPr lang="en-US" sz="10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10913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2164852"/>
            <a:ext cx="9929724" cy="3958856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lang="en-US" dirty="0"/>
              <a:t>Function context == "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" object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func()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domElement.event()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 Context?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21410" y="983404"/>
            <a:ext cx="105705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function context </a:t>
            </a:r>
            <a:r>
              <a:rPr lang="en-US" sz="3200" dirty="0"/>
              <a:t>is the object that "</a:t>
            </a:r>
            <a:r>
              <a:rPr lang="en-US" sz="3200" b="1" dirty="0">
                <a:solidFill>
                  <a:schemeClr val="bg1"/>
                </a:solidFill>
              </a:rPr>
              <a:t>owns</a:t>
            </a:r>
            <a:r>
              <a:rPr lang="en-US" sz="3200" dirty="0"/>
              <a:t>" the </a:t>
            </a:r>
            <a:br>
              <a:rPr lang="en-US" sz="3200" dirty="0"/>
            </a:br>
            <a:r>
              <a:rPr lang="en-US" sz="3200" dirty="0"/>
              <a:t>currently executed code</a:t>
            </a:r>
          </a:p>
        </p:txBody>
      </p:sp>
    </p:spTree>
    <p:extLst>
      <p:ext uri="{BB962C8B-B14F-4D97-AF65-F5344CB8AC3E}">
        <p14:creationId xmlns:p14="http://schemas.microsoft.com/office/powerpoint/2010/main" val="105801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239685" y="1147052"/>
            <a:ext cx="7113037" cy="2196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Window ("this"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is the global context)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39685" y="3580034"/>
            <a:ext cx="7113038" cy="2697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'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 strict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undefined ("this"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is missing)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87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with Object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58594" y="1258619"/>
            <a:ext cx="6076220" cy="4675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func()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8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const obj = { 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'Peter',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f: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spcBef>
                <a:spcPts val="18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Object {name: "Peter"}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41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for Objects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37477" y="1183246"/>
            <a:ext cx="8389758" cy="29026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obj =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'</a:t>
            </a:r>
            <a:r>
              <a:rPr lang="en-US" sz="24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Teodor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: function 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.name; 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"this" refers to "obj"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console.log(obj.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Teodor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7477" y="4285715"/>
            <a:ext cx="5397983" cy="1847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Car()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let car =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Car();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Car {}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82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Function Context with Inner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05506" y="1229776"/>
            <a:ext cx="8052406" cy="5011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outer()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Object {name: "Peter"}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function inner()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Window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inner();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const obj = { name: 'Peter', f: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863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Function Context with Arrow Function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73980" y="1082895"/>
            <a:ext cx="7063984" cy="5011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outer()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const inner = ()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console.log(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inner();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const obj = { 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name: 'Peter',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f: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outer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obj.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Object {name: "Peter"}</a:t>
            </a:r>
            <a:endParaRPr lang="en-US" sz="2400" i="1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8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Context for DOM Events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55578" y="1268156"/>
            <a:ext cx="9116007" cy="117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&lt;button onclick="alert(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)"&gt;Click Me&lt;/button&gt;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Shows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"[object HtmlButtonElement]"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when clicked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5578" y="2680188"/>
            <a:ext cx="9116007" cy="1621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&lt;button onclick="f(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)"&gt;Click Me&lt;/button&gt;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f(btn) { alert(btn); };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Shows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"[object HtmlButtonElement]"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when clicked</a:t>
            </a:r>
            <a:endParaRPr lang="en-US" sz="2400" i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55578" y="4536980"/>
            <a:ext cx="9116007" cy="16865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&lt;button onclick="f()"&gt;Click Me&lt;/button&gt;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function f() { alert(this); };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Shows </a:t>
            </a: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"[object Window]"</a:t>
            </a: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 when clicked</a:t>
            </a:r>
          </a:p>
        </p:txBody>
      </p:sp>
    </p:spTree>
    <p:extLst>
      <p:ext uri="{BB962C8B-B14F-4D97-AF65-F5344CB8AC3E}">
        <p14:creationId xmlns:p14="http://schemas.microsoft.com/office/powerpoint/2010/main" val="325778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30" y="91872"/>
            <a:ext cx="9506047" cy="882654"/>
          </a:xfrm>
        </p:spPr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B2450-9E24-4B37-9DE5-7422658EA5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237" y="6388318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9993" y="1376972"/>
            <a:ext cx="10662262" cy="468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const sharePersonalInfo = function (){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console.log(`Hello, my name is ${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this.name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}`.);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console.log(`I'm a ${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this.profession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}.`);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defRPr sz="1800"/>
            </a:pPr>
            <a:endParaRPr lang="en-US" sz="2400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firstPerson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= {name: "Peter", profession: "Fisherman"};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secondPerson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= {name: "George", profession: "Manager"};</a:t>
            </a:r>
          </a:p>
          <a:p>
            <a:pPr lvl="0">
              <a:defRPr sz="1800"/>
            </a:pPr>
            <a:endParaRPr lang="en-US" sz="2400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Continues on the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14010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2C4B5-D355-4D24-B8E8-8B582F5EFF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66550" y="1407028"/>
            <a:ext cx="6870686" cy="17083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sharePersonalInfo.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call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(firstPerson);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Hello, my name is Peter.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I’m a Fisherman.</a:t>
            </a:r>
          </a:p>
          <a:p>
            <a:pPr lvl="0">
              <a:defRPr sz="1800"/>
            </a:pPr>
            <a:endParaRPr lang="en-US" sz="2400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66550" y="3429000"/>
            <a:ext cx="6870686" cy="17826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sharePersonalInfo.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call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(secondPerson);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Hello, my name is George.</a:t>
            </a:r>
          </a:p>
          <a:p>
            <a:pPr lvl="0">
              <a:defRPr sz="1800"/>
            </a:pPr>
            <a:r>
              <a:rPr lang="en-US" sz="2400" i="1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I’m a Manager.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B2F5B-0EEC-4810-9495-5125D0222A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39954" y="4172629"/>
            <a:ext cx="2055499" cy="222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74551-471F-4A92-94F9-246FD47632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2014" y="1326388"/>
            <a:ext cx="9747972" cy="4996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firstPerson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name: "Peter",</a:t>
            </a:r>
            <a:b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prof: "Fisherman",</a:t>
            </a:r>
            <a:b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shareInfo: function() {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  console.log(`${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.name} works as a ${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this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.prof}`);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};</a:t>
            </a: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secondPerson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{name: "George", prof: "Manager"};</a:t>
            </a:r>
          </a:p>
          <a:p>
            <a:pPr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firstPerson.shareInfo.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apply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(secondPerson);</a:t>
            </a:r>
          </a:p>
          <a:p>
            <a:pPr>
              <a:defRPr sz="1800"/>
            </a:pP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George works as a Manager</a:t>
            </a:r>
          </a:p>
        </p:txBody>
      </p:sp>
    </p:spTree>
    <p:extLst>
      <p:ext uri="{BB962C8B-B14F-4D97-AF65-F5344CB8AC3E}">
        <p14:creationId xmlns:p14="http://schemas.microsoft.com/office/powerpoint/2010/main" val="27468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87011" y="1400279"/>
            <a:ext cx="7568190" cy="47788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x = 42;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getX = function () return this.x;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module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{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x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,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getX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};</a:t>
            </a:r>
          </a:p>
          <a:p>
            <a:pPr lvl="0">
              <a:defRPr sz="1800"/>
            </a:pPr>
            <a:endParaRPr lang="en-US" sz="24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unboundGetX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module.getX;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console.log(unboundGetX()); </a:t>
            </a: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undefined</a:t>
            </a:r>
          </a:p>
          <a:p>
            <a:pPr lvl="0">
              <a:defRPr sz="1800"/>
            </a:pPr>
            <a:endParaRPr lang="en-US" sz="2400" dirty="0">
              <a:solidFill>
                <a:schemeClr val="accent2"/>
              </a:solidFill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const 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boundGetX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 = unboundGetX</a:t>
            </a:r>
            <a:r>
              <a:rPr lang="en-US" sz="2400" dirty="0">
                <a:solidFill>
                  <a:schemeClr val="bg1"/>
                </a:solidFill>
                <a:ea typeface="Consolas"/>
                <a:cs typeface="Consolas"/>
                <a:sym typeface="Consolas"/>
              </a:rPr>
              <a:t>.bind</a:t>
            </a: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(module);</a:t>
            </a:r>
          </a:p>
          <a:p>
            <a:pPr lvl="0">
              <a:defRPr sz="1800"/>
            </a:pPr>
            <a:r>
              <a:rPr lang="en-US" sz="2400" dirty="0">
                <a:solidFill>
                  <a:schemeClr val="tx1"/>
                </a:solidFill>
                <a:ea typeface="Consolas"/>
                <a:cs typeface="Consolas"/>
                <a:sym typeface="Consolas"/>
              </a:rPr>
              <a:t>console.log(boundGetX()); </a:t>
            </a:r>
            <a:r>
              <a:rPr lang="en-US" sz="2400" dirty="0">
                <a:solidFill>
                  <a:schemeClr val="accent2"/>
                </a:solidFill>
                <a:ea typeface="Consolas"/>
                <a:cs typeface="Consolas"/>
                <a:sym typeface="Consolas"/>
              </a:rPr>
              <a:t>// 42</a:t>
            </a:r>
          </a:p>
        </p:txBody>
      </p:sp>
    </p:spTree>
    <p:extLst>
      <p:ext uri="{BB962C8B-B14F-4D97-AF65-F5344CB8AC3E}">
        <p14:creationId xmlns:p14="http://schemas.microsoft.com/office/powerpoint/2010/main" val="352954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580398" y="1830844"/>
            <a:ext cx="99961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function context </a:t>
            </a:r>
            <a:r>
              <a:rPr lang="en-US" sz="3200" dirty="0">
                <a:solidFill>
                  <a:schemeClr val="bg2"/>
                </a:solidFill>
              </a:rPr>
              <a:t>"</a:t>
            </a:r>
            <a:r>
              <a:rPr lang="en-US" sz="3200" b="1" dirty="0">
                <a:solidFill>
                  <a:schemeClr val="bg1"/>
                </a:solidFill>
              </a:rPr>
              <a:t>this</a:t>
            </a:r>
            <a:r>
              <a:rPr lang="en-US" sz="3200" dirty="0">
                <a:solidFill>
                  <a:schemeClr val="bg2"/>
                </a:solidFill>
              </a:rPr>
              <a:t>" depends on how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the function is invoked: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Through object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As event-handler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Inner function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>
                <a:solidFill>
                  <a:schemeClr val="bg2"/>
                </a:solidFill>
              </a:rPr>
              <a:t> is immediately-invoked anonymous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function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Encapsulates </a:t>
            </a:r>
            <a:r>
              <a:rPr lang="en-US" sz="3200" b="1" dirty="0">
                <a:solidFill>
                  <a:schemeClr val="bg1"/>
                </a:solidFill>
              </a:rPr>
              <a:t>JS code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(state)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 Class Functions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Functions Behaving Like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2773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5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6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4344" y="983404"/>
            <a:ext cx="10698277" cy="5413788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58673" y="1884462"/>
            <a:ext cx="3934810" cy="14122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function </a:t>
            </a:r>
            <a:r>
              <a:rPr lang="nn-NO" sz="2400" noProof="0" dirty="0">
                <a:solidFill>
                  <a:srgbClr val="FFA000"/>
                </a:solidFill>
                <a:sym typeface="Wingdings" pitchFamily="2" charset="2"/>
              </a:rPr>
              <a:t>sayHello</a:t>
            </a: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() {</a:t>
            </a:r>
          </a:p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  return "Hello, ";</a:t>
            </a:r>
          </a:p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}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58673" y="3455675"/>
            <a:ext cx="7037779" cy="14122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function </a:t>
            </a:r>
            <a:r>
              <a:rPr lang="nn-NO" sz="2400" noProof="0" dirty="0">
                <a:solidFill>
                  <a:srgbClr val="FFA000"/>
                </a:solidFill>
                <a:sym typeface="Wingdings" pitchFamily="2" charset="2"/>
              </a:rPr>
              <a:t>greeting</a:t>
            </a: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 (helloMessage, name)</a:t>
            </a:r>
            <a:r>
              <a:rPr lang="bg-BG" sz="2400" noProof="0" dirty="0">
                <a:solidFill>
                  <a:srgbClr val="234465"/>
                </a:solidFill>
                <a:sym typeface="Wingdings" pitchFamily="2" charset="2"/>
              </a:rPr>
              <a:t> </a:t>
            </a: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{</a:t>
            </a:r>
          </a:p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bg-BG" sz="2400" noProof="0" dirty="0">
                <a:solidFill>
                  <a:srgbClr val="234465"/>
                </a:solidFill>
                <a:sym typeface="Wingdings" pitchFamily="2" charset="2"/>
              </a:rPr>
              <a:t>  </a:t>
            </a: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console.log(</a:t>
            </a:r>
            <a:r>
              <a:rPr lang="nn-NO" sz="2400" noProof="0" dirty="0">
                <a:solidFill>
                  <a:srgbClr val="FFA000"/>
                </a:solidFill>
                <a:sym typeface="Wingdings" pitchFamily="2" charset="2"/>
              </a:rPr>
              <a:t>helloMessage()</a:t>
            </a: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 + name);</a:t>
            </a:r>
          </a:p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}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58673" y="5099494"/>
            <a:ext cx="7037779" cy="9682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greeting (</a:t>
            </a:r>
            <a:r>
              <a:rPr lang="nn-NO" sz="2400" noProof="0" dirty="0">
                <a:solidFill>
                  <a:srgbClr val="FFA000"/>
                </a:solidFill>
                <a:sym typeface="Wingdings" pitchFamily="2" charset="2"/>
              </a:rPr>
              <a:t>sayHello</a:t>
            </a:r>
            <a:r>
              <a:rPr lang="nn-NO" sz="2400" noProof="0" dirty="0">
                <a:solidFill>
                  <a:srgbClr val="234465"/>
                </a:solidFill>
                <a:sym typeface="Wingdings" pitchFamily="2" charset="2"/>
              </a:rPr>
              <a:t>, "JavaScript!");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i="1" noProof="0" dirty="0">
                <a:solidFill>
                  <a:schemeClr val="accent2"/>
                </a:solidFill>
                <a:sym typeface="Wingdings" pitchFamily="2" charset="2"/>
              </a:rPr>
              <a:t>// Hello, JavaScript!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96957" y="983404"/>
            <a:ext cx="10698277" cy="5413788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b="1" dirty="0"/>
              <a:t> </a:t>
            </a:r>
            <a:r>
              <a:rPr lang="en-US" dirty="0"/>
              <a:t>by another function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 can do that, because we treated functions in</a:t>
            </a:r>
            <a:br>
              <a:rPr lang="en-US" dirty="0"/>
            </a:br>
            <a:r>
              <a:rPr lang="en-US" dirty="0"/>
              <a:t>JavaScript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659652" y="3117138"/>
            <a:ext cx="5791622" cy="25818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function </a:t>
            </a:r>
            <a:r>
              <a:rPr lang="nn-NO" sz="2400" noProof="0" dirty="0">
                <a:solidFill>
                  <a:srgbClr val="FFA000"/>
                </a:solidFill>
                <a:cs typeface="+mn-cs"/>
                <a:sym typeface="Wingdings" pitchFamily="2" charset="2"/>
              </a:rPr>
              <a:t>sayHello</a:t>
            </a: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() {</a:t>
            </a:r>
          </a:p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endParaRPr lang="nn-NO" sz="2400" noProof="0" dirty="0">
              <a:solidFill>
                <a:srgbClr val="234465"/>
              </a:solidFill>
              <a:cs typeface="+mn-cs"/>
              <a:sym typeface="Wingdings" pitchFamily="2" charset="2"/>
            </a:endParaRPr>
          </a:p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bg-BG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    </a:t>
            </a:r>
            <a:r>
              <a:rPr lang="nn-NO" sz="2400" noProof="0" dirty="0">
                <a:solidFill>
                  <a:srgbClr val="FFA000"/>
                </a:solidFill>
                <a:cs typeface="+mn-cs"/>
                <a:sym typeface="Wingdings" pitchFamily="2" charset="2"/>
              </a:rPr>
              <a:t>return</a:t>
            </a: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 function() {</a:t>
            </a:r>
          </a:p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	</a:t>
            </a:r>
            <a:r>
              <a:rPr lang="bg-BG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    </a:t>
            </a:r>
            <a:r>
              <a:rPr lang="en-US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           	 			  </a:t>
            </a: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console.log('Hello!');</a:t>
            </a:r>
          </a:p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endParaRPr lang="nn-NO" sz="2400" noProof="0" dirty="0">
              <a:solidFill>
                <a:srgbClr val="234465"/>
              </a:solidFill>
              <a:cs typeface="+mn-cs"/>
              <a:sym typeface="Wingdings" pitchFamily="2" charset="2"/>
            </a:endParaRPr>
          </a:p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    }</a:t>
            </a:r>
          </a:p>
          <a:p>
            <a:pPr lvl="0" algn="l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rgbClr val="234465"/>
                </a:solidFill>
                <a:cs typeface="+mn-cs"/>
                <a:sym typeface="Wingdings" pitchFamily="2" charset="2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96957" y="983404"/>
            <a:ext cx="10698277" cy="5413788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60921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That function can be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by adding parentheses "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" at the end after the variable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39540" y="1901173"/>
            <a:ext cx="5518038" cy="14176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en-US" sz="2400" noProof="0" dirty="0">
                <a:solidFill>
                  <a:srgbClr val="234465"/>
                </a:solidFill>
                <a:sym typeface="Wingdings" pitchFamily="2" charset="2"/>
              </a:rPr>
              <a:t>const </a:t>
            </a:r>
            <a:r>
              <a:rPr lang="en-US" sz="2400" noProof="0" dirty="0">
                <a:solidFill>
                  <a:schemeClr val="bg1"/>
                </a:solidFill>
                <a:sym typeface="Wingdings" pitchFamily="2" charset="2"/>
              </a:rPr>
              <a:t>write</a:t>
            </a:r>
            <a:r>
              <a:rPr lang="en-US" sz="2400" noProof="0" dirty="0">
                <a:solidFill>
                  <a:srgbClr val="234465"/>
                </a:solidFill>
                <a:sym typeface="Wingdings" pitchFamily="2" charset="2"/>
              </a:rPr>
              <a:t> = function () {</a:t>
            </a:r>
          </a:p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en-US" sz="2400" noProof="0" dirty="0">
                <a:solidFill>
                  <a:srgbClr val="234465"/>
                </a:solidFill>
                <a:sym typeface="Wingdings" pitchFamily="2" charset="2"/>
              </a:rPr>
              <a:t>  console.log("Hello, world!");</a:t>
            </a:r>
          </a:p>
          <a:p>
            <a:pPr lvl="0"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en-US" sz="2400" noProof="0" dirty="0">
                <a:solidFill>
                  <a:srgbClr val="234465"/>
                </a:solidFill>
                <a:sym typeface="Wingdings" pitchFamily="2" charset="2"/>
              </a:rPr>
              <a:t>}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39541" y="4956827"/>
            <a:ext cx="5518037" cy="5188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80000"/>
              </a:lnSpc>
              <a:buClr>
                <a:srgbClr val="F2B254"/>
              </a:buClr>
              <a:buSzPct val="100000"/>
            </a:pPr>
            <a:r>
              <a:rPr lang="nn-NO" sz="2400" noProof="0" dirty="0">
                <a:solidFill>
                  <a:schemeClr val="bg1"/>
                </a:solidFill>
                <a:sym typeface="Wingdings" pitchFamily="2" charset="2"/>
              </a:rPr>
              <a:t>write(); </a:t>
            </a:r>
            <a:r>
              <a:rPr lang="nn-NO" sz="2400" i="1" noProof="0" dirty="0">
                <a:solidFill>
                  <a:schemeClr val="accent2"/>
                </a:solidFill>
                <a:sym typeface="Wingdings" pitchFamily="2" charset="2"/>
              </a:rPr>
              <a:t>// Hello, world!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Take other </a:t>
            </a:r>
            <a:r>
              <a:rPr lang="en-US" sz="3400" b="1" dirty="0">
                <a:solidFill>
                  <a:schemeClr val="bg1"/>
                </a:solidFill>
              </a:rPr>
              <a:t>functions </a:t>
            </a:r>
            <a:r>
              <a:rPr lang="en-US" sz="3400" dirty="0"/>
              <a:t>as an </a:t>
            </a:r>
            <a:r>
              <a:rPr lang="en-US" sz="3400" b="1" dirty="0">
                <a:solidFill>
                  <a:schemeClr val="bg1"/>
                </a:solidFill>
              </a:rPr>
              <a:t>argument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return a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function </a:t>
            </a:r>
            <a:r>
              <a:rPr lang="en-US" sz="3400" dirty="0"/>
              <a:t>as a result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701757"/>
            <a:ext cx="522726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myFunc =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sayHello();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myFunc();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396615"/>
            <a:ext cx="5227262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sayHello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function() 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function() 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 console.log("Hello!");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}</a:t>
            </a:r>
            <a:r>
              <a:rPr lang="bg-BG" sz="2200" i="1" dirty="0">
                <a:solidFill>
                  <a:schemeClr val="accent2"/>
                </a:solidFill>
                <a:sym typeface="Wingdings" pitchFamily="2" charset="2"/>
              </a:rPr>
              <a:t>		  </a:t>
            </a:r>
            <a:endParaRPr lang="en-US" sz="22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76308" y="2564018"/>
            <a:ext cx="1123938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strings = ['JavaScript', 'programming', 'development', 'code'];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strResult = strings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.filter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(word =&gt; word.length &gt; 6);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console.log(strResult);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["JavaScript", "programming", "development"]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190405" y="1235102"/>
            <a:ext cx="116850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sz="3200" dirty="0"/>
              <a:t> - method creates a new array with all elements that pass the test implemented by the provided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8C7462-2AA8-4350-A625-EC45DF8B2DBF}"/>
              </a:ext>
            </a:extLst>
          </p:cNvPr>
          <p:cNvSpPr txBox="1">
            <a:spLocks/>
          </p:cNvSpPr>
          <p:nvPr/>
        </p:nvSpPr>
        <p:spPr>
          <a:xfrm>
            <a:off x="476308" y="4294840"/>
            <a:ext cx="90556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numbers = [2, 4, 6, 8, 10 ];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const numResult = numbers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.filter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(num =&gt; </a:t>
            </a:r>
            <a:r>
              <a:rPr lang="en-US" sz="2200" dirty="0">
                <a:solidFill>
                  <a:schemeClr val="bg1"/>
                </a:solidFill>
                <a:sym typeface="Wingdings" pitchFamily="2" charset="2"/>
              </a:rPr>
              <a:t>(num * 2) &gt; 9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console.log(numResult);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[6, 8, 10]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674762B4-093B-4085-AB59-97BF6167963A}"/>
              </a:ext>
            </a:extLst>
          </p:cNvPr>
          <p:cNvSpPr/>
          <p:nvPr/>
        </p:nvSpPr>
        <p:spPr bwMode="auto">
          <a:xfrm>
            <a:off x="7666182" y="4043259"/>
            <a:ext cx="2890981" cy="503162"/>
          </a:xfrm>
          <a:prstGeom prst="wedgeRoundRectCallout">
            <a:avLst>
              <a:gd name="adj1" fmla="val -38349"/>
              <a:gd name="adj2" fmla="val 81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expression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869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5874</TotalTime>
  <Words>2215</Words>
  <Application>Microsoft Office PowerPoint</Application>
  <PresentationFormat>Widescreen</PresentationFormat>
  <Paragraphs>410</Paragraphs>
  <Slides>44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Candara</vt:lpstr>
      <vt:lpstr>Comic Sans MS</vt:lpstr>
      <vt:lpstr>Consolas</vt:lpstr>
      <vt:lpstr>Harlow Solid Italic</vt:lpstr>
      <vt:lpstr>Malgun Gothic (Body)</vt:lpstr>
      <vt:lpstr>Wingdings</vt:lpstr>
      <vt:lpstr>Wingdings 2</vt:lpstr>
      <vt:lpstr>1_SoftUni3_1</vt:lpstr>
      <vt:lpstr>Advanced Functions</vt:lpstr>
      <vt:lpstr>Table of Content</vt:lpstr>
      <vt:lpstr>Have a Question?</vt:lpstr>
      <vt:lpstr>PowerPoint Presentation</vt:lpstr>
      <vt:lpstr>First-Class Functions</vt:lpstr>
      <vt:lpstr>First-Class Functions </vt:lpstr>
      <vt:lpstr>First-Class Functions </vt:lpstr>
      <vt:lpstr>Higher-Order Functions </vt:lpstr>
      <vt:lpstr>Methods</vt:lpstr>
      <vt:lpstr>Methods</vt:lpstr>
      <vt:lpstr>Methods</vt:lpstr>
      <vt:lpstr>Problem: Aggregates</vt:lpstr>
      <vt:lpstr>Solution: Aggregates</vt:lpstr>
      <vt:lpstr>Currying</vt:lpstr>
      <vt:lpstr>Currying Usage</vt:lpstr>
      <vt:lpstr>Partial Application</vt:lpstr>
      <vt:lpstr>Currying vs Partial Application</vt:lpstr>
      <vt:lpstr>Problem: Currency Format</vt:lpstr>
      <vt:lpstr>Solution: Currency Format</vt:lpstr>
      <vt:lpstr>PowerPoint Presentation</vt:lpstr>
      <vt:lpstr>What is IIFE?</vt:lpstr>
      <vt:lpstr>Functions Returning Functions</vt:lpstr>
      <vt:lpstr>Problem: Command Processor</vt:lpstr>
      <vt:lpstr>Solution: Command Processor (1)</vt:lpstr>
      <vt:lpstr>Solution: Command Processor (2)</vt:lpstr>
      <vt:lpstr>PowerPoint Presentation</vt:lpstr>
      <vt:lpstr>What is Function Context?</vt:lpstr>
      <vt:lpstr>The Function Context</vt:lpstr>
      <vt:lpstr>The Function Context with Object</vt:lpstr>
      <vt:lpstr>The Function Context for Objects</vt:lpstr>
      <vt:lpstr>The Function Context with Inner Function</vt:lpstr>
      <vt:lpstr>The Function Context with Arrow Function</vt:lpstr>
      <vt:lpstr>The Function Context for DOM Events</vt:lpstr>
      <vt:lpstr>Changing the Context: Call</vt:lpstr>
      <vt:lpstr>Changing the Context: Call</vt:lpstr>
      <vt:lpstr>Changing the Context: Apply</vt:lpstr>
      <vt:lpstr>Changing the Context: Bind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Functions in JS</dc:title>
  <dc:creator>Alen Paunov</dc:creator>
  <cp:keywords>JS, JavaScript, programming, course, SoftUni, Software University</cp:keywords>
  <cp:lastModifiedBy>Hristomir Asenov</cp:lastModifiedBy>
  <cp:revision>368</cp:revision>
  <dcterms:created xsi:type="dcterms:W3CDTF">2018-05-23T13:08:44Z</dcterms:created>
  <dcterms:modified xsi:type="dcterms:W3CDTF">2019-06-10T10:04:12Z</dcterms:modified>
  <cp:category>JS, JavaScript, front-end, ES6, ES2015, ES2016, ES2017, Web development, computer programming, programming</cp:category>
</cp:coreProperties>
</file>