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84" r:id="rId10"/>
    <p:sldId id="585" r:id="rId11"/>
    <p:sldId id="591" r:id="rId12"/>
    <p:sldId id="554" r:id="rId13"/>
    <p:sldId id="555" r:id="rId14"/>
    <p:sldId id="556" r:id="rId15"/>
    <p:sldId id="586" r:id="rId16"/>
    <p:sldId id="587" r:id="rId17"/>
    <p:sldId id="559" r:id="rId18"/>
    <p:sldId id="595" r:id="rId19"/>
    <p:sldId id="560" r:id="rId20"/>
    <p:sldId id="561" r:id="rId21"/>
    <p:sldId id="562" r:id="rId22"/>
    <p:sldId id="589" r:id="rId23"/>
    <p:sldId id="590" r:id="rId24"/>
    <p:sldId id="566" r:id="rId25"/>
    <p:sldId id="596" r:id="rId26"/>
    <p:sldId id="567" r:id="rId27"/>
    <p:sldId id="568" r:id="rId28"/>
    <p:sldId id="569" r:id="rId29"/>
    <p:sldId id="570" r:id="rId30"/>
    <p:sldId id="574" r:id="rId31"/>
    <p:sldId id="597" r:id="rId32"/>
    <p:sldId id="575" r:id="rId33"/>
    <p:sldId id="576" r:id="rId34"/>
    <p:sldId id="543" r:id="rId35"/>
    <p:sldId id="542" r:id="rId36"/>
    <p:sldId id="577" r:id="rId37"/>
    <p:sldId id="593" r:id="rId38"/>
    <p:sldId id="594" r:id="rId39"/>
    <p:sldId id="580" r:id="rId40"/>
    <p:sldId id="58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 Composition" id="{BC4A3995-4CED-4320-A673-95328C9C809D}">
          <p14:sldIdLst>
            <p14:sldId id="493"/>
            <p14:sldId id="406"/>
            <p14:sldId id="494"/>
            <p14:sldId id="549"/>
            <p14:sldId id="550"/>
            <p14:sldId id="584"/>
            <p14:sldId id="585"/>
            <p14:sldId id="591"/>
          </p14:sldIdLst>
        </p14:section>
        <p14:section name="Closures" id="{B092D9AA-879C-443E-B7CB-13F1D1771A9E}">
          <p14:sldIdLst>
            <p14:sldId id="554"/>
            <p14:sldId id="555"/>
            <p14:sldId id="556"/>
            <p14:sldId id="586"/>
            <p14:sldId id="587"/>
          </p14:sldIdLst>
        </p14:section>
        <p14:section name="Modules and Revealing Modules" id="{DA41E872-F0FC-4BAC-8669-067507534685}">
          <p14:sldIdLst>
            <p14:sldId id="559"/>
            <p14:sldId id="595"/>
            <p14:sldId id="560"/>
            <p14:sldId id="561"/>
            <p14:sldId id="562"/>
            <p14:sldId id="589"/>
            <p14:sldId id="590"/>
          </p14:sldIdLst>
        </p14:section>
        <p14:section name="Object Inheritance and Prototypes" id="{B058E496-C087-4F5C-8BD2-E2E8B5923C88}">
          <p14:sldIdLst>
            <p14:sldId id="566"/>
            <p14:sldId id="596"/>
            <p14:sldId id="567"/>
            <p14:sldId id="568"/>
            <p14:sldId id="569"/>
            <p14:sldId id="570"/>
          </p14:sldIdLst>
        </p14:section>
        <p14:section name="Objects Interacting with DOM" id="{DBD77F90-7D99-4EE9-A53F-EDC205415B51}">
          <p14:sldIdLst>
            <p14:sldId id="574"/>
            <p14:sldId id="597"/>
            <p14:sldId id="575"/>
            <p14:sldId id="576"/>
            <p14:sldId id="543"/>
          </p14:sldIdLst>
        </p14:section>
        <p14:section name="Conclusion" id="{10E03AB1-9AA8-4E86-9A64-D741901E50A2}">
          <p14:sldIdLst>
            <p14:sldId id="542"/>
            <p14:sldId id="577"/>
            <p14:sldId id="593"/>
            <p14:sldId id="594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23" y="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4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Closures, Revealing Module Pattern, </a:t>
            </a:r>
            <a:br>
              <a:rPr lang="bg-BG" b="1" dirty="0"/>
            </a:br>
            <a:r>
              <a:rPr lang="en-US" b="1" dirty="0"/>
              <a:t>Object Inheritance, Prototypes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 Composition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4E873AD-007B-49C5-AECC-B7B6162DF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85989"/>
            <a:ext cx="2290618" cy="229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2E0E2F-2B23-4B12-896F-88232359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E5CC-8159-4543-8039-DEA6A9F356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D26113-13B0-4834-913B-B8EE4112916F}"/>
              </a:ext>
            </a:extLst>
          </p:cNvPr>
          <p:cNvSpPr txBox="1">
            <a:spLocks/>
          </p:cNvSpPr>
          <p:nvPr/>
        </p:nvSpPr>
        <p:spPr>
          <a:xfrm>
            <a:off x="2661912" y="1502059"/>
            <a:ext cx="686817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rects = [];</a:t>
            </a:r>
          </a:p>
          <a:p>
            <a:r>
              <a:rPr lang="en-US" dirty="0">
                <a:solidFill>
                  <a:schemeClr val="tx1"/>
                </a:solidFill>
              </a:rPr>
              <a:t>for (let [width, height] of data) {</a:t>
            </a:r>
          </a:p>
          <a:p>
            <a:r>
              <a:rPr lang="en-US" dirty="0">
                <a:solidFill>
                  <a:schemeClr val="tx1"/>
                </a:solidFill>
              </a:rPr>
              <a:t>  let rect = comparator(width, height);</a:t>
            </a:r>
          </a:p>
          <a:p>
            <a:r>
              <a:rPr lang="en-US" dirty="0">
                <a:solidFill>
                  <a:schemeClr val="tx1"/>
                </a:solidFill>
              </a:rPr>
              <a:t>  rects.push(rect);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rects.sort((a, b) =&gt; a.compareTo(b));</a:t>
            </a:r>
          </a:p>
          <a:p>
            <a:r>
              <a:rPr lang="en-US" dirty="0">
                <a:solidFill>
                  <a:schemeClr val="tx1"/>
                </a:solidFill>
              </a:rPr>
              <a:t>return rects;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 on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187890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5D1185-273C-41DD-8085-DD7AFDB9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B6E8-B53E-484B-B73F-E5BB6A4D48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B527B3-36F5-4407-AF4D-47E281FF7751}"/>
              </a:ext>
            </a:extLst>
          </p:cNvPr>
          <p:cNvSpPr txBox="1">
            <a:spLocks/>
          </p:cNvSpPr>
          <p:nvPr/>
        </p:nvSpPr>
        <p:spPr>
          <a:xfrm>
            <a:off x="1742228" y="1132229"/>
            <a:ext cx="8707543" cy="5725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comparator(w, h) {</a:t>
            </a:r>
          </a:p>
          <a:p>
            <a:r>
              <a:rPr lang="en-US" dirty="0">
                <a:solidFill>
                  <a:schemeClr val="tx1"/>
                </a:solidFill>
              </a:rPr>
              <a:t>  let rect =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1"/>
                </a:solidFill>
              </a:rPr>
              <a:t>: w,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1"/>
                </a:solidFill>
              </a:rPr>
              <a:t>: h,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>
                <a:solidFill>
                  <a:schemeClr val="tx1"/>
                </a:solidFill>
              </a:rPr>
              <a:t>: () =&gt; rect.width * rect.height,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compareTo</a:t>
            </a:r>
            <a:r>
              <a:rPr lang="en-US" dirty="0">
                <a:solidFill>
                  <a:schemeClr val="tx1"/>
                </a:solidFill>
              </a:rPr>
              <a:t>: function (other) {</a:t>
            </a:r>
          </a:p>
          <a:p>
            <a:r>
              <a:rPr lang="en-US" dirty="0">
                <a:solidFill>
                  <a:schemeClr val="tx1"/>
                </a:solidFill>
              </a:rPr>
              <a:t>      let result = other.area() - rect.area();</a:t>
            </a:r>
          </a:p>
          <a:p>
            <a:r>
              <a:rPr lang="en-US" dirty="0">
                <a:solidFill>
                  <a:schemeClr val="tx1"/>
                </a:solidFill>
              </a:rPr>
              <a:t>      return result || (other.width - rect.width);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};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return rect;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9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Enclosing Object State in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9ECC566-89B9-434A-9BF5-502673B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58" y="1385091"/>
            <a:ext cx="2599884" cy="25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Closure?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8025" y="1544886"/>
            <a:ext cx="10189195" cy="58128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Hidden from the outside world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counter with closures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72350" y="2892666"/>
            <a:ext cx="5086319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counterClosure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getNextCount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</a:t>
            </a:r>
            <a:r>
              <a:rPr lang="en-US" sz="2400" dirty="0">
                <a:solidFill>
                  <a:schemeClr val="bg1"/>
                </a:solidFill>
              </a:rPr>
              <a:t>getNextCount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6743" y="2892665"/>
            <a:ext cx="3200400" cy="34223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</a:t>
            </a:r>
            <a:r>
              <a:rPr lang="bg-BG" sz="2400" dirty="0">
                <a:solidFill>
                  <a:schemeClr val="tx1"/>
                </a:solidFill>
              </a:rPr>
              <a:t> =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counterClosure();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9127D-876B-4969-BE9C-E8CD4991E061}"/>
              </a:ext>
            </a:extLst>
          </p:cNvPr>
          <p:cNvSpPr/>
          <p:nvPr/>
        </p:nvSpPr>
        <p:spPr>
          <a:xfrm>
            <a:off x="1385141" y="908121"/>
            <a:ext cx="769255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maintained (closed)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0082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- Shorter Syntax with IIFE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42223" y="1345870"/>
            <a:ext cx="489040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counter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num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console.log(++num);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84062" y="1345870"/>
            <a:ext cx="428098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counter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()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num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() =&gt;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console.log(++num);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10214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A9882A-EDEB-4973-9ED4-99618E2F1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that when called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next </a:t>
            </a:r>
            <a:r>
              <a:rPr lang="en-US" b="1" dirty="0">
                <a:solidFill>
                  <a:schemeClr val="bg1"/>
                </a:solidFill>
              </a:rPr>
              <a:t>Fibonacci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, starting at 0, 1</a:t>
            </a:r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closure</a:t>
            </a:r>
            <a:r>
              <a:rPr lang="en-US" dirty="0"/>
              <a:t> to keep the current number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04DAD-779F-4081-A5AF-7CD6AD0F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Fibonacci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2719-A41C-4ED5-8CB1-224EBC83E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7EB5F484-3F55-46A1-BECF-82740BB4A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451209"/>
              </p:ext>
            </p:extLst>
          </p:nvPr>
        </p:nvGraphicFramePr>
        <p:xfrm>
          <a:off x="3821439" y="3249609"/>
          <a:ext cx="4549122" cy="34564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9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Sample execution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369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let fib = getFibonator();</a:t>
                      </a:r>
                      <a:endParaRPr lang="bg-BG" sz="2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console.log(fib()); </a:t>
                      </a:r>
                      <a:r>
                        <a:rPr lang="en-US" sz="24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// 1</a:t>
                      </a:r>
                      <a:endParaRPr lang="bg-BG" sz="2400" b="1" i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console.log(fib()); </a:t>
                      </a:r>
                      <a:r>
                        <a:rPr lang="en-US" sz="24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// 1</a:t>
                      </a:r>
                      <a:endParaRPr lang="bg-BG" sz="2400" b="1" i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console.log(fib()); </a:t>
                      </a:r>
                      <a:r>
                        <a:rPr lang="en-US" sz="24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// 2</a:t>
                      </a:r>
                      <a:endParaRPr lang="bg-BG" sz="2400" b="1" i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console.log(fib()); </a:t>
                      </a:r>
                      <a:r>
                        <a:rPr lang="en-US" sz="24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// 3</a:t>
                      </a:r>
                      <a:endParaRPr lang="bg-BG" sz="2400" b="1" i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console.log(fib()); </a:t>
                      </a:r>
                      <a:r>
                        <a:rPr lang="en-US" sz="24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// 5</a:t>
                      </a:r>
                      <a:endParaRPr lang="bg-BG" sz="2400" b="1" i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console.log(fib()); </a:t>
                      </a:r>
                      <a:r>
                        <a:rPr lang="en-US" sz="24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// 8</a:t>
                      </a:r>
                      <a:endParaRPr lang="bg-BG" sz="2400" b="1" i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1" kern="1200" dirty="0">
                          <a:effectLst/>
                          <a:latin typeface="Consolas" panose="020B0609020204030204" pitchFamily="49" charset="0"/>
                        </a:rPr>
                        <a:t>console.log(fib()); </a:t>
                      </a:r>
                      <a:r>
                        <a:rPr lang="en-US" sz="2400" b="1" i="1" kern="120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// 13</a:t>
                      </a:r>
                      <a:endParaRPr lang="bg-BG" sz="2400" b="1" i="1" dirty="0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2726" marR="142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AB128-43F4-4E9D-B3BC-ABA5C72F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Fibonacci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FE324-EB24-4B7E-9FF8-7F6BE66BD7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B489846-E340-4807-98A5-833D7A9E72D7}"/>
              </a:ext>
            </a:extLst>
          </p:cNvPr>
          <p:cNvSpPr txBox="1">
            <a:spLocks/>
          </p:cNvSpPr>
          <p:nvPr/>
        </p:nvSpPr>
        <p:spPr>
          <a:xfrm>
            <a:off x="3326762" y="1195585"/>
            <a:ext cx="5538475" cy="5510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getFibonator() {</a:t>
            </a:r>
          </a:p>
          <a:p>
            <a:r>
              <a:rPr lang="en-US" dirty="0">
                <a:solidFill>
                  <a:schemeClr val="tx1"/>
                </a:solidFill>
              </a:rPr>
              <a:t>  let sum = 0;</a:t>
            </a:r>
          </a:p>
          <a:p>
            <a:r>
              <a:rPr lang="en-US" dirty="0">
                <a:solidFill>
                  <a:schemeClr val="tx1"/>
                </a:solidFill>
              </a:rPr>
              <a:t>  let first = 0;</a:t>
            </a:r>
          </a:p>
          <a:p>
            <a:r>
              <a:rPr lang="en-US" dirty="0">
                <a:solidFill>
                  <a:schemeClr val="tx1"/>
                </a:solidFill>
              </a:rPr>
              <a:t>  let second = 1; </a:t>
            </a:r>
          </a:p>
          <a:p>
            <a:r>
              <a:rPr lang="en-US" dirty="0">
                <a:solidFill>
                  <a:schemeClr val="tx1"/>
                </a:solidFill>
              </a:rPr>
              <a:t>  return function () {</a:t>
            </a:r>
          </a:p>
          <a:p>
            <a:r>
              <a:rPr lang="en-US" dirty="0">
                <a:solidFill>
                  <a:schemeClr val="tx1"/>
                </a:solidFill>
              </a:rPr>
              <a:t>      sum = first + second;</a:t>
            </a:r>
          </a:p>
          <a:p>
            <a:r>
              <a:rPr lang="en-US" dirty="0">
                <a:solidFill>
                  <a:schemeClr val="tx1"/>
                </a:solidFill>
              </a:rPr>
              <a:t>      first = second;</a:t>
            </a:r>
          </a:p>
          <a:p>
            <a:r>
              <a:rPr lang="en-US" dirty="0">
                <a:solidFill>
                  <a:schemeClr val="tx1"/>
                </a:solidFill>
              </a:rPr>
              <a:t>      second = sum</a:t>
            </a:r>
          </a:p>
          <a:p>
            <a:r>
              <a:rPr lang="en-US" dirty="0">
                <a:solidFill>
                  <a:schemeClr val="tx1"/>
                </a:solidFill>
              </a:rPr>
              <a:t>      return first;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98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509364"/>
          </a:xfrm>
        </p:spPr>
        <p:txBody>
          <a:bodyPr/>
          <a:lstStyle/>
          <a:p>
            <a:r>
              <a:rPr lang="en-US" dirty="0"/>
              <a:t>Module and Revealing</a:t>
            </a:r>
            <a:br>
              <a:rPr lang="en-US" dirty="0"/>
            </a:br>
            <a:r>
              <a:rPr lang="en-US" dirty="0"/>
              <a:t>Module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02" y="1238250"/>
            <a:ext cx="2695269" cy="26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9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encapsulation</a:t>
            </a:r>
            <a:r>
              <a:rPr lang="en-US" dirty="0"/>
              <a:t> of our code</a:t>
            </a:r>
          </a:p>
          <a:p>
            <a:r>
              <a:rPr lang="en-US" dirty="0"/>
              <a:t>Using the return statement we can return a object</a:t>
            </a:r>
            <a:br>
              <a:rPr lang="en-US" dirty="0"/>
            </a:br>
            <a:r>
              <a:rPr lang="en-US" dirty="0"/>
              <a:t>literal that "</a:t>
            </a:r>
            <a:r>
              <a:rPr lang="en-US" b="1" dirty="0">
                <a:solidFill>
                  <a:schemeClr val="bg1"/>
                </a:solidFill>
              </a:rPr>
              <a:t>reveals</a:t>
            </a:r>
            <a:r>
              <a:rPr lang="en-US" dirty="0"/>
              <a:t>" only the methods or properties we want to be </a:t>
            </a:r>
            <a:r>
              <a:rPr lang="en-US" b="1" dirty="0">
                <a:solidFill>
                  <a:schemeClr val="bg1"/>
                </a:solidFill>
              </a:rPr>
              <a:t>publicly available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Patterns</a:t>
            </a:r>
          </a:p>
        </p:txBody>
      </p:sp>
      <p:grpSp>
        <p:nvGrpSpPr>
          <p:cNvPr id="6" name="Group 33"/>
          <p:cNvGrpSpPr/>
          <p:nvPr/>
        </p:nvGrpSpPr>
        <p:grpSpPr>
          <a:xfrm>
            <a:off x="2695803" y="3759168"/>
            <a:ext cx="8267472" cy="2884173"/>
            <a:chOff x="1467627" y="960454"/>
            <a:chExt cx="9459847" cy="3442578"/>
          </a:xfrm>
          <a:solidFill>
            <a:schemeClr val="tx1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4560684" y="960454"/>
              <a:ext cx="3124200" cy="3114152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closure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789612" y="2362200"/>
              <a:ext cx="152400" cy="6379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323011" y="2362200"/>
              <a:ext cx="76201" cy="6379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467627" y="2133600"/>
              <a:ext cx="2371862" cy="762000"/>
              <a:chOff x="467365" y="2057400"/>
              <a:chExt cx="2371862" cy="762000"/>
            </a:xfrm>
            <a:grpFill/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467365" y="2057400"/>
                <a:ext cx="2371862" cy="762000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249083" y="2295728"/>
                <a:ext cx="304800" cy="304800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1" name="Straight Arrow Connector 10"/>
            <p:cNvCxnSpPr>
              <a:stCxn id="21" idx="6"/>
              <a:endCxn id="7" idx="1"/>
            </p:cNvCxnSpPr>
            <p:nvPr/>
          </p:nvCxnSpPr>
          <p:spPr>
            <a:xfrm flipV="1">
              <a:off x="3554145" y="2517530"/>
              <a:ext cx="1006539" cy="679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stCxn id="19" idx="6"/>
              <a:endCxn id="13" idx="1"/>
            </p:cNvCxnSpPr>
            <p:nvPr/>
          </p:nvCxnSpPr>
          <p:spPr>
            <a:xfrm>
              <a:off x="7188773" y="3381172"/>
              <a:ext cx="1147901" cy="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sp>
          <p:nvSpPr>
            <p:cNvPr id="13" name="Rectangle: Rounded Corners 12"/>
            <p:cNvSpPr/>
            <p:nvPr/>
          </p:nvSpPr>
          <p:spPr>
            <a:xfrm>
              <a:off x="8336674" y="2359856"/>
              <a:ext cx="2590800" cy="2043176"/>
            </a:xfrm>
            <a:prstGeom prst="roundRect">
              <a:avLst>
                <a:gd name="adj" fmla="val 4203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value()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51412" y="1656944"/>
              <a:ext cx="1695724" cy="685800"/>
            </a:xfrm>
            <a:prstGeom prst="roundRect">
              <a:avLst>
                <a:gd name="adj" fmla="val 5319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73588" y="3000172"/>
              <a:ext cx="2516224" cy="762000"/>
              <a:chOff x="4416388" y="2923972"/>
              <a:chExt cx="2516224" cy="762000"/>
            </a:xfrm>
            <a:grpFill/>
          </p:grpSpPr>
          <p:sp>
            <p:nvSpPr>
              <p:cNvPr id="18" name="Rectangle: Rounded Corners 17"/>
              <p:cNvSpPr/>
              <p:nvPr/>
            </p:nvSpPr>
            <p:spPr>
              <a:xfrm>
                <a:off x="4416388" y="2923972"/>
                <a:ext cx="2516224" cy="762000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object </a:t>
                </a:r>
                <a:r>
                  <a:rPr lang="en-US" sz="24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{</a:t>
                </a:r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426773" y="3152572"/>
                <a:ext cx="304800" cy="304800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Rectangle: Rounded Corners 15"/>
            <p:cNvSpPr/>
            <p:nvPr/>
          </p:nvSpPr>
          <p:spPr>
            <a:xfrm>
              <a:off x="6647136" y="1656944"/>
              <a:ext cx="627564" cy="685800"/>
            </a:xfrm>
            <a:prstGeom prst="roundRect">
              <a:avLst>
                <a:gd name="adj" fmla="val 5319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17" name="Straight Arrow Connector 24"/>
            <p:cNvCxnSpPr>
              <a:stCxn id="13" idx="0"/>
              <a:endCxn id="16" idx="3"/>
            </p:cNvCxnSpPr>
            <p:nvPr/>
          </p:nvCxnSpPr>
          <p:spPr>
            <a:xfrm rot="16200000" flipV="1">
              <a:off x="8273381" y="1001163"/>
              <a:ext cx="360012" cy="235737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434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Object Literal)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09720" y="1240058"/>
            <a:ext cx="9572559" cy="5396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moduleObj = 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 0, </a:t>
            </a:r>
            <a:r>
              <a:rPr lang="en-US" sz="2400" i="1" dirty="0">
                <a:solidFill>
                  <a:schemeClr val="accent2"/>
                </a:solidFill>
              </a:rPr>
              <a:t>// public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function(num)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+= num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function(num)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-= num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function()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}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moduleObj.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 = 2;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the counter is accessible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(1));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23477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99966" y="1399313"/>
            <a:ext cx="8182463" cy="498646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Object Composition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Closures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Module and Revealing</a:t>
            </a:r>
            <a:r>
              <a:rPr lang="bg-BG" sz="3000" b="1" dirty="0"/>
              <a:t> </a:t>
            </a:r>
            <a:r>
              <a:rPr lang="en-US" sz="3000" b="1" dirty="0"/>
              <a:t>Module Patterns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Object Inheritance and Prototype Chain</a:t>
            </a:r>
            <a:endParaRPr lang="bg-BG" sz="32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Objects Interacting with DOM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7000" y="1213154"/>
            <a:ext cx="6905624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(num) =&gt; count += num,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(num) =&gt; count -= num,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() =&gt; count,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14461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"Revealing 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777" y="1213154"/>
            <a:ext cx="9276575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revModule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change</a:t>
            </a:r>
            <a:r>
              <a:rPr lang="en-US" sz="2400" dirty="0">
                <a:solidFill>
                  <a:schemeClr val="tx1"/>
                </a:solidFill>
              </a:rPr>
              <a:t>(amount) { return count += amount;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(num) { return change(num);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(num) { return change(-num);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 { return count;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  <a:endParaRPr lang="bg-BG" sz="2400" i="1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296290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DC05B-7659-4262-8A98-46B709CFA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 closure, create an inner object to process list commands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- adds the following string in an inner collection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- removes all occurrences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- prints all elements of the inner collection joined by </a:t>
            </a:r>
            <a:r>
              <a:rPr lang="en-US" b="1" dirty="0"/>
              <a:t>","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B9A0B-FC2C-41A8-B6EB-53AF6262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processor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CBF4-2C80-4497-AAC8-3574BBD58B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7601BD28-01D6-4C07-909F-81AF20230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578973"/>
              </p:ext>
            </p:extLst>
          </p:nvPr>
        </p:nvGraphicFramePr>
        <p:xfrm>
          <a:off x="1255942" y="4418502"/>
          <a:ext cx="9687016" cy="16879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7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endParaRPr kumimoji="1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endParaRPr kumimoji="1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['add hello', 'add again', 'remove hello',</a:t>
                      </a:r>
                      <a:b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</a:rPr>
                        <a:t>'add again', 'print']</a:t>
                      </a:r>
                      <a:endParaRPr lang="bg-BG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again, again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341038-46AC-4C7F-90D2-4BFAB5DF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3868-3406-439C-9C08-E79D64013E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F84BD3E-0265-45C3-8FF7-1F01B3D337FF}"/>
              </a:ext>
            </a:extLst>
          </p:cNvPr>
          <p:cNvSpPr txBox="1">
            <a:spLocks/>
          </p:cNvSpPr>
          <p:nvPr/>
        </p:nvSpPr>
        <p:spPr>
          <a:xfrm>
            <a:off x="1453896" y="1351384"/>
            <a:ext cx="8631936" cy="4973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1900" dirty="0">
                <a:solidFill>
                  <a:schemeClr val="tx1"/>
                </a:solidFill>
              </a:rPr>
              <a:t>let command = (function processor() {</a:t>
            </a:r>
          </a:p>
          <a:p>
            <a:r>
              <a:rPr lang="en-US" sz="1900" dirty="0">
                <a:solidFill>
                  <a:schemeClr val="tx1"/>
                </a:solidFill>
              </a:rPr>
              <a:t>let arr = [];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return {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1900" dirty="0">
                <a:solidFill>
                  <a:schemeClr val="bg1"/>
                </a:solidFill>
              </a:rPr>
              <a:t>add</a:t>
            </a:r>
            <a:r>
              <a:rPr lang="en-US" sz="1900" dirty="0">
                <a:solidFill>
                  <a:schemeClr val="tx1"/>
                </a:solidFill>
              </a:rPr>
              <a:t>: (elem) =&gt; arr.push(elem),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1900" dirty="0">
                <a:solidFill>
                  <a:schemeClr val="bg1"/>
                </a:solidFill>
              </a:rPr>
              <a:t>remove</a:t>
            </a:r>
            <a:r>
              <a:rPr lang="en-US" sz="1900" dirty="0">
                <a:solidFill>
                  <a:schemeClr val="tx1"/>
                </a:solidFill>
              </a:rPr>
              <a:t>: (elem) =&gt; arr = arr.filter(item =&gt; item!==elem),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1900" dirty="0">
                <a:solidFill>
                  <a:schemeClr val="bg1"/>
                </a:solidFill>
              </a:rPr>
              <a:t>print</a:t>
            </a:r>
            <a:r>
              <a:rPr lang="en-US" sz="1900" dirty="0">
                <a:solidFill>
                  <a:schemeClr val="tx1"/>
                </a:solidFill>
              </a:rPr>
              <a:t>: () =&gt; console.log(arr.join(","))</a:t>
            </a:r>
          </a:p>
          <a:p>
            <a:r>
              <a:rPr lang="en-US" sz="1900" dirty="0">
                <a:solidFill>
                  <a:schemeClr val="tx1"/>
                </a:solidFill>
              </a:rPr>
              <a:t>})();</a:t>
            </a:r>
          </a:p>
          <a:p>
            <a:r>
              <a:rPr lang="en-US" sz="1900" dirty="0">
                <a:solidFill>
                  <a:schemeClr val="tx1"/>
                </a:solidFill>
              </a:rPr>
              <a:t>input.forEach(element =&gt; {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let tokens = element.split(/\s+/g).filter(i =&gt; i !== "");</a:t>
            </a:r>
          </a:p>
          <a:p>
            <a:r>
              <a:rPr lang="en-US" sz="1900" dirty="0">
                <a:solidFill>
                  <a:schemeClr val="tx1"/>
                </a:solidFill>
              </a:rPr>
              <a:t>  command[tokens[0]](tokens.length&gt;1 ? tokens[1] : undefined);</a:t>
            </a:r>
          </a:p>
          <a:p>
            <a:r>
              <a:rPr lang="en-US" sz="1900" dirty="0">
                <a:solidFill>
                  <a:schemeClr val="tx1"/>
                </a:solidFill>
              </a:rPr>
              <a:t>});        </a:t>
            </a:r>
            <a:endParaRPr lang="en-US" sz="1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39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Object Inheritance</a:t>
            </a:r>
            <a:endParaRPr lang="bg-BG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4E744BA3-ADCB-4B7E-92B3-7343CC4F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71" y="1200727"/>
            <a:ext cx="3000658" cy="30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2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no class. Just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en-US" dirty="0"/>
          </a:p>
          <a:p>
            <a:r>
              <a:rPr lang="en-US" dirty="0"/>
              <a:t> Every object can be used as</a:t>
            </a:r>
            <a:br>
              <a:rPr lang="en-US" dirty="0"/>
            </a:b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for another </a:t>
            </a:r>
            <a:br>
              <a:rPr lang="en-US" dirty="0"/>
            </a:br>
            <a:r>
              <a:rPr lang="en-US" dirty="0"/>
              <a:t>object</a:t>
            </a:r>
          </a:p>
          <a:p>
            <a:r>
              <a:rPr lang="en-US" dirty="0"/>
              <a:t>Simulates some concepts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OOP like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inheritance</a:t>
            </a:r>
            <a:endParaRPr lang="en-US" dirty="0"/>
          </a:p>
        </p:txBody>
      </p:sp>
      <p:cxnSp>
        <p:nvCxnSpPr>
          <p:cNvPr id="8" name="Straight Arrow Connector 35"/>
          <p:cNvCxnSpPr>
            <a:stCxn id="16" idx="0"/>
            <a:endCxn id="22" idx="2"/>
          </p:cNvCxnSpPr>
          <p:nvPr/>
        </p:nvCxnSpPr>
        <p:spPr>
          <a:xfrm rot="5400000" flipH="1" flipV="1">
            <a:off x="8181249" y="2999589"/>
            <a:ext cx="1523358" cy="176836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9" name="Straight Arrow Connector 38"/>
          <p:cNvCxnSpPr>
            <a:stCxn id="10" idx="0"/>
            <a:endCxn id="22" idx="2"/>
          </p:cNvCxnSpPr>
          <p:nvPr/>
        </p:nvCxnSpPr>
        <p:spPr>
          <a:xfrm rot="16200000" flipV="1">
            <a:off x="9514261" y="3434945"/>
            <a:ext cx="1523358" cy="89765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50AD73-D00C-4CA0-B255-F77EB1000706}"/>
              </a:ext>
            </a:extLst>
          </p:cNvPr>
          <p:cNvGrpSpPr/>
          <p:nvPr/>
        </p:nvGrpSpPr>
        <p:grpSpPr>
          <a:xfrm>
            <a:off x="8640164" y="1339085"/>
            <a:ext cx="2373896" cy="1783009"/>
            <a:chOff x="8640164" y="1339085"/>
            <a:chExt cx="2373896" cy="1783009"/>
          </a:xfrm>
        </p:grpSpPr>
        <p:grpSp>
          <p:nvGrpSpPr>
            <p:cNvPr id="5" name="Group 2"/>
            <p:cNvGrpSpPr/>
            <p:nvPr/>
          </p:nvGrpSpPr>
          <p:grpSpPr>
            <a:xfrm>
              <a:off x="8640164" y="1339085"/>
              <a:ext cx="2373896" cy="1783009"/>
              <a:chOff x="5180527" y="601294"/>
              <a:chExt cx="2943428" cy="2276272"/>
            </a:xfrm>
            <a:solidFill>
              <a:schemeClr val="tx1"/>
            </a:solidFill>
          </p:grpSpPr>
          <p:sp>
            <p:nvSpPr>
              <p:cNvPr id="22" name="Rectangle: Rounded Corners 6"/>
              <p:cNvSpPr/>
              <p:nvPr/>
            </p:nvSpPr>
            <p:spPr>
              <a:xfrm>
                <a:off x="5180527" y="601294"/>
                <a:ext cx="2943428" cy="2276272"/>
              </a:xfrm>
              <a:prstGeom prst="roundRect">
                <a:avLst>
                  <a:gd name="adj" fmla="val 538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: Rounded Corners 13"/>
              <p:cNvSpPr/>
              <p:nvPr/>
            </p:nvSpPr>
            <p:spPr>
              <a:xfrm>
                <a:off x="5485530" y="1187487"/>
                <a:ext cx="1304316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24" name="Rectangle: Rounded Corners 15"/>
              <p:cNvSpPr/>
              <p:nvPr/>
            </p:nvSpPr>
            <p:spPr>
              <a:xfrm>
                <a:off x="6789845" y="1187487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26" name="Rectangle: Rounded Corners 13"/>
              <p:cNvSpPr/>
              <p:nvPr/>
            </p:nvSpPr>
            <p:spPr>
              <a:xfrm>
                <a:off x="5485531" y="1644080"/>
                <a:ext cx="1307490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27" name="Rectangle: Rounded Corners 15"/>
              <p:cNvSpPr/>
              <p:nvPr/>
            </p:nvSpPr>
            <p:spPr>
              <a:xfrm>
                <a:off x="6789845" y="1644080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28" name="Rectangle: Rounded Corners 13"/>
              <p:cNvSpPr/>
              <p:nvPr/>
            </p:nvSpPr>
            <p:spPr>
              <a:xfrm>
                <a:off x="5485531" y="2100676"/>
                <a:ext cx="1304316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29" name="Rectangle: Rounded Corners 15"/>
              <p:cNvSpPr/>
              <p:nvPr/>
            </p:nvSpPr>
            <p:spPr>
              <a:xfrm>
                <a:off x="6789847" y="2100676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2F8C44-26E5-4001-BB97-7770BCC40DCA}"/>
                </a:ext>
              </a:extLst>
            </p:cNvPr>
            <p:cNvSpPr/>
            <p:nvPr/>
          </p:nvSpPr>
          <p:spPr>
            <a:xfrm>
              <a:off x="9029457" y="1378890"/>
              <a:ext cx="1595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fathersCar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FEC1F9-2B3B-41C9-9BAD-2EBF52A3CB93}"/>
              </a:ext>
            </a:extLst>
          </p:cNvPr>
          <p:cNvGrpSpPr/>
          <p:nvPr/>
        </p:nvGrpSpPr>
        <p:grpSpPr>
          <a:xfrm>
            <a:off x="9454300" y="4645452"/>
            <a:ext cx="2540936" cy="1390822"/>
            <a:chOff x="9454300" y="4645452"/>
            <a:chExt cx="2540936" cy="1390822"/>
          </a:xfrm>
        </p:grpSpPr>
        <p:grpSp>
          <p:nvGrpSpPr>
            <p:cNvPr id="7" name="Group 27"/>
            <p:cNvGrpSpPr/>
            <p:nvPr/>
          </p:nvGrpSpPr>
          <p:grpSpPr>
            <a:xfrm>
              <a:off x="9454300" y="4645452"/>
              <a:ext cx="2540936" cy="1390822"/>
              <a:chOff x="4446386" y="1471006"/>
              <a:chExt cx="3150544" cy="1775587"/>
            </a:xfrm>
            <a:solidFill>
              <a:schemeClr val="tx1"/>
            </a:solidFill>
          </p:grpSpPr>
          <p:sp>
            <p:nvSpPr>
              <p:cNvPr id="10" name="Rectangle: Rounded Corners 6"/>
              <p:cNvSpPr/>
              <p:nvPr/>
            </p:nvSpPr>
            <p:spPr>
              <a:xfrm>
                <a:off x="4446386" y="1471006"/>
                <a:ext cx="3150544" cy="1775587"/>
              </a:xfrm>
              <a:prstGeom prst="roundRect">
                <a:avLst>
                  <a:gd name="adj" fmla="val 538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4751390" y="2057197"/>
                <a:ext cx="1179887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12" name="Rectangle: Rounded Corners 15"/>
              <p:cNvSpPr/>
              <p:nvPr/>
            </p:nvSpPr>
            <p:spPr>
              <a:xfrm>
                <a:off x="5931277" y="2057197"/>
                <a:ext cx="1348023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4751390" y="2513792"/>
                <a:ext cx="1182758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15" name="Rectangle: Rounded Corners 15"/>
              <p:cNvSpPr/>
              <p:nvPr/>
            </p:nvSpPr>
            <p:spPr>
              <a:xfrm>
                <a:off x="5931277" y="2513792"/>
                <a:ext cx="1348023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520975-1031-4AE1-A436-4E9FB38CE7BE}"/>
                </a:ext>
              </a:extLst>
            </p:cNvPr>
            <p:cNvSpPr/>
            <p:nvPr/>
          </p:nvSpPr>
          <p:spPr>
            <a:xfrm>
              <a:off x="10122617" y="4672819"/>
              <a:ext cx="11721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workCar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67608E-8045-4498-B14E-A4A8AC0C9412}"/>
              </a:ext>
            </a:extLst>
          </p:cNvPr>
          <p:cNvGrpSpPr/>
          <p:nvPr/>
        </p:nvGrpSpPr>
        <p:grpSpPr>
          <a:xfrm>
            <a:off x="7039355" y="4645452"/>
            <a:ext cx="2038778" cy="1390822"/>
            <a:chOff x="7039355" y="4645452"/>
            <a:chExt cx="2038778" cy="1390822"/>
          </a:xfrm>
        </p:grpSpPr>
        <p:grpSp>
          <p:nvGrpSpPr>
            <p:cNvPr id="6" name="Group 18"/>
            <p:cNvGrpSpPr/>
            <p:nvPr/>
          </p:nvGrpSpPr>
          <p:grpSpPr>
            <a:xfrm>
              <a:off x="7039355" y="4645452"/>
              <a:ext cx="2038778" cy="1390822"/>
              <a:chOff x="4487027" y="1471006"/>
              <a:chExt cx="2527910" cy="1775587"/>
            </a:xfrm>
            <a:solidFill>
              <a:schemeClr val="tx1"/>
            </a:solidFill>
          </p:grpSpPr>
          <p:sp>
            <p:nvSpPr>
              <p:cNvPr id="16" name="Rectangle: Rounded Corners 6"/>
              <p:cNvSpPr/>
              <p:nvPr/>
            </p:nvSpPr>
            <p:spPr>
              <a:xfrm>
                <a:off x="4487027" y="1471006"/>
                <a:ext cx="2527910" cy="1775587"/>
              </a:xfrm>
              <a:prstGeom prst="roundRect">
                <a:avLst>
                  <a:gd name="adj" fmla="val 538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4792031" y="2057197"/>
                <a:ext cx="1179888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18" name="Rectangle: Rounded Corners 15"/>
              <p:cNvSpPr/>
              <p:nvPr/>
            </p:nvSpPr>
            <p:spPr>
              <a:xfrm>
                <a:off x="5971919" y="2057197"/>
                <a:ext cx="741393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20" name="Rectangle: Rounded Corners 13"/>
              <p:cNvSpPr/>
              <p:nvPr/>
            </p:nvSpPr>
            <p:spPr>
              <a:xfrm>
                <a:off x="4792031" y="2513792"/>
                <a:ext cx="1182758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21" name="Rectangle: Rounded Corners 15"/>
              <p:cNvSpPr/>
              <p:nvPr/>
            </p:nvSpPr>
            <p:spPr>
              <a:xfrm>
                <a:off x="5971919" y="2513792"/>
                <a:ext cx="741393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3D28C5-5D03-4E0C-A845-9AEF8D81D306}"/>
                </a:ext>
              </a:extLst>
            </p:cNvPr>
            <p:cNvSpPr/>
            <p:nvPr/>
          </p:nvSpPr>
          <p:spPr>
            <a:xfrm>
              <a:off x="7613749" y="4672819"/>
              <a:ext cx="8899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5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7087" y="1346348"/>
            <a:ext cx="708193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fatherCar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'BMW',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'X5',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'blue',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function() { return `[brand: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}]`;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fatherCar);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7086" y="4424982"/>
            <a:ext cx="708193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myCar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'M4';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'red';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myCar);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5112732" y="5237764"/>
            <a:ext cx="3222985" cy="88265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Object.create()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inherits an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F14442-4669-4279-88F1-9668B23E5C6E}"/>
              </a:ext>
            </a:extLst>
          </p:cNvPr>
          <p:cNvGrpSpPr/>
          <p:nvPr/>
        </p:nvGrpSpPr>
        <p:grpSpPr>
          <a:xfrm>
            <a:off x="9002415" y="3623543"/>
            <a:ext cx="2943427" cy="2556237"/>
            <a:chOff x="9002415" y="3623543"/>
            <a:chExt cx="2943427" cy="2556237"/>
          </a:xfrm>
        </p:grpSpPr>
        <p:grpSp>
          <p:nvGrpSpPr>
            <p:cNvPr id="3" name="Групиране 2"/>
            <p:cNvGrpSpPr/>
            <p:nvPr/>
          </p:nvGrpSpPr>
          <p:grpSpPr>
            <a:xfrm>
              <a:off x="9002415" y="3623543"/>
              <a:ext cx="2943427" cy="2556237"/>
              <a:chOff x="9002415" y="3623543"/>
              <a:chExt cx="2943427" cy="2556237"/>
            </a:xfrm>
            <a:solidFill>
              <a:schemeClr val="tx1"/>
            </a:solidFill>
          </p:grpSpPr>
          <p:grpSp>
            <p:nvGrpSpPr>
              <p:cNvPr id="8" name="Group 2"/>
              <p:cNvGrpSpPr/>
              <p:nvPr/>
            </p:nvGrpSpPr>
            <p:grpSpPr>
              <a:xfrm>
                <a:off x="9002415" y="3623543"/>
                <a:ext cx="2943427" cy="2556237"/>
                <a:chOff x="8713585" y="3615963"/>
                <a:chExt cx="2943427" cy="2556237"/>
              </a:xfrm>
              <a:grpFill/>
            </p:grpSpPr>
            <p:sp>
              <p:nvSpPr>
                <p:cNvPr id="9" name="Rectangle: Rounded Corners 6"/>
                <p:cNvSpPr/>
                <p:nvPr/>
              </p:nvSpPr>
              <p:spPr>
                <a:xfrm>
                  <a:off x="8713585" y="4396613"/>
                  <a:ext cx="2943427" cy="1775587"/>
                </a:xfrm>
                <a:prstGeom prst="roundRect">
                  <a:avLst>
                    <a:gd name="adj" fmla="val 5385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1" name="Straight Arrow Connector 35"/>
                <p:cNvCxnSpPr>
                  <a:stCxn id="9" idx="0"/>
                  <a:endCxn id="14" idx="2"/>
                </p:cNvCxnSpPr>
                <p:nvPr/>
              </p:nvCxnSpPr>
              <p:spPr>
                <a:xfrm flipV="1">
                  <a:off x="10185299" y="3615963"/>
                  <a:ext cx="0" cy="78065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2" name="Group 6"/>
              <p:cNvGrpSpPr/>
              <p:nvPr/>
            </p:nvGrpSpPr>
            <p:grpSpPr>
              <a:xfrm>
                <a:off x="9355586" y="5044404"/>
                <a:ext cx="2237084" cy="913188"/>
                <a:chOff x="9068723" y="4982805"/>
                <a:chExt cx="2237084" cy="913188"/>
              </a:xfrm>
              <a:grpFill/>
            </p:grpSpPr>
            <p:sp>
              <p:nvSpPr>
                <p:cNvPr id="23" name="Rectangle: Rounded Corners 13"/>
                <p:cNvSpPr/>
                <p:nvPr/>
              </p:nvSpPr>
              <p:spPr>
                <a:xfrm>
                  <a:off x="9068723" y="4982805"/>
                  <a:ext cx="1373827" cy="456594"/>
                </a:xfrm>
                <a:prstGeom prst="roundRect">
                  <a:avLst>
                    <a:gd name="adj" fmla="val 5319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model</a:t>
                  </a:r>
                </a:p>
              </p:txBody>
            </p:sp>
            <p:sp>
              <p:nvSpPr>
                <p:cNvPr id="24" name="Rectangle: Rounded Corners 15"/>
                <p:cNvSpPr/>
                <p:nvPr/>
              </p:nvSpPr>
              <p:spPr>
                <a:xfrm>
                  <a:off x="10442550" y="4982805"/>
                  <a:ext cx="863257" cy="456594"/>
                </a:xfrm>
                <a:prstGeom prst="roundRect">
                  <a:avLst>
                    <a:gd name="adj" fmla="val 5319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M4</a:t>
                  </a:r>
                </a:p>
              </p:txBody>
            </p:sp>
            <p:sp>
              <p:nvSpPr>
                <p:cNvPr id="25" name="Rectangle: Rounded Corners 13"/>
                <p:cNvSpPr/>
                <p:nvPr/>
              </p:nvSpPr>
              <p:spPr>
                <a:xfrm>
                  <a:off x="9068723" y="5439399"/>
                  <a:ext cx="1377170" cy="456594"/>
                </a:xfrm>
                <a:prstGeom prst="roundRect">
                  <a:avLst>
                    <a:gd name="adj" fmla="val 5319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color</a:t>
                  </a:r>
                </a:p>
              </p:txBody>
            </p:sp>
            <p:sp>
              <p:nvSpPr>
                <p:cNvPr id="26" name="Rectangle: Rounded Corners 15"/>
                <p:cNvSpPr/>
                <p:nvPr/>
              </p:nvSpPr>
              <p:spPr>
                <a:xfrm>
                  <a:off x="10442550" y="5439399"/>
                  <a:ext cx="863257" cy="456594"/>
                </a:xfrm>
                <a:prstGeom prst="roundRect">
                  <a:avLst>
                    <a:gd name="adj" fmla="val 5319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red</a:t>
                  </a: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EC5F38-47BA-411E-8412-C090CCD64D81}"/>
                </a:ext>
              </a:extLst>
            </p:cNvPr>
            <p:cNvSpPr/>
            <p:nvPr/>
          </p:nvSpPr>
          <p:spPr>
            <a:xfrm>
              <a:off x="9810313" y="4462881"/>
              <a:ext cx="11705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myCar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3B69DB-2B1A-4075-9D4F-349EC4A8EB35}"/>
              </a:ext>
            </a:extLst>
          </p:cNvPr>
          <p:cNvGrpSpPr/>
          <p:nvPr/>
        </p:nvGrpSpPr>
        <p:grpSpPr>
          <a:xfrm>
            <a:off x="9002415" y="1347271"/>
            <a:ext cx="2943427" cy="2276272"/>
            <a:chOff x="9002415" y="1347271"/>
            <a:chExt cx="2943427" cy="2276272"/>
          </a:xfrm>
        </p:grpSpPr>
        <p:grpSp>
          <p:nvGrpSpPr>
            <p:cNvPr id="13" name="Group 7"/>
            <p:cNvGrpSpPr/>
            <p:nvPr/>
          </p:nvGrpSpPr>
          <p:grpSpPr>
            <a:xfrm>
              <a:off x="9002415" y="1347271"/>
              <a:ext cx="2943427" cy="2276272"/>
              <a:chOff x="4446384" y="1457528"/>
              <a:chExt cx="2943427" cy="2276272"/>
            </a:xfrm>
            <a:solidFill>
              <a:schemeClr val="tx1"/>
            </a:solidFill>
          </p:grpSpPr>
          <p:sp>
            <p:nvSpPr>
              <p:cNvPr id="14" name="Rectangle: Rounded Corners 6"/>
              <p:cNvSpPr/>
              <p:nvPr/>
            </p:nvSpPr>
            <p:spPr>
              <a:xfrm>
                <a:off x="4446384" y="1457528"/>
                <a:ext cx="2943427" cy="2276272"/>
              </a:xfrm>
              <a:prstGeom prst="roundRect">
                <a:avLst>
                  <a:gd name="adj" fmla="val 538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4751388" y="2043720"/>
                <a:ext cx="1304316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16" name="Rectangle: Rounded Corners 15"/>
              <p:cNvSpPr/>
              <p:nvPr/>
            </p:nvSpPr>
            <p:spPr>
              <a:xfrm>
                <a:off x="605570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18" name="Rectangle: Rounded Corners 13"/>
              <p:cNvSpPr/>
              <p:nvPr/>
            </p:nvSpPr>
            <p:spPr>
              <a:xfrm>
                <a:off x="4751388" y="2500314"/>
                <a:ext cx="1307490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19" name="Rectangle: Rounded Corners 15"/>
              <p:cNvSpPr/>
              <p:nvPr/>
            </p:nvSpPr>
            <p:spPr>
              <a:xfrm>
                <a:off x="605570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20" name="Rectangle: Rounded Corners 13"/>
              <p:cNvSpPr/>
              <p:nvPr/>
            </p:nvSpPr>
            <p:spPr>
              <a:xfrm>
                <a:off x="4751388" y="2956908"/>
                <a:ext cx="1304316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21" name="Rectangle: Rounded Corners 15"/>
              <p:cNvSpPr/>
              <p:nvPr/>
            </p:nvSpPr>
            <p:spPr>
              <a:xfrm>
                <a:off x="605570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FDD6BF-8A6B-4786-9DCC-3E0CB965E397}"/>
                </a:ext>
              </a:extLst>
            </p:cNvPr>
            <p:cNvSpPr/>
            <p:nvPr/>
          </p:nvSpPr>
          <p:spPr>
            <a:xfrm>
              <a:off x="9251678" y="1359554"/>
              <a:ext cx="24449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fathersCar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2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</a:t>
            </a:r>
            <a:r>
              <a:rPr lang="bg-BG" dirty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0278" y="1653490"/>
            <a:ext cx="7147247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workCar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'i3';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'electric';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`[brand: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type: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}]`;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workCar);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7635AD-3575-4146-A143-A8D6C6603C05}"/>
              </a:ext>
            </a:extLst>
          </p:cNvPr>
          <p:cNvGrpSpPr/>
          <p:nvPr/>
        </p:nvGrpSpPr>
        <p:grpSpPr>
          <a:xfrm>
            <a:off x="8576600" y="3591596"/>
            <a:ext cx="2865122" cy="2204155"/>
            <a:chOff x="8576600" y="3591596"/>
            <a:chExt cx="2865122" cy="2204155"/>
          </a:xfrm>
        </p:grpSpPr>
        <p:grpSp>
          <p:nvGrpSpPr>
            <p:cNvPr id="7" name="Групиране 6"/>
            <p:cNvGrpSpPr/>
            <p:nvPr/>
          </p:nvGrpSpPr>
          <p:grpSpPr>
            <a:xfrm>
              <a:off x="8576600" y="3591596"/>
              <a:ext cx="2865122" cy="2204155"/>
              <a:chOff x="8713585" y="3615963"/>
              <a:chExt cx="2943428" cy="2588741"/>
            </a:xfrm>
            <a:solidFill>
              <a:schemeClr val="tx1"/>
            </a:solidFill>
          </p:grpSpPr>
          <p:grpSp>
            <p:nvGrpSpPr>
              <p:cNvPr id="27" name="Group 2"/>
              <p:cNvGrpSpPr/>
              <p:nvPr/>
            </p:nvGrpSpPr>
            <p:grpSpPr>
              <a:xfrm>
                <a:off x="8713585" y="3615963"/>
                <a:ext cx="2943428" cy="2588741"/>
                <a:chOff x="8713585" y="3615963"/>
                <a:chExt cx="2943428" cy="2588741"/>
              </a:xfrm>
              <a:grpFill/>
            </p:grpSpPr>
            <p:cxnSp>
              <p:nvCxnSpPr>
                <p:cNvPr id="28" name="Straight Arrow Connector 35"/>
                <p:cNvCxnSpPr>
                  <a:endCxn id="32" idx="2"/>
                </p:cNvCxnSpPr>
                <p:nvPr/>
              </p:nvCxnSpPr>
              <p:spPr>
                <a:xfrm flipV="1">
                  <a:off x="10185299" y="3615963"/>
                  <a:ext cx="0" cy="78065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</p:cxnSp>
            <p:sp>
              <p:nvSpPr>
                <p:cNvPr id="29" name="Rectangle: Rounded Corners 6"/>
                <p:cNvSpPr/>
                <p:nvPr/>
              </p:nvSpPr>
              <p:spPr>
                <a:xfrm>
                  <a:off x="8713585" y="4429117"/>
                  <a:ext cx="2943428" cy="1775587"/>
                </a:xfrm>
                <a:prstGeom prst="roundRect">
                  <a:avLst>
                    <a:gd name="adj" fmla="val 5385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" name="Group 5"/>
              <p:cNvGrpSpPr/>
              <p:nvPr/>
            </p:nvGrpSpPr>
            <p:grpSpPr>
              <a:xfrm>
                <a:off x="8913812" y="5015309"/>
                <a:ext cx="2527910" cy="913188"/>
                <a:chOff x="8913812" y="5015309"/>
                <a:chExt cx="2527910" cy="913188"/>
              </a:xfrm>
              <a:grpFill/>
            </p:grpSpPr>
            <p:sp>
              <p:nvSpPr>
                <p:cNvPr id="41" name="Rectangle: Rounded Corners 13"/>
                <p:cNvSpPr/>
                <p:nvPr/>
              </p:nvSpPr>
              <p:spPr>
                <a:xfrm>
                  <a:off x="8913812" y="5015309"/>
                  <a:ext cx="1179887" cy="456594"/>
                </a:xfrm>
                <a:prstGeom prst="roundRect">
                  <a:avLst>
                    <a:gd name="adj" fmla="val 5319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model</a:t>
                  </a:r>
                </a:p>
              </p:txBody>
            </p:sp>
            <p:sp>
              <p:nvSpPr>
                <p:cNvPr id="42" name="Rectangle: Rounded Corners 15"/>
                <p:cNvSpPr/>
                <p:nvPr/>
              </p:nvSpPr>
              <p:spPr>
                <a:xfrm>
                  <a:off x="10093699" y="5015309"/>
                  <a:ext cx="1348023" cy="456594"/>
                </a:xfrm>
                <a:prstGeom prst="roundRect">
                  <a:avLst>
                    <a:gd name="adj" fmla="val 5319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i3</a:t>
                  </a:r>
                </a:p>
              </p:txBody>
            </p:sp>
            <p:sp>
              <p:nvSpPr>
                <p:cNvPr id="43" name="Rectangle: Rounded Corners 13"/>
                <p:cNvSpPr/>
                <p:nvPr/>
              </p:nvSpPr>
              <p:spPr>
                <a:xfrm>
                  <a:off x="8913812" y="5471903"/>
                  <a:ext cx="1182758" cy="456594"/>
                </a:xfrm>
                <a:prstGeom prst="roundRect">
                  <a:avLst>
                    <a:gd name="adj" fmla="val 5319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type</a:t>
                  </a:r>
                </a:p>
              </p:txBody>
            </p:sp>
            <p:sp>
              <p:nvSpPr>
                <p:cNvPr id="44" name="Rectangle: Rounded Corners 15"/>
                <p:cNvSpPr/>
                <p:nvPr/>
              </p:nvSpPr>
              <p:spPr>
                <a:xfrm>
                  <a:off x="10093699" y="5471903"/>
                  <a:ext cx="1348023" cy="456594"/>
                </a:xfrm>
                <a:prstGeom prst="roundRect">
                  <a:avLst>
                    <a:gd name="adj" fmla="val 5319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electric</a:t>
                  </a:r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3708820-084D-41BA-9D5F-03D3CD7755F3}"/>
                </a:ext>
              </a:extLst>
            </p:cNvPr>
            <p:cNvSpPr/>
            <p:nvPr/>
          </p:nvSpPr>
          <p:spPr>
            <a:xfrm>
              <a:off x="9138969" y="4283947"/>
              <a:ext cx="15648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workCar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A93F8A-930F-4552-9566-4DB026093CF3}"/>
              </a:ext>
            </a:extLst>
          </p:cNvPr>
          <p:cNvGrpSpPr/>
          <p:nvPr/>
        </p:nvGrpSpPr>
        <p:grpSpPr>
          <a:xfrm>
            <a:off x="8576600" y="1653489"/>
            <a:ext cx="2865121" cy="1938107"/>
            <a:chOff x="8576600" y="1653489"/>
            <a:chExt cx="2865121" cy="1938107"/>
          </a:xfrm>
        </p:grpSpPr>
        <p:grpSp>
          <p:nvGrpSpPr>
            <p:cNvPr id="31" name="Group 7"/>
            <p:cNvGrpSpPr/>
            <p:nvPr/>
          </p:nvGrpSpPr>
          <p:grpSpPr>
            <a:xfrm>
              <a:off x="8576600" y="1653490"/>
              <a:ext cx="2865121" cy="1938106"/>
              <a:chOff x="4446384" y="1457528"/>
              <a:chExt cx="2943427" cy="2276272"/>
            </a:xfrm>
            <a:solidFill>
              <a:schemeClr val="tx1"/>
            </a:solidFill>
          </p:grpSpPr>
          <p:sp>
            <p:nvSpPr>
              <p:cNvPr id="32" name="Rectangle: Rounded Corners 6"/>
              <p:cNvSpPr/>
              <p:nvPr/>
            </p:nvSpPr>
            <p:spPr>
              <a:xfrm>
                <a:off x="4446384" y="1457528"/>
                <a:ext cx="2943427" cy="2276272"/>
              </a:xfrm>
              <a:prstGeom prst="roundRect">
                <a:avLst>
                  <a:gd name="adj" fmla="val 538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: Rounded Corners 13"/>
              <p:cNvSpPr/>
              <p:nvPr/>
            </p:nvSpPr>
            <p:spPr>
              <a:xfrm>
                <a:off x="4751388" y="2043720"/>
                <a:ext cx="1304316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34" name="Rectangle: Rounded Corners 15"/>
              <p:cNvSpPr/>
              <p:nvPr/>
            </p:nvSpPr>
            <p:spPr>
              <a:xfrm>
                <a:off x="605570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36" name="Rectangle: Rounded Corners 13"/>
              <p:cNvSpPr/>
              <p:nvPr/>
            </p:nvSpPr>
            <p:spPr>
              <a:xfrm>
                <a:off x="4751388" y="2500314"/>
                <a:ext cx="1307490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37" name="Rectangle: Rounded Corners 15"/>
              <p:cNvSpPr/>
              <p:nvPr/>
            </p:nvSpPr>
            <p:spPr>
              <a:xfrm>
                <a:off x="605570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38" name="Rectangle: Rounded Corners 13"/>
              <p:cNvSpPr/>
              <p:nvPr/>
            </p:nvSpPr>
            <p:spPr>
              <a:xfrm>
                <a:off x="4751388" y="2956908"/>
                <a:ext cx="1304316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39" name="Rectangle: Rounded Corners 15"/>
              <p:cNvSpPr/>
              <p:nvPr/>
            </p:nvSpPr>
            <p:spPr>
              <a:xfrm>
                <a:off x="605570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08F286F-6672-4DD2-982F-094599346041}"/>
                </a:ext>
              </a:extLst>
            </p:cNvPr>
            <p:cNvSpPr/>
            <p:nvPr/>
          </p:nvSpPr>
          <p:spPr>
            <a:xfrm>
              <a:off x="8841818" y="1653489"/>
              <a:ext cx="21563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fathersCar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0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46" name="Straight Arrow Connector 35"/>
          <p:cNvCxnSpPr>
            <a:stCxn id="68" idx="2"/>
            <a:endCxn id="58" idx="2"/>
          </p:cNvCxnSpPr>
          <p:nvPr/>
        </p:nvCxnSpPr>
        <p:spPr>
          <a:xfrm rot="10800000">
            <a:off x="2023114" y="3556457"/>
            <a:ext cx="2359774" cy="641610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Straight Arrow Connector 35"/>
          <p:cNvCxnSpPr>
            <a:stCxn id="77" idx="2"/>
            <a:endCxn id="60" idx="3"/>
          </p:cNvCxnSpPr>
          <p:nvPr/>
        </p:nvCxnSpPr>
        <p:spPr>
          <a:xfrm flipH="1" flipV="1">
            <a:off x="6746512" y="3207418"/>
            <a:ext cx="1517471" cy="3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9" name="Straight Arrow Connector 35"/>
          <p:cNvCxnSpPr>
            <a:stCxn id="57" idx="2"/>
            <a:endCxn id="60" idx="2"/>
          </p:cNvCxnSpPr>
          <p:nvPr/>
        </p:nvCxnSpPr>
        <p:spPr>
          <a:xfrm rot="10800000">
            <a:off x="5274798" y="4547996"/>
            <a:ext cx="2997230" cy="1317065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7E2777-20A6-4242-A41A-39E4FC55008A}"/>
              </a:ext>
            </a:extLst>
          </p:cNvPr>
          <p:cNvGrpSpPr/>
          <p:nvPr/>
        </p:nvGrpSpPr>
        <p:grpSpPr>
          <a:xfrm>
            <a:off x="1141412" y="2871790"/>
            <a:ext cx="1763404" cy="684667"/>
            <a:chOff x="1141412" y="2871790"/>
            <a:chExt cx="1763404" cy="684667"/>
          </a:xfrm>
        </p:grpSpPr>
        <p:sp>
          <p:nvSpPr>
            <p:cNvPr id="58" name="Rectangle: Rounded Corners 48"/>
            <p:cNvSpPr/>
            <p:nvPr/>
          </p:nvSpPr>
          <p:spPr>
            <a:xfrm>
              <a:off x="1141412" y="2871790"/>
              <a:ext cx="1763404" cy="684667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A59F19-E944-402A-9587-2BBA1025ED11}"/>
                </a:ext>
              </a:extLst>
            </p:cNvPr>
            <p:cNvSpPr/>
            <p:nvPr/>
          </p:nvSpPr>
          <p:spPr>
            <a:xfrm>
              <a:off x="1261418" y="2887697"/>
              <a:ext cx="15408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ED3F60-1363-433D-8336-006A486975B1}"/>
              </a:ext>
            </a:extLst>
          </p:cNvPr>
          <p:cNvGrpSpPr/>
          <p:nvPr/>
        </p:nvGrpSpPr>
        <p:grpSpPr>
          <a:xfrm>
            <a:off x="3803084" y="1866841"/>
            <a:ext cx="2943428" cy="2681154"/>
            <a:chOff x="3803084" y="1866841"/>
            <a:chExt cx="2943428" cy="2681154"/>
          </a:xfrm>
        </p:grpSpPr>
        <p:grpSp>
          <p:nvGrpSpPr>
            <p:cNvPr id="26" name="Group 46"/>
            <p:cNvGrpSpPr/>
            <p:nvPr/>
          </p:nvGrpSpPr>
          <p:grpSpPr>
            <a:xfrm>
              <a:off x="3803084" y="1866841"/>
              <a:ext cx="2943428" cy="2681154"/>
              <a:chOff x="2409707" y="1052646"/>
              <a:chExt cx="2943428" cy="2681154"/>
            </a:xfrm>
            <a:solidFill>
              <a:schemeClr val="tx1"/>
            </a:solidFill>
          </p:grpSpPr>
          <p:sp>
            <p:nvSpPr>
              <p:cNvPr id="60" name="Rectangle: Rounded Corners 22"/>
              <p:cNvSpPr/>
              <p:nvPr/>
            </p:nvSpPr>
            <p:spPr>
              <a:xfrm>
                <a:off x="2409707" y="1052646"/>
                <a:ext cx="2943428" cy="2681154"/>
              </a:xfrm>
              <a:prstGeom prst="roundRect">
                <a:avLst>
                  <a:gd name="adj" fmla="val 538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ectangle: Rounded Corners 13"/>
              <p:cNvSpPr/>
              <p:nvPr/>
            </p:nvSpPr>
            <p:spPr>
              <a:xfrm>
                <a:off x="2714711" y="1715038"/>
                <a:ext cx="1304316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62" name="Rectangle: Rounded Corners 15"/>
              <p:cNvSpPr/>
              <p:nvPr/>
            </p:nvSpPr>
            <p:spPr>
              <a:xfrm>
                <a:off x="4019027" y="1715038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64" name="Rectangle: Rounded Corners 26"/>
              <p:cNvSpPr/>
              <p:nvPr/>
            </p:nvSpPr>
            <p:spPr>
              <a:xfrm>
                <a:off x="2714711" y="2171632"/>
                <a:ext cx="1307490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65" name="Rectangle: Rounded Corners 15"/>
              <p:cNvSpPr/>
              <p:nvPr/>
            </p:nvSpPr>
            <p:spPr>
              <a:xfrm>
                <a:off x="4019027" y="2171632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66" name="Rectangle: Rounded Corners 13"/>
              <p:cNvSpPr/>
              <p:nvPr/>
            </p:nvSpPr>
            <p:spPr>
              <a:xfrm>
                <a:off x="2714711" y="2628226"/>
                <a:ext cx="1304316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67" name="Rectangle: Rounded Corners 15"/>
              <p:cNvSpPr/>
              <p:nvPr/>
            </p:nvSpPr>
            <p:spPr>
              <a:xfrm>
                <a:off x="4019027" y="2628226"/>
                <a:ext cx="1018972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  <p:sp>
            <p:nvSpPr>
              <p:cNvPr id="68" name="Oval 41"/>
              <p:cNvSpPr/>
              <p:nvPr/>
            </p:nvSpPr>
            <p:spPr>
              <a:xfrm>
                <a:off x="2989511" y="3231472"/>
                <a:ext cx="304800" cy="304800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Rectangle 42"/>
              <p:cNvSpPr/>
              <p:nvPr/>
            </p:nvSpPr>
            <p:spPr>
              <a:xfrm>
                <a:off x="3390607" y="3086912"/>
                <a:ext cx="1468800" cy="52322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A2A2EC-2AAB-48CE-BBC0-C6F2EC83B95D}"/>
                </a:ext>
              </a:extLst>
            </p:cNvPr>
            <p:cNvSpPr/>
            <p:nvPr/>
          </p:nvSpPr>
          <p:spPr>
            <a:xfrm>
              <a:off x="4231008" y="1926819"/>
              <a:ext cx="21563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fathersCar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91A6A2-BB35-4885-9913-1121E69558B1}"/>
              </a:ext>
            </a:extLst>
          </p:cNvPr>
          <p:cNvGrpSpPr/>
          <p:nvPr/>
        </p:nvGrpSpPr>
        <p:grpSpPr>
          <a:xfrm>
            <a:off x="7820668" y="1383936"/>
            <a:ext cx="3150544" cy="2259253"/>
            <a:chOff x="7820668" y="1383936"/>
            <a:chExt cx="3150544" cy="2259253"/>
          </a:xfrm>
        </p:grpSpPr>
        <p:grpSp>
          <p:nvGrpSpPr>
            <p:cNvPr id="25" name="Group 61"/>
            <p:cNvGrpSpPr/>
            <p:nvPr/>
          </p:nvGrpSpPr>
          <p:grpSpPr>
            <a:xfrm>
              <a:off x="7820668" y="1383936"/>
              <a:ext cx="3150544" cy="2259253"/>
              <a:chOff x="798204" y="3243286"/>
              <a:chExt cx="2527910" cy="2259253"/>
            </a:xfrm>
            <a:solidFill>
              <a:schemeClr val="tx1"/>
            </a:solidFill>
          </p:grpSpPr>
          <p:sp>
            <p:nvSpPr>
              <p:cNvPr id="70" name="Rectangle: Rounded Corners 6"/>
              <p:cNvSpPr/>
              <p:nvPr/>
            </p:nvSpPr>
            <p:spPr>
              <a:xfrm>
                <a:off x="798204" y="3243286"/>
                <a:ext cx="2527910" cy="2259253"/>
              </a:xfrm>
              <a:prstGeom prst="roundRect">
                <a:avLst>
                  <a:gd name="adj" fmla="val 538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Rectangle: Rounded Corners 13"/>
              <p:cNvSpPr/>
              <p:nvPr/>
            </p:nvSpPr>
            <p:spPr>
              <a:xfrm>
                <a:off x="1103208" y="3829478"/>
                <a:ext cx="1179887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72" name="Rectangle: Rounded Corners 15"/>
              <p:cNvSpPr/>
              <p:nvPr/>
            </p:nvSpPr>
            <p:spPr>
              <a:xfrm>
                <a:off x="2283095" y="3829478"/>
                <a:ext cx="741393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74" name="Rectangle: Rounded Corners 13"/>
              <p:cNvSpPr/>
              <p:nvPr/>
            </p:nvSpPr>
            <p:spPr>
              <a:xfrm>
                <a:off x="1103208" y="4286072"/>
                <a:ext cx="1182758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75" name="Rectangle: Rounded Corners 15"/>
              <p:cNvSpPr/>
              <p:nvPr/>
            </p:nvSpPr>
            <p:spPr>
              <a:xfrm>
                <a:off x="2283095" y="4286072"/>
                <a:ext cx="741393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  <p:sp>
            <p:nvSpPr>
              <p:cNvPr id="76" name="Rectangle 36"/>
              <p:cNvSpPr/>
              <p:nvPr/>
            </p:nvSpPr>
            <p:spPr>
              <a:xfrm>
                <a:off x="1481529" y="4777825"/>
                <a:ext cx="1178525" cy="52322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  <p:sp>
            <p:nvSpPr>
              <p:cNvPr id="77" name="Oval 37"/>
              <p:cNvSpPr/>
              <p:nvPr/>
            </p:nvSpPr>
            <p:spPr>
              <a:xfrm>
                <a:off x="1153908" y="4914141"/>
                <a:ext cx="245526" cy="306000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F12415-0114-4EB8-B770-A51B24E418DC}"/>
                </a:ext>
              </a:extLst>
            </p:cNvPr>
            <p:cNvSpPr/>
            <p:nvPr/>
          </p:nvSpPr>
          <p:spPr>
            <a:xfrm>
              <a:off x="8743051" y="1411749"/>
              <a:ext cx="11705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myCar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EAC25-1FB3-483B-B402-22767D852416}"/>
              </a:ext>
            </a:extLst>
          </p:cNvPr>
          <p:cNvGrpSpPr/>
          <p:nvPr/>
        </p:nvGrpSpPr>
        <p:grpSpPr>
          <a:xfrm>
            <a:off x="7820668" y="4028765"/>
            <a:ext cx="3150544" cy="2259253"/>
            <a:chOff x="7820668" y="4028765"/>
            <a:chExt cx="3150544" cy="2259253"/>
          </a:xfrm>
        </p:grpSpPr>
        <p:grpSp>
          <p:nvGrpSpPr>
            <p:cNvPr id="47" name="Group 64"/>
            <p:cNvGrpSpPr/>
            <p:nvPr/>
          </p:nvGrpSpPr>
          <p:grpSpPr>
            <a:xfrm>
              <a:off x="7820668" y="4028765"/>
              <a:ext cx="3150544" cy="2259253"/>
              <a:chOff x="4153306" y="4265749"/>
              <a:chExt cx="3150544" cy="2259253"/>
            </a:xfrm>
            <a:solidFill>
              <a:schemeClr val="tx1"/>
            </a:solidFill>
          </p:grpSpPr>
          <p:sp>
            <p:nvSpPr>
              <p:cNvPr id="50" name="Rectangle: Rounded Corners 6"/>
              <p:cNvSpPr/>
              <p:nvPr/>
            </p:nvSpPr>
            <p:spPr>
              <a:xfrm>
                <a:off x="4153306" y="4265749"/>
                <a:ext cx="3150544" cy="2259253"/>
              </a:xfrm>
              <a:prstGeom prst="roundRect">
                <a:avLst>
                  <a:gd name="adj" fmla="val 538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Rectangle: Rounded Corners 13"/>
              <p:cNvSpPr/>
              <p:nvPr/>
            </p:nvSpPr>
            <p:spPr>
              <a:xfrm>
                <a:off x="4458310" y="4851941"/>
                <a:ext cx="1179887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2" name="Rectangle: Rounded Corners 15"/>
              <p:cNvSpPr/>
              <p:nvPr/>
            </p:nvSpPr>
            <p:spPr>
              <a:xfrm>
                <a:off x="5638197" y="4851941"/>
                <a:ext cx="1348023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54" name="Rectangle: Rounded Corners 13"/>
              <p:cNvSpPr/>
              <p:nvPr/>
            </p:nvSpPr>
            <p:spPr>
              <a:xfrm>
                <a:off x="4458310" y="5308535"/>
                <a:ext cx="1182758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55" name="Rectangle: Rounded Corners 15"/>
              <p:cNvSpPr/>
              <p:nvPr/>
            </p:nvSpPr>
            <p:spPr>
              <a:xfrm>
                <a:off x="5638197" y="5308535"/>
                <a:ext cx="1348023" cy="456594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  <p:sp>
            <p:nvSpPr>
              <p:cNvPr id="56" name="Rectangle 62"/>
              <p:cNvSpPr/>
              <p:nvPr/>
            </p:nvSpPr>
            <p:spPr>
              <a:xfrm>
                <a:off x="5060350" y="5813328"/>
                <a:ext cx="1468800" cy="52322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  <p:sp>
            <p:nvSpPr>
              <p:cNvPr id="57" name="Oval 63"/>
              <p:cNvSpPr/>
              <p:nvPr/>
            </p:nvSpPr>
            <p:spPr>
              <a:xfrm>
                <a:off x="4604666" y="5949644"/>
                <a:ext cx="304800" cy="304800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C85012-C40A-4176-AA1E-94CE91F18610}"/>
                </a:ext>
              </a:extLst>
            </p:cNvPr>
            <p:cNvSpPr/>
            <p:nvPr/>
          </p:nvSpPr>
          <p:spPr>
            <a:xfrm>
              <a:off x="8613514" y="4036301"/>
              <a:ext cx="15648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workCar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5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Objects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b="1" dirty="0"/>
              <a:t> </a:t>
            </a:r>
            <a:r>
              <a:rPr lang="en-US" sz="3200" dirty="0"/>
              <a:t>(a parent object)</a:t>
            </a:r>
          </a:p>
          <a:p>
            <a:pPr lvl="1"/>
            <a:r>
              <a:rPr lang="en-US" sz="3200" dirty="0"/>
              <a:t>Prototypes form a </a:t>
            </a:r>
            <a:r>
              <a:rPr lang="en-US" sz="3200" b="1" dirty="0">
                <a:solidFill>
                  <a:schemeClr val="bg1"/>
                </a:solidFill>
              </a:rPr>
              <a:t>prototype chain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>
              <a:spcBef>
                <a:spcPts val="2400"/>
              </a:spcBef>
            </a:pPr>
            <a:r>
              <a:rPr lang="en-US" sz="3200" dirty="0"/>
              <a:t>If a property </a:t>
            </a:r>
            <a:r>
              <a:rPr lang="en-US" sz="3200" b="1" dirty="0">
                <a:solidFill>
                  <a:schemeClr val="bg1"/>
                </a:solidFill>
              </a:rPr>
              <a:t>is not found </a:t>
            </a:r>
            <a:r>
              <a:rPr lang="en-US" sz="3200" dirty="0"/>
              <a:t>in the object itself, it is searched</a:t>
            </a:r>
            <a:br>
              <a:rPr lang="en-US" sz="3200" dirty="0"/>
            </a:b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parent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 (in the prototype chain)</a:t>
            </a:r>
          </a:p>
          <a:p>
            <a:endParaRPr lang="en-US" sz="3200" dirty="0"/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1551102" y="2682977"/>
            <a:ext cx="9083444" cy="1772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Object.getPrototypeOf(fatherCar);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Object.getPrototypeOf(myCar);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{brand: "BMW", model: "X5", color: "blue"}</a:t>
            </a:r>
          </a:p>
        </p:txBody>
      </p:sp>
    </p:spTree>
    <p:extLst>
      <p:ext uri="{BB962C8B-B14F-4D97-AF65-F5344CB8AC3E}">
        <p14:creationId xmlns:p14="http://schemas.microsoft.com/office/powerpoint/2010/main" val="36147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</a:t>
            </a:r>
            <a:r>
              <a:rPr lang="bg-BG" sz="11500" b="1" dirty="0"/>
              <a:t>-</a:t>
            </a:r>
            <a:r>
              <a:rPr lang="en-US" sz="11500" b="1" dirty="0"/>
              <a:t>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Objects Interacting with DOM</a:t>
            </a:r>
            <a:endParaRPr lang="bg-BG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03" y="1523846"/>
            <a:ext cx="2400148" cy="24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Interacting with DOM</a:t>
            </a:r>
          </a:p>
        </p:txBody>
      </p:sp>
      <p:grpSp>
        <p:nvGrpSpPr>
          <p:cNvPr id="5" name="Group 6"/>
          <p:cNvGrpSpPr/>
          <p:nvPr/>
        </p:nvGrpSpPr>
        <p:grpSpPr>
          <a:xfrm>
            <a:off x="7761817" y="3685466"/>
            <a:ext cx="3611958" cy="2107151"/>
            <a:chOff x="4446384" y="1457528"/>
            <a:chExt cx="2407238" cy="2276272"/>
          </a:xfrm>
        </p:grpSpPr>
        <p:sp>
          <p:nvSpPr>
            <p:cNvPr id="10" name="Rectangle: Rounded Corners 7"/>
            <p:cNvSpPr/>
            <p:nvPr/>
          </p:nvSpPr>
          <p:spPr>
            <a:xfrm>
              <a:off x="4446384" y="1457528"/>
              <a:ext cx="2407238" cy="2276272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652940" y="2043720"/>
              <a:ext cx="990415" cy="456594"/>
            </a:xfrm>
            <a:prstGeom prst="roundRect">
              <a:avLst>
                <a:gd name="adj" fmla="val 5319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</a:t>
              </a:r>
            </a:p>
          </p:txBody>
        </p:sp>
        <p:sp>
          <p:nvSpPr>
            <p:cNvPr id="12" name="Rectangle: Rounded Corners 15"/>
            <p:cNvSpPr/>
            <p:nvPr/>
          </p:nvSpPr>
          <p:spPr>
            <a:xfrm>
              <a:off x="5643354" y="2043720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4570412" y="1471006"/>
              <a:ext cx="753351" cy="523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model</a:t>
              </a:r>
            </a:p>
          </p:txBody>
        </p:sp>
        <p:sp>
          <p:nvSpPr>
            <p:cNvPr id="14" name="Rectangle: Rounded Corners 11"/>
            <p:cNvSpPr/>
            <p:nvPr/>
          </p:nvSpPr>
          <p:spPr>
            <a:xfrm>
              <a:off x="4653705" y="2500314"/>
              <a:ext cx="992825" cy="456594"/>
            </a:xfrm>
            <a:prstGeom prst="roundRect">
              <a:avLst>
                <a:gd name="adj" fmla="val 5319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</a:t>
              </a:r>
            </a:p>
          </p:txBody>
        </p:sp>
        <p:sp>
          <p:nvSpPr>
            <p:cNvPr id="15" name="Rectangle: Rounded Corners 15"/>
            <p:cNvSpPr/>
            <p:nvPr/>
          </p:nvSpPr>
          <p:spPr>
            <a:xfrm>
              <a:off x="5643354" y="2500314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652940" y="2956908"/>
              <a:ext cx="990415" cy="456594"/>
            </a:xfrm>
            <a:prstGeom prst="roundRect">
              <a:avLst>
                <a:gd name="adj" fmla="val 5319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subtract</a:t>
              </a:r>
            </a:p>
          </p:txBody>
        </p:sp>
        <p:sp>
          <p:nvSpPr>
            <p:cNvPr id="17" name="Rectangle: Rounded Corners 15"/>
            <p:cNvSpPr/>
            <p:nvPr/>
          </p:nvSpPr>
          <p:spPr>
            <a:xfrm>
              <a:off x="5643354" y="2956908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</a:p>
          </p:txBody>
        </p:sp>
      </p:grpSp>
      <p:sp>
        <p:nvSpPr>
          <p:cNvPr id="6" name="Arrow: Left-Right 2053"/>
          <p:cNvSpPr/>
          <p:nvPr/>
        </p:nvSpPr>
        <p:spPr>
          <a:xfrm>
            <a:off x="6785744" y="4587007"/>
            <a:ext cx="761520" cy="304069"/>
          </a:xfrm>
          <a:prstGeom prst="leftRightArrow">
            <a:avLst>
              <a:gd name="adj1" fmla="val 37763"/>
              <a:gd name="adj2" fmla="val 65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17" y="1706669"/>
            <a:ext cx="2360983" cy="1661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Left-Right 41"/>
          <p:cNvSpPr/>
          <p:nvPr/>
        </p:nvSpPr>
        <p:spPr>
          <a:xfrm>
            <a:off x="6785744" y="2302870"/>
            <a:ext cx="761520" cy="304069"/>
          </a:xfrm>
          <a:prstGeom prst="leftRightArrow">
            <a:avLst>
              <a:gd name="adj1" fmla="val 37763"/>
              <a:gd name="adj2" fmla="val 65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19D559-45C0-4DCC-B134-50AC47314F63}"/>
              </a:ext>
            </a:extLst>
          </p:cNvPr>
          <p:cNvSpPr/>
          <p:nvPr/>
        </p:nvSpPr>
        <p:spPr bwMode="auto">
          <a:xfrm>
            <a:off x="2072850" y="1231637"/>
            <a:ext cx="1182255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199D7F-33CA-4613-89E9-9CB20EE4C71B}"/>
              </a:ext>
            </a:extLst>
          </p:cNvPr>
          <p:cNvSpPr/>
          <p:nvPr/>
        </p:nvSpPr>
        <p:spPr bwMode="auto">
          <a:xfrm>
            <a:off x="3213420" y="1773381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0EBA51-BBAC-4B81-8A26-7C5C77103DCD}"/>
              </a:ext>
            </a:extLst>
          </p:cNvPr>
          <p:cNvSpPr/>
          <p:nvPr/>
        </p:nvSpPr>
        <p:spPr bwMode="auto">
          <a:xfrm>
            <a:off x="3975438" y="2409715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3A376F-47D4-4CFF-AAE8-BAF1B2433112}"/>
              </a:ext>
            </a:extLst>
          </p:cNvPr>
          <p:cNvSpPr/>
          <p:nvPr/>
        </p:nvSpPr>
        <p:spPr bwMode="auto">
          <a:xfrm>
            <a:off x="4966418" y="3173356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&lt;title&gt;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395E1C-958F-4179-AD77-7BB22A9CA7BA}"/>
              </a:ext>
            </a:extLst>
          </p:cNvPr>
          <p:cNvSpPr/>
          <p:nvPr/>
        </p:nvSpPr>
        <p:spPr bwMode="auto">
          <a:xfrm>
            <a:off x="4970218" y="3913421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"My title"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9A9167-AD7B-4A80-A9C5-BF8FFF02614F}"/>
              </a:ext>
            </a:extLst>
          </p:cNvPr>
          <p:cNvSpPr/>
          <p:nvPr/>
        </p:nvSpPr>
        <p:spPr bwMode="auto">
          <a:xfrm>
            <a:off x="2380503" y="3387017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62D8E8-8349-4C56-B0F0-E358DE26D4DA}"/>
              </a:ext>
            </a:extLst>
          </p:cNvPr>
          <p:cNvSpPr/>
          <p:nvPr/>
        </p:nvSpPr>
        <p:spPr bwMode="auto">
          <a:xfrm>
            <a:off x="3047664" y="4288305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5931C2-81F5-479E-9DEE-430FB2314B36}"/>
              </a:ext>
            </a:extLst>
          </p:cNvPr>
          <p:cNvSpPr/>
          <p:nvPr/>
        </p:nvSpPr>
        <p:spPr bwMode="auto">
          <a:xfrm>
            <a:off x="4851937" y="4851795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 heading"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5247A2-DF2A-4602-BAF8-F1BC440F5053}"/>
              </a:ext>
            </a:extLst>
          </p:cNvPr>
          <p:cNvSpPr/>
          <p:nvPr/>
        </p:nvSpPr>
        <p:spPr bwMode="auto">
          <a:xfrm>
            <a:off x="2365739" y="5191284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8FF291-89D5-45F2-8C8D-0EC558712937}"/>
              </a:ext>
            </a:extLst>
          </p:cNvPr>
          <p:cNvSpPr/>
          <p:nvPr/>
        </p:nvSpPr>
        <p:spPr bwMode="auto">
          <a:xfrm>
            <a:off x="4813642" y="5662370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07D315-BC58-4536-984F-3FBBB5390F69}"/>
              </a:ext>
            </a:extLst>
          </p:cNvPr>
          <p:cNvSpPr/>
          <p:nvPr/>
        </p:nvSpPr>
        <p:spPr bwMode="auto">
          <a:xfrm>
            <a:off x="2384437" y="5998677"/>
            <a:ext cx="1597636" cy="5417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Text:</a:t>
            </a:r>
            <a:b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"Link text"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02EA7-6644-4F82-8AEB-FFE73D7ABCEA}"/>
              </a:ext>
            </a:extLst>
          </p:cNvPr>
          <p:cNvGrpSpPr/>
          <p:nvPr/>
        </p:nvGrpSpPr>
        <p:grpSpPr>
          <a:xfrm>
            <a:off x="2660960" y="1782218"/>
            <a:ext cx="549443" cy="270872"/>
            <a:chOff x="2663977" y="1773381"/>
            <a:chExt cx="549443" cy="270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716281-614F-444A-901A-9436EB373D29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2663977" y="2044253"/>
              <a:ext cx="5494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4F9FEF-B225-45E2-B867-FC1C2AA55566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2663978" y="1773381"/>
              <a:ext cx="1038" cy="270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915CDD-7788-46F6-B01C-5BD3C98961A7}"/>
              </a:ext>
            </a:extLst>
          </p:cNvPr>
          <p:cNvGrpSpPr/>
          <p:nvPr/>
        </p:nvGrpSpPr>
        <p:grpSpPr>
          <a:xfrm>
            <a:off x="3572799" y="2315126"/>
            <a:ext cx="409274" cy="365461"/>
            <a:chOff x="3208676" y="2148872"/>
            <a:chExt cx="409274" cy="36546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C0ACF6-3348-4E59-913A-60AC4AAAED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5311" y="2514333"/>
              <a:ext cx="4026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4D7E40-F174-4218-9721-B9DB0E6A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8676" y="2148872"/>
              <a:ext cx="0" cy="365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481B7E-656E-4545-9311-6AC9BFB5B12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537151" y="3444228"/>
            <a:ext cx="429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6E9E9-8C0F-4108-9D23-25126660E318}"/>
              </a:ext>
            </a:extLst>
          </p:cNvPr>
          <p:cNvCxnSpPr>
            <a:cxnSpLocks/>
          </p:cNvCxnSpPr>
          <p:nvPr/>
        </p:nvCxnSpPr>
        <p:spPr>
          <a:xfrm flipV="1">
            <a:off x="4537151" y="2951459"/>
            <a:ext cx="0" cy="492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3F18C8-62A7-4BF2-9F2E-8D9E8DFE933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5765236" y="3715100"/>
            <a:ext cx="3800" cy="198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F34CB6-CEA3-4EE0-A321-217651B74FF9}"/>
              </a:ext>
            </a:extLst>
          </p:cNvPr>
          <p:cNvCxnSpPr>
            <a:cxnSpLocks/>
          </p:cNvCxnSpPr>
          <p:nvPr/>
        </p:nvCxnSpPr>
        <p:spPr>
          <a:xfrm>
            <a:off x="2658897" y="2044253"/>
            <a:ext cx="0" cy="1342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BE7AE3-315B-43EC-82B9-A8576BF8172E}"/>
              </a:ext>
            </a:extLst>
          </p:cNvPr>
          <p:cNvCxnSpPr>
            <a:cxnSpLocks/>
          </p:cNvCxnSpPr>
          <p:nvPr/>
        </p:nvCxnSpPr>
        <p:spPr>
          <a:xfrm>
            <a:off x="2663977" y="3913421"/>
            <a:ext cx="0" cy="127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84E912-4F30-4FE2-BBE8-D196F8631C1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663977" y="4559177"/>
            <a:ext cx="383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09E000-34B6-4D17-ACEE-8DCC324E2FF6}"/>
              </a:ext>
            </a:extLst>
          </p:cNvPr>
          <p:cNvCxnSpPr>
            <a:cxnSpLocks/>
          </p:cNvCxnSpPr>
          <p:nvPr/>
        </p:nvCxnSpPr>
        <p:spPr>
          <a:xfrm>
            <a:off x="3147931" y="5732196"/>
            <a:ext cx="1" cy="27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D6E5F1-4F71-49D2-AC84-12B70AD5DBA2}"/>
              </a:ext>
            </a:extLst>
          </p:cNvPr>
          <p:cNvGrpSpPr/>
          <p:nvPr/>
        </p:nvGrpSpPr>
        <p:grpSpPr>
          <a:xfrm>
            <a:off x="3963376" y="5462156"/>
            <a:ext cx="847681" cy="481470"/>
            <a:chOff x="3599253" y="5295902"/>
            <a:chExt cx="847681" cy="48147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E52E2C-6C95-46F7-BA54-3960880EC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253" y="5299705"/>
              <a:ext cx="492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26CD1B-683A-4AC0-8F37-72D5A3E1D38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744" y="5295902"/>
              <a:ext cx="0" cy="481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F53E593-B09C-4D68-9BEB-0332BFB9D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1549" y="5777372"/>
              <a:ext cx="3653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A0D0101-A366-4310-A3BE-C4AF2C1B148F}"/>
              </a:ext>
            </a:extLst>
          </p:cNvPr>
          <p:cNvGrpSpPr/>
          <p:nvPr/>
        </p:nvGrpSpPr>
        <p:grpSpPr>
          <a:xfrm>
            <a:off x="4628366" y="4605694"/>
            <a:ext cx="1030346" cy="246101"/>
            <a:chOff x="4264243" y="4443243"/>
            <a:chExt cx="1030346" cy="24610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1874D7-8ED9-45F1-8A4C-D7ED75933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4243" y="4443243"/>
              <a:ext cx="10303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8662662-9C13-4008-B14B-AD63391F7E9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589" y="4443243"/>
              <a:ext cx="0" cy="246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44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112" y="1943783"/>
            <a:ext cx="6578185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id="num1"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id="num2"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id="result" readonly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&lt;br&gt;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id="sumButton"&gt;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Sum&lt;/button&gt;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id="subtractButton"&gt;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Subtract&lt;/button&gt;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73" y="2523076"/>
            <a:ext cx="3850815" cy="2826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0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noProof="1"/>
              <a:t>Write a JS function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getModel()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to return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JS object </a:t>
            </a:r>
            <a:r>
              <a:rPr lang="en-US" sz="3200" noProof="1"/>
              <a:t>holding: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en-US" sz="3200" noProof="1">
                <a:sym typeface="Wingdings" panose="05000000000000000000" pitchFamily="2" charset="2"/>
              </a:rPr>
              <a:t> - initializes selectors for finding the fields</a:t>
            </a:r>
            <a:b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,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num2</a:t>
            </a:r>
            <a:r>
              <a:rPr lang="en-US" sz="3200" noProof="1">
                <a:sym typeface="Wingdings" panose="05000000000000000000" pitchFamily="2" charset="2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 </a:t>
            </a:r>
            <a:r>
              <a:rPr lang="en-US" sz="3200" noProof="1">
                <a:sym typeface="Wingdings" panose="05000000000000000000" pitchFamily="2" charset="2"/>
              </a:rPr>
              <a:t>in the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DOM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ym typeface="Wingdings" panose="05000000000000000000" pitchFamily="2" charset="2"/>
              </a:rPr>
              <a:t>- calculates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</a:t>
            </a:r>
            <a:r>
              <a:rPr lang="en-US" sz="3200" noProof="1">
                <a:sym typeface="Wingdings" panose="05000000000000000000" pitchFamily="2" charset="2"/>
              </a:rPr>
              <a:t> =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 +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 num2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subtract()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- calculates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</a:t>
            </a:r>
            <a:r>
              <a:rPr lang="en-US" sz="3200" noProof="1">
                <a:sym typeface="Wingdings" panose="05000000000000000000" pitchFamily="2" charset="2"/>
              </a:rPr>
              <a:t> =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 -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num2</a:t>
            </a:r>
            <a:endParaRPr lang="en-US" sz="3200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Calculator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79" y="4476432"/>
            <a:ext cx="7758864" cy="1693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5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615820" y="1561540"/>
            <a:ext cx="80839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 composition combines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into JS objects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The "Module" pattern </a:t>
            </a:r>
            <a:r>
              <a:rPr lang="en-US" sz="3200" dirty="0">
                <a:solidFill>
                  <a:schemeClr val="bg2"/>
                </a:solidFill>
              </a:rPr>
              <a:t>hides data into a function and reveals a JS object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The "Revealing Module" pattern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hides data and functions are reveals them as JS object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>
                <a:solidFill>
                  <a:schemeClr val="bg2"/>
                </a:solidFill>
              </a:rPr>
              <a:t> parent object by </a:t>
            </a:r>
            <a:r>
              <a:rPr lang="en-US" sz="3200" b="1" noProof="1">
                <a:solidFill>
                  <a:schemeClr val="bg1"/>
                </a:solidFill>
              </a:rPr>
              <a:t>Object.create(parent)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147567" y="2595464"/>
            <a:ext cx="710050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2"/>
                </a:solidFill>
                <a:effectLst/>
              </a:rPr>
              <a:t>let 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{w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:5,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</a:t>
            </a:r>
            <a:r>
              <a:rPr lang="en-US" sz="2400" noProof="1">
                <a:solidFill>
                  <a:schemeClr val="bg2"/>
                </a:solidFill>
                <a:effectLst/>
              </a:rPr>
              <a:t>:3,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grow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:function() { … }</a:t>
            </a:r>
            <a:r>
              <a:rPr lang="en-US" sz="2400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9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Other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4611" y="972508"/>
            <a:ext cx="10036163" cy="5579109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400" b="1" dirty="0">
                <a:solidFill>
                  <a:schemeClr val="bg1"/>
                </a:solidFill>
              </a:rPr>
              <a:t>Combining</a:t>
            </a:r>
            <a:r>
              <a:rPr lang="en-US" sz="3400" dirty="0"/>
              <a:t> simple objects or data types into more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complex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53492" y="2224692"/>
            <a:ext cx="7118399" cy="43269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student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endParaRPr lang="bg-BG" sz="2400" dirty="0">
              <a:solidFill>
                <a:schemeClr val="bg1"/>
              </a:solidFill>
            </a:endParaRPr>
          </a:p>
          <a:p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firstName: 'Maria',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lastName: 'Green',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age: 22,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location: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lat: 42.698, lng: 23.322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console.log(student);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console.log(student.location.lat);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263808"/>
            <a:ext cx="8803254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 = "Sofia";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 population = 1325744;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 country = "Bulgaria";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let town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name, population, country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console.log(town);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Object {name: "Sofia", population: 1325744,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country: 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641209" y="1440222"/>
            <a:ext cx="2771192" cy="127773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Combine variables into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town.location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lat: 42.698, lng: 23.322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console.log(town); </a:t>
            </a:r>
            <a:r>
              <a:rPr lang="en-US" sz="2400" i="1" dirty="0">
                <a:solidFill>
                  <a:schemeClr val="accent2"/>
                </a:solidFill>
              </a:rPr>
              <a:t>// Object {…, location: 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55208" y="1209564"/>
            <a:ext cx="9081584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rect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4,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grow</a:t>
            </a:r>
            <a:r>
              <a:rPr lang="en-US" sz="2400" dirty="0">
                <a:solidFill>
                  <a:schemeClr val="tx1"/>
                </a:solidFill>
              </a:rPr>
              <a:t>: function(w, h)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.width += w;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.height += h;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function()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r>
              <a:rPr lang="en-US" sz="2400" dirty="0">
                <a:solidFill>
                  <a:schemeClr val="tx1"/>
                </a:solidFill>
              </a:rPr>
              <a:t>[${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.width} x ${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.height}]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rect.</a:t>
            </a:r>
            <a:r>
              <a:rPr lang="en-US" sz="2400" dirty="0">
                <a:solidFill>
                  <a:schemeClr val="bg1"/>
                </a:solidFill>
              </a:rPr>
              <a:t>grow</a:t>
            </a:r>
            <a:r>
              <a:rPr lang="en-US" sz="2400" dirty="0">
                <a:solidFill>
                  <a:schemeClr val="tx1"/>
                </a:solidFill>
              </a:rPr>
              <a:t>(2, 3);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rect.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  <a:r>
              <a:rPr lang="en-US" sz="2400" i="1" dirty="0">
                <a:solidFill>
                  <a:schemeClr val="accent2"/>
                </a:solidFill>
              </a:rPr>
              <a:t>// [12 x 7]</a:t>
            </a:r>
          </a:p>
        </p:txBody>
      </p:sp>
    </p:spTree>
    <p:extLst>
      <p:ext uri="{BB962C8B-B14F-4D97-AF65-F5344CB8AC3E}">
        <p14:creationId xmlns:p14="http://schemas.microsoft.com/office/powerpoint/2010/main" val="8594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Objects: </a:t>
            </a:r>
            <a:r>
              <a:rPr lang="en-US" noProof="1"/>
              <a:t>toString()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0153" y="1311115"/>
            <a:ext cx="10771693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rect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10,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4,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>
                <a:solidFill>
                  <a:schemeClr val="tx1"/>
                </a:solidFill>
              </a:rPr>
              <a:t>: function() {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return `rect[${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.width} x ${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.height}]`;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console.log(rect); </a:t>
            </a:r>
            <a:r>
              <a:rPr lang="en-US" sz="2400" i="1" dirty="0">
                <a:solidFill>
                  <a:schemeClr val="accent2"/>
                </a:solidFill>
              </a:rPr>
              <a:t>// Object {width: 10, height: 4}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This will invoke toString() to convert the object to String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console.log('' + rect); </a:t>
            </a:r>
            <a:r>
              <a:rPr lang="en-US" sz="2400" i="1" dirty="0">
                <a:solidFill>
                  <a:schemeClr val="accent2"/>
                </a:solidFill>
              </a:rPr>
              <a:t>// rect[12 x 7]</a:t>
            </a:r>
          </a:p>
        </p:txBody>
      </p:sp>
    </p:spTree>
    <p:extLst>
      <p:ext uri="{BB962C8B-B14F-4D97-AF65-F5344CB8AC3E}">
        <p14:creationId xmlns:p14="http://schemas.microsoft.com/office/powerpoint/2010/main" val="10751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FEADD-7608-4ED9-98BF-8C46DF05B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25103"/>
            <a:ext cx="11818096" cy="535369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 to represent the rectangles. Should additionally</a:t>
            </a:r>
            <a:br>
              <a:rPr lang="en-US" sz="3200" dirty="0"/>
            </a:br>
            <a:r>
              <a:rPr lang="en-US" sz="3200" dirty="0"/>
              <a:t>have two functions: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area()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that returns the area of the rectangle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  <a:r>
              <a:rPr lang="en-US" sz="3000" dirty="0"/>
              <a:t> - compares the current rectangle with another</a:t>
            </a:r>
            <a:endParaRPr lang="bg-BG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FCC0F-5098-47D9-9D4D-FE71EC38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Order Rectangles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F450-40DF-40E1-9649-A77734AF47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ABF2C87-5411-4CE0-98C9-35734EB5C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160012"/>
              </p:ext>
            </p:extLst>
          </p:nvPr>
        </p:nvGraphicFramePr>
        <p:xfrm>
          <a:off x="1255945" y="3725636"/>
          <a:ext cx="9687016" cy="27531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1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Input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Output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66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200" b="1" kern="1200" dirty="0">
                          <a:effectLst/>
                          <a:latin typeface="Consolas" panose="020B0609020204030204" pitchFamily="49" charset="0"/>
                        </a:rPr>
                        <a:t>[[10,5],[5,12]]</a:t>
                      </a:r>
                      <a:endParaRPr lang="bg-BG" sz="2200" b="1" dirty="0">
                        <a:latin typeface="Consolas" panose="020B0609020204030204" pitchFamily="49" charset="0"/>
                      </a:endParaRPr>
                    </a:p>
                  </a:txBody>
                  <a:tcPr marL="142726" marR="142726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effectLst/>
                          <a:latin typeface="Consolas" panose="020B0609020204030204" pitchFamily="49" charset="0"/>
                        </a:rPr>
                        <a:t>[{width:5, height:12, area:function(), compareTo:function(other)},</a:t>
                      </a:r>
                      <a:endParaRPr lang="bg-BG" sz="2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dirty="0">
                          <a:effectLst/>
                          <a:latin typeface="Consolas" panose="020B0609020204030204" pitchFamily="49" charset="0"/>
                        </a:rPr>
                        <a:t>[{width:10, height:5, area:funciton(),compareTo:function(other)}]</a:t>
                      </a:r>
                      <a:endParaRPr lang="bg-BG" sz="2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</TotalTime>
  <Words>2106</Words>
  <Application>Microsoft Office PowerPoint</Application>
  <PresentationFormat>Widescreen</PresentationFormat>
  <Paragraphs>426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Object Composition</vt:lpstr>
      <vt:lpstr>Table of Content</vt:lpstr>
      <vt:lpstr>Have a Question?</vt:lpstr>
      <vt:lpstr>PowerPoint Presentation</vt:lpstr>
      <vt:lpstr>What is Object Composition?</vt:lpstr>
      <vt:lpstr>Composing Objects</vt:lpstr>
      <vt:lpstr>Combining Data with Functions</vt:lpstr>
      <vt:lpstr>Printing Objects: toString() Function</vt:lpstr>
      <vt:lpstr>Problem: Order Rectangles</vt:lpstr>
      <vt:lpstr>Solution: Order Rectangles</vt:lpstr>
      <vt:lpstr>Solution: Order Rectangles (2)</vt:lpstr>
      <vt:lpstr>PowerPoint Presentation</vt:lpstr>
      <vt:lpstr>What is Closure?</vt:lpstr>
      <vt:lpstr>Closures - Shorter Syntax with IIFE</vt:lpstr>
      <vt:lpstr>Problem: Fibonacci</vt:lpstr>
      <vt:lpstr>Solution: Fibonacci</vt:lpstr>
      <vt:lpstr>PowerPoint Presentation</vt:lpstr>
      <vt:lpstr>Module Patterns</vt:lpstr>
      <vt:lpstr>"Module" Pattern (with Object Literal)</vt:lpstr>
      <vt:lpstr>"Module" Pattern (with Closure)</vt:lpstr>
      <vt:lpstr>"Revealing Module" Pattern (with Closure)</vt:lpstr>
      <vt:lpstr>Problem: List processor</vt:lpstr>
      <vt:lpstr>Solution: List processor</vt:lpstr>
      <vt:lpstr>PowerPoint Presentation</vt:lpstr>
      <vt:lpstr>Object Inheritance</vt:lpstr>
      <vt:lpstr>Object Inheritance</vt:lpstr>
      <vt:lpstr>Object Inheritance (2)</vt:lpstr>
      <vt:lpstr>Prototype Chain</vt:lpstr>
      <vt:lpstr>Prototype Chain</vt:lpstr>
      <vt:lpstr>PowerPoint Presentation</vt:lpstr>
      <vt:lpstr>Objects Interacting with DOM</vt:lpstr>
      <vt:lpstr>Example: Calculator</vt:lpstr>
      <vt:lpstr>Example: Calculator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Composition</dc:title>
  <dc:creator>Alen Paunov</dc:creator>
  <cp:keywords>JS, JavaScript, programming, course, SoftUni, Software University</cp:keywords>
  <cp:lastModifiedBy>Hristomir Asenov</cp:lastModifiedBy>
  <cp:revision>205</cp:revision>
  <dcterms:created xsi:type="dcterms:W3CDTF">2018-05-23T13:08:44Z</dcterms:created>
  <dcterms:modified xsi:type="dcterms:W3CDTF">2019-05-29T12:49:54Z</dcterms:modified>
  <cp:category>JS, JavaScript, front-end, ES6, ES2015, ES2016, ES2017, Web development, computer programming, programming</cp:category>
</cp:coreProperties>
</file>