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260" r:id="rId7"/>
    <p:sldId id="295" r:id="rId8"/>
    <p:sldId id="262" r:id="rId9"/>
    <p:sldId id="287" r:id="rId10"/>
    <p:sldId id="288" r:id="rId11"/>
    <p:sldId id="310" r:id="rId12"/>
    <p:sldId id="289" r:id="rId13"/>
    <p:sldId id="290" r:id="rId14"/>
    <p:sldId id="311" r:id="rId15"/>
    <p:sldId id="263" r:id="rId16"/>
    <p:sldId id="273" r:id="rId17"/>
    <p:sldId id="274" r:id="rId18"/>
    <p:sldId id="306" r:id="rId19"/>
    <p:sldId id="307" r:id="rId20"/>
    <p:sldId id="301" r:id="rId21"/>
    <p:sldId id="308" r:id="rId22"/>
    <p:sldId id="309" r:id="rId23"/>
    <p:sldId id="296" r:id="rId24"/>
    <p:sldId id="298" r:id="rId25"/>
    <p:sldId id="300" r:id="rId26"/>
    <p:sldId id="299" r:id="rId27"/>
    <p:sldId id="302" r:id="rId28"/>
    <p:sldId id="293" r:id="rId29"/>
    <p:sldId id="265" r:id="rId30"/>
    <p:sldId id="266" r:id="rId31"/>
    <p:sldId id="267" r:id="rId32"/>
    <p:sldId id="303" r:id="rId33"/>
    <p:sldId id="304" r:id="rId34"/>
    <p:sldId id="305" r:id="rId35"/>
    <p:sldId id="269" r:id="rId36"/>
    <p:sldId id="270" r:id="rId37"/>
    <p:sldId id="291" r:id="rId38"/>
    <p:sldId id="292" r:id="rId39"/>
    <p:sldId id="284" r:id="rId40"/>
    <p:sldId id="276" r:id="rId41"/>
    <p:sldId id="283" r:id="rId42"/>
    <p:sldId id="278" r:id="rId43"/>
    <p:sldId id="285" r:id="rId44"/>
    <p:sldId id="286" r:id="rId45"/>
    <p:sldId id="281" r:id="rId46"/>
    <p:sldId id="28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F4D75B2-9E45-4C05-9AA7-10BADCEE580E}">
          <p14:sldIdLst>
            <p14:sldId id="256"/>
            <p14:sldId id="257"/>
            <p14:sldId id="258"/>
          </p14:sldIdLst>
        </p14:section>
        <p14:section name="DOM Manipulation" id="{485BAEB7-2C36-4BE2-A93B-9499A5160EBC}">
          <p14:sldIdLst>
            <p14:sldId id="259"/>
            <p14:sldId id="260"/>
            <p14:sldId id="295"/>
            <p14:sldId id="262"/>
            <p14:sldId id="287"/>
            <p14:sldId id="288"/>
            <p14:sldId id="310"/>
            <p14:sldId id="289"/>
            <p14:sldId id="290"/>
            <p14:sldId id="311"/>
          </p14:sldIdLst>
        </p14:section>
        <p14:section name="DOM Properties and HTML Attributes" id="{D9678D48-7830-40A6-BEEB-7480C7E1B4FD}">
          <p14:sldIdLst>
            <p14:sldId id="263"/>
            <p14:sldId id="273"/>
            <p14:sldId id="274"/>
            <p14:sldId id="306"/>
            <p14:sldId id="307"/>
            <p14:sldId id="301"/>
            <p14:sldId id="308"/>
            <p14:sldId id="309"/>
          </p14:sldIdLst>
        </p14:section>
        <p14:section name="Parents and Child Elements" id="{23659F47-C2D8-4101-8B1C-8F9B42213321}">
          <p14:sldIdLst>
            <p14:sldId id="296"/>
            <p14:sldId id="298"/>
            <p14:sldId id="300"/>
            <p14:sldId id="299"/>
            <p14:sldId id="302"/>
            <p14:sldId id="293"/>
          </p14:sldIdLst>
        </p14:section>
        <p14:section name="Handling Events with DOM" id="{D85C1228-3D1B-4351-855F-CD2AFCFDADA3}">
          <p14:sldIdLst>
            <p14:sldId id="265"/>
            <p14:sldId id="266"/>
            <p14:sldId id="267"/>
            <p14:sldId id="303"/>
            <p14:sldId id="304"/>
            <p14:sldId id="305"/>
            <p14:sldId id="269"/>
            <p14:sldId id="270"/>
            <p14:sldId id="291"/>
            <p14:sldId id="292"/>
            <p14:sldId id="284"/>
          </p14:sldIdLst>
        </p14:section>
        <p14:section name="Live Exercise" id="{9E2E987C-DEEC-4E91-B8BA-E6E93C89E959}">
          <p14:sldIdLst>
            <p14:sldId id="276"/>
          </p14:sldIdLst>
        </p14:section>
        <p14:section name="Conclusion" id="{ED7ADB33-620E-4C23-8DC9-C9713B92B85E}">
          <p14:sldIdLst>
            <p14:sldId id="283"/>
            <p14:sldId id="278"/>
            <p14:sldId id="285"/>
            <p14:sldId id="286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92CB2-33BE-43DC-9412-EA83DFF4C69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B4A23-5B2B-4557-80DB-39FE0DDC5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2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9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818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0817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9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4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7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4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93048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7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6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9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8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4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7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2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1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6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647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52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2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8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607D69E-5C22-4042-B22B-2266C4ADB7E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607D69E-5C22-4042-B22B-2266C4ADB7E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3D8D98-FF25-4AD0-A690-36CB40CEBC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66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88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74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0.png"/><Relationship Id="rId22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8.gif"/><Relationship Id="rId4" Type="http://schemas.openxmlformats.org/officeDocument/2006/relationships/image" Target="../media/image75.jpeg"/><Relationship Id="rId9" Type="http://schemas.openxmlformats.org/officeDocument/2006/relationships/hyperlink" Target="https://www.lukanet.com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/ Delete DOM Elements, Handle Browser Events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426348"/>
            <a:ext cx="3564983" cy="2005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CEF8D0-D7F1-43FE-82D8-6BCA4B54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Add/Delete (2)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9486F-7951-4E3B-AFF3-6E69BAEB8093}"/>
              </a:ext>
            </a:extLst>
          </p:cNvPr>
          <p:cNvSpPr txBox="1"/>
          <p:nvPr/>
        </p:nvSpPr>
        <p:spPr>
          <a:xfrm>
            <a:off x="1155742" y="1421644"/>
            <a:ext cx="9880515" cy="46569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r>
              <a:rPr lang="en-US" b="1" dirty="0">
                <a:latin typeface="Consolas" pitchFamily="49" charset="0"/>
              </a:rPr>
              <a:t>  function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deleteItem</a:t>
            </a:r>
            <a:r>
              <a:rPr lang="en-US" b="1" dirty="0">
                <a:latin typeface="Consolas" pitchFamily="49" charset="0"/>
              </a:rPr>
              <a:t>() { itemsElement.removeChild(this.parentNode); }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  function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createElement</a:t>
            </a:r>
            <a:r>
              <a:rPr lang="en-US" b="1" dirty="0">
                <a:latin typeface="Consolas" pitchFamily="49" charset="0"/>
              </a:rPr>
              <a:t>(tagElement, text, attr, eListener) {</a:t>
            </a:r>
          </a:p>
          <a:p>
            <a:r>
              <a:rPr lang="en-US" b="1" dirty="0">
                <a:latin typeface="Consolas" pitchFamily="49" charset="0"/>
              </a:rPr>
              <a:t>    const element = document.createElement(tagElement);</a:t>
            </a:r>
          </a:p>
          <a:p>
            <a:r>
              <a:rPr lang="en-US" b="1" dirty="0">
                <a:latin typeface="Consolas" pitchFamily="49" charset="0"/>
              </a:rPr>
              <a:t>    element.textContent = text;</a:t>
            </a:r>
          </a:p>
          <a:p>
            <a:r>
              <a:rPr lang="en-US" b="1" dirty="0">
                <a:latin typeface="Consolas" pitchFamily="49" charset="0"/>
              </a:rPr>
              <a:t>    if (attr) element.setAttribute(attr.name, attr.value);</a:t>
            </a:r>
          </a:p>
          <a:p>
            <a:r>
              <a:rPr lang="en-US" b="1" dirty="0">
                <a:latin typeface="Consolas" pitchFamily="49" charset="0"/>
              </a:rPr>
              <a:t>    if (eListener) element.addEventListener(eListener.type, eListener.func);</a:t>
            </a:r>
          </a:p>
          <a:p>
            <a:r>
              <a:rPr lang="en-US" b="1" dirty="0">
                <a:latin typeface="Consolas" pitchFamily="49" charset="0"/>
              </a:rPr>
              <a:t>    return element;</a:t>
            </a:r>
          </a:p>
          <a:p>
            <a:r>
              <a:rPr lang="en-US" b="1" dirty="0">
                <a:latin typeface="Consolas" pitchFamily="49" charset="0"/>
              </a:rPr>
              <a:t>  }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  function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clearText</a:t>
            </a:r>
            <a:r>
              <a:rPr lang="en-US" b="1" dirty="0">
                <a:latin typeface="Consolas" pitchFamily="49" charset="0"/>
              </a:rPr>
              <a:t>(element){ element.value = ''; }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  function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appendChilds</a:t>
            </a:r>
            <a:r>
              <a:rPr lang="en-US" b="1" dirty="0">
                <a:latin typeface="Consolas" pitchFamily="49" charset="0"/>
              </a:rPr>
              <a:t>(parent, childs){</a:t>
            </a:r>
          </a:p>
          <a:p>
            <a:r>
              <a:rPr lang="en-US" b="1" dirty="0">
                <a:latin typeface="Consolas" pitchFamily="49" charset="0"/>
              </a:rPr>
              <a:t>    childs.forEach((child) =&gt; parent.appendChild(child));</a:t>
            </a:r>
          </a:p>
          <a:p>
            <a:r>
              <a:rPr lang="en-US" b="1" dirty="0">
                <a:latin typeface="Consolas" pitchFamily="49" charset="0"/>
              </a:rPr>
              <a:t>  }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432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1196125"/>
            <a:ext cx="11818096" cy="5201066"/>
          </a:xfrm>
        </p:spPr>
        <p:txBody>
          <a:bodyPr/>
          <a:lstStyle/>
          <a:p>
            <a:r>
              <a:rPr lang="en-US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Takes an </a:t>
            </a:r>
            <a:r>
              <a:rPr lang="en-US" b="1" dirty="0">
                <a:solidFill>
                  <a:schemeClr val="bg1"/>
                </a:solidFill>
              </a:rPr>
              <a:t>e-mail</a:t>
            </a:r>
            <a:r>
              <a:rPr lang="en-US" dirty="0"/>
              <a:t> from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field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Deletes</a:t>
            </a:r>
            <a:r>
              <a:rPr lang="en-US" dirty="0"/>
              <a:t> the matching row from that 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Shows </a:t>
            </a:r>
            <a:r>
              <a:rPr lang="en-US" b="1" dirty="0">
                <a:solidFill>
                  <a:schemeClr val="bg1"/>
                </a:solidFill>
              </a:rPr>
              <a:t>notification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2451" y="3301038"/>
            <a:ext cx="5536277" cy="3096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68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2510" y="1432956"/>
            <a:ext cx="9126979" cy="44722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r>
              <a:rPr lang="en-US" b="1" dirty="0">
                <a:latin typeface="Consolas" pitchFamily="49" charset="0"/>
              </a:rPr>
              <a:t>function solve() {</a:t>
            </a:r>
          </a:p>
          <a:p>
            <a:r>
              <a:rPr lang="en-US" b="1" dirty="0">
                <a:latin typeface="Consolas" pitchFamily="49" charset="0"/>
              </a:rPr>
              <a:t>    const SELECTORS = {</a:t>
            </a:r>
          </a:p>
          <a:p>
            <a:r>
              <a:rPr lang="en-US" b="1" dirty="0">
                <a:latin typeface="Consolas" pitchFamily="49" charset="0"/>
              </a:rPr>
              <a:t>        TABLE_ROWS: 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#customers tr td:last-child</a:t>
            </a:r>
            <a:r>
              <a:rPr lang="en-US" b="1" dirty="0">
                <a:latin typeface="Consolas" pitchFamily="49" charset="0"/>
              </a:rPr>
              <a:t>',</a:t>
            </a:r>
          </a:p>
          <a:p>
            <a:r>
              <a:rPr lang="en-US" b="1" dirty="0">
                <a:latin typeface="Consolas" pitchFamily="49" charset="0"/>
              </a:rPr>
              <a:t>        MESSAGE: 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result</a:t>
            </a:r>
            <a:r>
              <a:rPr lang="en-US" b="1" dirty="0">
                <a:latin typeface="Consolas" pitchFamily="49" charset="0"/>
              </a:rPr>
              <a:t>',</a:t>
            </a:r>
          </a:p>
          <a:p>
            <a:r>
              <a:rPr lang="en-US" b="1" dirty="0">
                <a:latin typeface="Consolas" pitchFamily="49" charset="0"/>
              </a:rPr>
              <a:t>        EMAIL: 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email</a:t>
            </a:r>
            <a:r>
              <a:rPr lang="en-US" b="1" dirty="0">
                <a:latin typeface="Consolas" pitchFamily="49" charset="0"/>
              </a:rPr>
              <a:t>',</a:t>
            </a:r>
          </a:p>
          <a:p>
            <a:r>
              <a:rPr lang="en-US" b="1" dirty="0">
                <a:latin typeface="Consolas" pitchFamily="49" charset="0"/>
              </a:rPr>
              <a:t>    };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    const message = document.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getElementById</a:t>
            </a:r>
            <a:r>
              <a:rPr lang="en-US" b="1" dirty="0">
                <a:latin typeface="Consolas" pitchFamily="49" charset="0"/>
              </a:rPr>
              <a:t>(SELECTORS.MESSAGE);</a:t>
            </a:r>
          </a:p>
          <a:p>
            <a:r>
              <a:rPr lang="en-US" b="1" dirty="0">
                <a:latin typeface="Consolas" pitchFamily="49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deleteByEmail</a:t>
            </a:r>
            <a:r>
              <a:rPr lang="en-US" b="1" dirty="0">
                <a:latin typeface="Consolas" pitchFamily="49" charset="0"/>
              </a:rPr>
              <a:t>();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    function getEmail() {</a:t>
            </a:r>
          </a:p>
          <a:p>
            <a:r>
              <a:rPr lang="en-US" b="1" dirty="0">
                <a:latin typeface="Consolas" pitchFamily="49" charset="0"/>
              </a:rPr>
              <a:t>        return document.getElementsByName(SELECTORS.EMAIL)[0].value;</a:t>
            </a:r>
          </a:p>
          <a:p>
            <a:r>
              <a:rPr lang="en-US" b="1" dirty="0">
                <a:latin typeface="Consolas" pitchFamily="49" charset="0"/>
              </a:rPr>
              <a:t>    }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   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</a:rPr>
              <a:t>// Continues on the next slide...</a:t>
            </a:r>
          </a:p>
        </p:txBody>
      </p:sp>
    </p:spTree>
    <p:extLst>
      <p:ext uri="{BB962C8B-B14F-4D97-AF65-F5344CB8AC3E}">
        <p14:creationId xmlns:p14="http://schemas.microsoft.com/office/powerpoint/2010/main" val="39112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E038F8-E3B1-4BF3-9333-82089EEE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395E5-3676-4F5F-B452-E7F8C727B183}"/>
              </a:ext>
            </a:extLst>
          </p:cNvPr>
          <p:cNvSpPr txBox="1"/>
          <p:nvPr/>
        </p:nvSpPr>
        <p:spPr>
          <a:xfrm>
            <a:off x="735676" y="1476499"/>
            <a:ext cx="10720648" cy="40882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r>
              <a:rPr lang="en-US" b="1" dirty="0">
                <a:latin typeface="Consolas" pitchFamily="49" charset="0"/>
              </a:rPr>
              <a:t>function deleteByEmail() {</a:t>
            </a:r>
          </a:p>
          <a:p>
            <a:r>
              <a:rPr lang="en-US" b="1" dirty="0">
                <a:latin typeface="Consolas" pitchFamily="49" charset="0"/>
              </a:rPr>
              <a:t>        const rows = document.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querySelectorAll</a:t>
            </a:r>
            <a:r>
              <a:rPr lang="en-US" b="1" dirty="0">
                <a:latin typeface="Consolas" pitchFamily="49" charset="0"/>
              </a:rPr>
              <a:t>(SELECTORS.TABLE_ROWS);</a:t>
            </a:r>
          </a:p>
          <a:p>
            <a:r>
              <a:rPr lang="en-US" b="1" dirty="0">
                <a:latin typeface="Consolas" pitchFamily="49" charset="0"/>
              </a:rPr>
              <a:t>        const email =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getEmail</a:t>
            </a:r>
            <a:r>
              <a:rPr lang="en-US" b="1" dirty="0">
                <a:latin typeface="Consolas" pitchFamily="49" charset="0"/>
              </a:rPr>
              <a:t>();</a:t>
            </a:r>
          </a:p>
          <a:p>
            <a:r>
              <a:rPr lang="en-US" b="1" dirty="0">
                <a:latin typeface="Consolas" pitchFamily="49" charset="0"/>
              </a:rPr>
              <a:t>        const rowToDelete =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Array.from</a:t>
            </a:r>
            <a:r>
              <a:rPr lang="en-US" b="1" dirty="0">
                <a:latin typeface="Consolas" pitchFamily="49" charset="0"/>
              </a:rPr>
              <a:t>(rows).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find</a:t>
            </a:r>
            <a:r>
              <a:rPr lang="en-US" b="1" dirty="0">
                <a:latin typeface="Consolas" pitchFamily="49" charset="0"/>
              </a:rPr>
              <a:t>(row =&gt; row.textContent == email);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        if (rowToDelete) {</a:t>
            </a:r>
          </a:p>
          <a:p>
            <a:r>
              <a:rPr lang="en-US" b="1" dirty="0">
                <a:latin typeface="Consolas" pitchFamily="49" charset="0"/>
              </a:rPr>
              <a:t>            let row = rows[0].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parentNode</a:t>
            </a:r>
            <a:r>
              <a:rPr lang="en-US" b="1" dirty="0">
                <a:latin typeface="Consolas" pitchFamily="49" charset="0"/>
              </a:rPr>
              <a:t>;</a:t>
            </a:r>
          </a:p>
          <a:p>
            <a:r>
              <a:rPr lang="en-US" b="1" dirty="0">
                <a:latin typeface="Consolas" pitchFamily="49" charset="0"/>
              </a:rPr>
              <a:t>            row.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parentNode</a:t>
            </a:r>
            <a:r>
              <a:rPr lang="en-US" b="1" dirty="0">
                <a:latin typeface="Consolas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removeChild</a:t>
            </a:r>
            <a:r>
              <a:rPr lang="en-US" b="1" dirty="0">
                <a:latin typeface="Consolas" pitchFamily="49" charset="0"/>
              </a:rPr>
              <a:t>(row);</a:t>
            </a:r>
          </a:p>
          <a:p>
            <a:r>
              <a:rPr lang="en-US" b="1" dirty="0">
                <a:latin typeface="Consolas" pitchFamily="49" charset="0"/>
              </a:rPr>
              <a:t>            message.textContent = "Deleted.";</a:t>
            </a:r>
          </a:p>
          <a:p>
            <a:r>
              <a:rPr lang="en-US" b="1" dirty="0">
                <a:latin typeface="Consolas" pitchFamily="49" charset="0"/>
              </a:rPr>
              <a:t>        } else {</a:t>
            </a:r>
          </a:p>
          <a:p>
            <a:r>
              <a:rPr lang="en-US" b="1" dirty="0">
                <a:latin typeface="Consolas" pitchFamily="49" charset="0"/>
              </a:rPr>
              <a:t>            message.textContent = "Not found.";</a:t>
            </a:r>
          </a:p>
          <a:p>
            <a:r>
              <a:rPr lang="en-US" b="1" dirty="0">
                <a:latin typeface="Consolas" pitchFamily="49" charset="0"/>
              </a:rPr>
              <a:t>        }</a:t>
            </a:r>
          </a:p>
          <a:p>
            <a:r>
              <a:rPr lang="en-US" b="1" dirty="0">
                <a:latin typeface="Consolas" pitchFamily="49" charset="0"/>
              </a:rPr>
              <a:t>    }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93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DOM Properties and HTML Attributes</a:t>
            </a:r>
            <a:endParaRPr lang="bg-BG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9E58D-9145-4ABF-AF5C-BC7A3018A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4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reads and writes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</a:p>
          <a:p>
            <a:pPr marL="0" indent="0">
              <a:buNone/>
            </a:pPr>
            <a:br>
              <a:rPr lang="en-US" sz="3200" dirty="0"/>
            </a:br>
            <a:endParaRPr lang="en-US" sz="3200" dirty="0"/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innerHTML</a:t>
            </a:r>
            <a:r>
              <a:rPr lang="en-US" sz="3000" b="1" dirty="0">
                <a:solidFill>
                  <a:srgbClr val="FFA000"/>
                </a:solidFill>
              </a:rPr>
              <a:t> </a:t>
            </a:r>
            <a:r>
              <a:rPr lang="en-US" sz="3000" dirty="0">
                <a:solidFill>
                  <a:srgbClr val="234465"/>
                </a:solidFill>
              </a:rPr>
              <a:t>- returns and writes the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dirty="0">
                <a:solidFill>
                  <a:srgbClr val="234465"/>
                </a:solidFill>
              </a:rPr>
              <a:t> of a given element</a:t>
            </a:r>
          </a:p>
          <a:p>
            <a:pPr marL="0" lvl="0" indent="0">
              <a:buClr>
                <a:srgbClr val="234465"/>
              </a:buClr>
              <a:buNone/>
            </a:pPr>
            <a:br>
              <a:rPr lang="en-US" sz="3000" dirty="0">
                <a:solidFill>
                  <a:srgbClr val="234465"/>
                </a:solidFill>
              </a:rPr>
            </a:br>
            <a:endParaRPr lang="en-US" sz="3000" dirty="0">
              <a:solidFill>
                <a:srgbClr val="234465"/>
              </a:solidFill>
            </a:endParaRPr>
          </a:p>
          <a:p>
            <a:pPr lvl="0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value </a:t>
            </a:r>
            <a:r>
              <a:rPr lang="en-US" sz="3000" dirty="0">
                <a:solidFill>
                  <a:srgbClr val="234465"/>
                </a:solidFill>
              </a:rPr>
              <a:t>- gets and sets </a:t>
            </a:r>
            <a:r>
              <a:rPr lang="en-US" sz="3000" b="1" dirty="0">
                <a:solidFill>
                  <a:schemeClr val="bg1"/>
                </a:solidFill>
              </a:rPr>
              <a:t>value</a:t>
            </a:r>
          </a:p>
          <a:p>
            <a:pPr marL="0" lvl="0" indent="0">
              <a:buClr>
                <a:srgbClr val="234465"/>
              </a:buClr>
              <a:buNone/>
            </a:pPr>
            <a:endParaRPr lang="en-US" sz="3000" dirty="0">
              <a:solidFill>
                <a:srgbClr val="234465"/>
              </a:solidFill>
            </a:endParaRPr>
          </a:p>
          <a:p>
            <a:pPr marL="0" lvl="0" indent="0">
              <a:buClr>
                <a:srgbClr val="234465"/>
              </a:buClr>
              <a:buNone/>
            </a:pPr>
            <a:endParaRPr lang="en-US" sz="3000" dirty="0">
              <a:solidFill>
                <a:srgbClr val="234465"/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4307" y="1863741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text 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'New text for element.';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308" y="3693266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html = myElement.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myElement.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'New text for element.';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308" y="5403485"/>
            <a:ext cx="8273125" cy="993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theValue = theFormField.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theFormField.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'New value';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returns the value of attributes of</a:t>
            </a:r>
            <a:br>
              <a:rPr lang="en-US" sz="3600" dirty="0"/>
            </a:br>
            <a:r>
              <a:rPr lang="en-US" sz="3600" dirty="0"/>
              <a:t>specified HTML element</a:t>
            </a:r>
            <a:endParaRPr lang="bg-BG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337140" y="2706189"/>
            <a:ext cx="7204481" cy="975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&lt;input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="text"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="username"/&gt;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&lt;input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="password"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="password"/&gt;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337140" y="4143103"/>
            <a:ext cx="10147981" cy="1363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const inputEle = document.getElementByTagName('input')[0];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inputEle.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getAttribute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');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text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inputEle.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getAttribute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');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username</a:t>
            </a:r>
          </a:p>
        </p:txBody>
      </p:sp>
    </p:spTree>
    <p:extLst>
      <p:ext uri="{BB962C8B-B14F-4D97-AF65-F5344CB8AC3E}">
        <p14:creationId xmlns:p14="http://schemas.microsoft.com/office/powerpoint/2010/main" val="190350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 sets the value of an attribute on the</a:t>
            </a:r>
            <a:br>
              <a:rPr lang="en-US" sz="3600" dirty="0"/>
            </a:br>
            <a:r>
              <a:rPr lang="en-US" sz="3600" dirty="0"/>
              <a:t>specified HTML element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354557" y="2699086"/>
            <a:ext cx="7204481" cy="975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&lt;input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="text"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="username"/&gt;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&lt;input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="password"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="password"/&gt;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354557" y="4130199"/>
            <a:ext cx="10923043" cy="975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inputPassEle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document.getElementsByTagName('input')[1];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inputPassEle.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setAttribute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('name', 'password'); 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354557" y="2699086"/>
            <a:ext cx="6438128" cy="975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&lt;input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="text"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="username"/&gt;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&lt;input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="password" /&gt;</a:t>
            </a:r>
          </a:p>
        </p:txBody>
      </p:sp>
    </p:spTree>
    <p:extLst>
      <p:ext uri="{BB962C8B-B14F-4D97-AF65-F5344CB8AC3E}">
        <p14:creationId xmlns:p14="http://schemas.microsoft.com/office/powerpoint/2010/main" val="263063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 removes the attribute with the</a:t>
            </a:r>
            <a:br>
              <a:rPr lang="en-US" sz="3600" dirty="0"/>
            </a:br>
            <a:r>
              <a:rPr lang="en-US" sz="3600" dirty="0"/>
              <a:t>specified 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360158" y="2584269"/>
            <a:ext cx="11471683" cy="975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&lt;input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="text"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="username"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placeholder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="Username..."/&gt;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&lt;input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="password"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="password"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placeholder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="Password..."/&gt;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360157" y="4190713"/>
            <a:ext cx="11471683" cy="975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const inputPassEle = document.getElementsByTagName('input')[1];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inputPassEle.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removeAttribute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'placeholder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360157" y="2584269"/>
            <a:ext cx="11471683" cy="975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&lt;input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="text"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="username"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placeholder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="Username..."/&gt;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&lt;input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="password"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202412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360156" y="4178542"/>
            <a:ext cx="10778105" cy="1363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passwordElement = document.getElementById(password');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passwordElement.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hasAttribute(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'name'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 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passwordElement.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hasAttribute(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'placeholder'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360157" y="2701653"/>
            <a:ext cx="10778105" cy="975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&lt;input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="text"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="username"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placeholder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="Username..."/&gt;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&lt;input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="password"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="password" id="password"/&gt;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131157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21034" y="1363536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Manipulating the DOM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Parents and Childs Elements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DOM Properties and HTML Attributes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105558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349687" y="3429000"/>
            <a:ext cx="10292187" cy="1363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element = document.getElementById('myDiv').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classList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DOMTokenList(3)</a:t>
            </a:r>
            <a:b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["container", "div", "root", value: "container div root"] 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349687" y="2699187"/>
            <a:ext cx="6830530" cy="5881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7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506441" y="3343248"/>
            <a:ext cx="10405396" cy="5881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document.getElementById('myDiv').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classList.add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('testClass');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506441" y="4870219"/>
            <a:ext cx="10919202" cy="5881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document.getElementById('myDiv').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classList.remove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('container');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506441" y="1914936"/>
            <a:ext cx="6830530" cy="5881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8E4BD7C-B305-40EB-AB17-93374DE1421B}"/>
              </a:ext>
            </a:extLst>
          </p:cNvPr>
          <p:cNvSpPr txBox="1">
            <a:spLocks/>
          </p:cNvSpPr>
          <p:nvPr/>
        </p:nvSpPr>
        <p:spPr>
          <a:xfrm>
            <a:off x="506441" y="1902617"/>
            <a:ext cx="8493867" cy="5881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 testClass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506441" y="1914846"/>
            <a:ext cx="8493867" cy="5881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 testClass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0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" grpI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05BBF7-A67B-4967-9F70-8D50012B0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2BD8A-909D-46D6-B0DA-9067EAB67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00" y="1307346"/>
            <a:ext cx="2511000" cy="25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09" y="1766922"/>
            <a:ext cx="9929724" cy="4564209"/>
          </a:xfrm>
        </p:spPr>
        <p:txBody>
          <a:bodyPr/>
          <a:lstStyle/>
          <a:p>
            <a:r>
              <a:rPr lang="en-US" dirty="0"/>
              <a:t>Parents can be accessed by keywords </a:t>
            </a:r>
            <a:r>
              <a:rPr lang="en-US" b="1" dirty="0">
                <a:solidFill>
                  <a:schemeClr val="bg1"/>
                </a:solidFill>
              </a:rPr>
              <a:t>.parent</a:t>
            </a:r>
            <a:r>
              <a:rPr lang="en-US" dirty="0"/>
              <a:t> or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.parentNode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75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firstP = document.getElementsByTagName('p')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console.log(firstP.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17AE3-C178-4604-A5CC-B469EBCAF4CD}"/>
              </a:ext>
            </a:extLst>
          </p:cNvPr>
          <p:cNvSpPr/>
          <p:nvPr/>
        </p:nvSpPr>
        <p:spPr>
          <a:xfrm>
            <a:off x="1394942" y="1008865"/>
            <a:ext cx="644638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/>
              <a:t>Every DOM Elements has an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sz="3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75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</a:t>
            </a:r>
            <a:br>
              <a:rPr lang="en-US" dirty="0"/>
            </a:b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this elements</a:t>
            </a:r>
          </a:p>
          <a:p>
            <a:r>
              <a:rPr lang="en-US" dirty="0"/>
              <a:t>Also this elements is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</a:t>
            </a:r>
            <a:br>
              <a:rPr lang="en-US" dirty="0"/>
            </a:br>
            <a:r>
              <a:rPr lang="en-US" dirty="0"/>
              <a:t>accessed by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3364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838200" y="5173902"/>
            <a:ext cx="9001990" cy="975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pElements = document.getElementsByTagName('div')[0]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.children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6347993" y="3689054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8381442" y="4754033"/>
            <a:ext cx="2486855" cy="706241"/>
          </a:xfrm>
          <a:prstGeom prst="wedgeRoundRectCallout">
            <a:avLst>
              <a:gd name="adj1" fmla="val -33747"/>
              <a:gd name="adj2" fmla="val 733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HTML 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86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9BE251-F77C-46AC-A32F-8F47FDDF8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firstElementChild</a:t>
            </a:r>
            <a:r>
              <a:rPr lang="en-US" sz="3200" dirty="0"/>
              <a:t> - Returns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child node of an element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lastElementChild</a:t>
            </a:r>
            <a:r>
              <a:rPr lang="en-US" sz="3200" dirty="0"/>
              <a:t> - Returns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child node of an element</a:t>
            </a:r>
          </a:p>
          <a:p>
            <a:pPr marL="0" indent="0">
              <a:buClr>
                <a:schemeClr val="tx1"/>
              </a:buClr>
              <a:buNone/>
            </a:pP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27C81-E6D2-47FE-AC71-4225EDC8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02376-98ED-4105-A82D-6F4A7616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25" y="2710797"/>
            <a:ext cx="2260840" cy="17574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B6DB57C-05A4-4C38-8CF1-1E5EE5C0BC9F}"/>
              </a:ext>
            </a:extLst>
          </p:cNvPr>
          <p:cNvSpPr txBox="1">
            <a:spLocks/>
          </p:cNvSpPr>
          <p:nvPr/>
        </p:nvSpPr>
        <p:spPr>
          <a:xfrm>
            <a:off x="3711710" y="2710797"/>
            <a:ext cx="7928610" cy="5881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list = document.getElementById('myList');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B89E26-B2F8-4514-AFC4-F0AE08988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20" r="31815"/>
          <a:stretch/>
        </p:blipFill>
        <p:spPr>
          <a:xfrm>
            <a:off x="8275729" y="4008317"/>
            <a:ext cx="2210445" cy="459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595AF-9346-4710-8796-E6CCF2A18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15" b="48119"/>
          <a:stretch/>
        </p:blipFill>
        <p:spPr>
          <a:xfrm>
            <a:off x="8275729" y="3492334"/>
            <a:ext cx="2210445" cy="441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2E0F99D-BE45-436D-92C5-8355C25D5961}"/>
              </a:ext>
            </a:extLst>
          </p:cNvPr>
          <p:cNvSpPr txBox="1">
            <a:spLocks/>
          </p:cNvSpPr>
          <p:nvPr/>
        </p:nvSpPr>
        <p:spPr>
          <a:xfrm>
            <a:off x="3711711" y="3492334"/>
            <a:ext cx="4186964" cy="975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firstElementChild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lastElementChild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5AF1F18-D7B7-4288-AF4E-2620A9438635}"/>
              </a:ext>
            </a:extLst>
          </p:cNvPr>
          <p:cNvSpPr txBox="1">
            <a:spLocks/>
          </p:cNvSpPr>
          <p:nvPr/>
        </p:nvSpPr>
        <p:spPr>
          <a:xfrm>
            <a:off x="707425" y="4844588"/>
            <a:ext cx="8104301" cy="5881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firstElementChild.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textContent += " RLZ!";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66C401-F350-4727-B811-4257B2D0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25" y="2710797"/>
            <a:ext cx="2544264" cy="1760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440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8B3316-D420-42C9-A4B5-399A8E09A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nextElementSibling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next</a:t>
            </a:r>
            <a:r>
              <a:rPr lang="en-US" sz="3200" dirty="0"/>
              <a:t> node at the same</a:t>
            </a:r>
            <a:br>
              <a:rPr lang="en-US" sz="3200" dirty="0"/>
            </a:br>
            <a:r>
              <a:rPr lang="en-US" sz="3200" dirty="0"/>
              <a:t>node tree level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previousElementSibling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the </a:t>
            </a:r>
            <a:r>
              <a:rPr lang="en-US" sz="3200" b="1" dirty="0">
                <a:solidFill>
                  <a:schemeClr val="bg1"/>
                </a:solidFill>
              </a:rPr>
              <a:t>previous</a:t>
            </a:r>
            <a:r>
              <a:rPr lang="en-US" sz="3200" dirty="0"/>
              <a:t> node at</a:t>
            </a:r>
            <a:br>
              <a:rPr lang="en-US" sz="3200" dirty="0"/>
            </a:br>
            <a:r>
              <a:rPr lang="en-US" sz="3200" dirty="0"/>
              <a:t>the same node tree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F374C-73B4-4DF3-A2B5-61CEEB52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EB94339-371F-4260-B553-0C182194F266}"/>
              </a:ext>
            </a:extLst>
          </p:cNvPr>
          <p:cNvSpPr txBox="1">
            <a:spLocks/>
          </p:cNvSpPr>
          <p:nvPr/>
        </p:nvSpPr>
        <p:spPr>
          <a:xfrm>
            <a:off x="3732170" y="3633870"/>
            <a:ext cx="7943994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ul = document.getElementById('myList');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next = ul.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children[0]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nextElementSibling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console.log(next.textContent);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C#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prev = next.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previousElementSibling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console.log(prev.textContent);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B1E01-3CA2-4480-B37B-8875F07B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8" y="3633870"/>
            <a:ext cx="2752065" cy="2139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795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/>
              <a:t>-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Adds a new child, as the </a:t>
            </a:r>
            <a:r>
              <a:rPr lang="en-US" sz="3200" b="1" noProof="1">
                <a:solidFill>
                  <a:schemeClr val="bg1"/>
                </a:solidFill>
              </a:rPr>
              <a:t>last child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noProof="1"/>
          </a:p>
          <a:p>
            <a:pPr marL="0" indent="0">
              <a:buClr>
                <a:schemeClr val="tx1"/>
              </a:buClr>
              <a:buNone/>
            </a:pPr>
            <a:endParaRPr lang="en-US" sz="3600" noProof="1"/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/>
              <a:t>-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/>
              <a:t>Adds a new child, as the </a:t>
            </a:r>
            <a:r>
              <a:rPr lang="en-US" sz="32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2" y="1877997"/>
            <a:ext cx="6687760" cy="1363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078509"/>
            <a:ext cx="7725253" cy="1363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ul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my-list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ul.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prepend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(li);</a:t>
            </a:r>
          </a:p>
        </p:txBody>
      </p:sp>
    </p:spTree>
    <p:extLst>
      <p:ext uri="{BB962C8B-B14F-4D97-AF65-F5344CB8AC3E}">
        <p14:creationId xmlns:p14="http://schemas.microsoft.com/office/powerpoint/2010/main" val="183248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Browser Events and DOM Events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CEE3CDE-6742-4140-ADAC-CF43D6D96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30" y="1230465"/>
            <a:ext cx="2834139" cy="28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79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126490" cy="527604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Browsers send </a:t>
            </a: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to notify the JS code of interesting</a:t>
            </a:r>
            <a:br>
              <a:rPr lang="en-US" sz="3200" dirty="0"/>
            </a:br>
            <a:r>
              <a:rPr lang="en-US" sz="3200" dirty="0"/>
              <a:t>things that have taken place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 in JS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96436" y="2380267"/>
            <a:ext cx="5346603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'&gt;Some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96437" y="3165704"/>
            <a:ext cx="8760922" cy="28846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div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event.target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"3px solid green";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div.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.style.border = "";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=== event.target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649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#JS-CORE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90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307119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90797" y="1345590"/>
            <a:ext cx="10042072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button = document.getElementsByTagName('button')[0];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button.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clickMe);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clickMe(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const target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.currentTarget;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const targetText = target.textContent;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target.textContent = (+targetText) + 1;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834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886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9824357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button = document.getElementsByTagName(div')[0];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button.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('mouseover', function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const style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.currentTarget;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const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backgroundColor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style;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if(backgroundColor === 'white'){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targetStyles.backgroundColor = '#234465';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targetStyles.color = 'white';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targetStyles.backgroundColor = 'white';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targetStyles.color = '#234465';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15026E-DB22-42C4-BC8A-9A8D088FF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139" y="4666977"/>
            <a:ext cx="3800475" cy="2000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11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Event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0521043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inputField = document.getElementsByTagName('input')[0];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button = document.getElementsByTagName('button')[0];;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inputField.addEventListener('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function 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button.setAttribute('disabled', 'false')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0541669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495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Events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500" y="1195389"/>
            <a:ext cx="11670574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const password = document.querySelector('input[type="password"]');</a:t>
            </a:r>
            <a:br>
              <a:rPr lang="en-US" sz="2400" noProof="1"/>
            </a:br>
            <a:r>
              <a:rPr lang="en-US" sz="2400" noProof="1"/>
              <a:t>const button = document.querySelector('button');</a:t>
            </a:r>
          </a:p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password.addEventListener('focus', focusEvent);</a:t>
            </a:r>
          </a:p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function focusEvent (){</a:t>
            </a:r>
            <a:br>
              <a:rPr lang="en-US" sz="2400" noProof="1"/>
            </a:br>
            <a:r>
              <a:rPr lang="en-US" sz="2400" noProof="1"/>
              <a:t>event.target.style.background = '#234465';}</a:t>
            </a:r>
          </a:p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password.addEventListener('blur', (event) =&gt; {</a:t>
            </a:r>
            <a:br>
              <a:rPr lang="en-US" sz="2400" noProof="1"/>
            </a:br>
            <a:r>
              <a:rPr lang="en-US" sz="2400" noProof="1"/>
              <a:t>event.target.style.background = '';});</a:t>
            </a:r>
          </a:p>
          <a:p>
            <a:pPr marL="360363" lvl="1" indent="-360363">
              <a:lnSpc>
                <a:spcPct val="100000"/>
              </a:lnSpc>
              <a:spcBef>
                <a:spcPts val="1800"/>
              </a:spcBef>
            </a:pPr>
            <a:r>
              <a:rPr lang="en-US" sz="2400" noProof="1"/>
              <a:t>button.addEventListener('click', () =&gt; {</a:t>
            </a:r>
            <a:br>
              <a:rPr lang="en-US" sz="2400" noProof="1"/>
            </a:br>
            <a:r>
              <a:rPr lang="en-US" sz="2400" noProof="1"/>
              <a:t>password.</a:t>
            </a:r>
            <a:r>
              <a:rPr lang="en-US" sz="2400" noProof="1">
                <a:solidFill>
                  <a:schemeClr val="bg1"/>
                </a:solidFill>
              </a:rPr>
              <a:t>removeEventListener</a:t>
            </a:r>
            <a:r>
              <a:rPr lang="en-US" sz="2400" noProof="1"/>
              <a:t>('</a:t>
            </a:r>
            <a:r>
              <a:rPr lang="en-US" sz="2400" noProof="1">
                <a:solidFill>
                  <a:schemeClr val="bg1"/>
                </a:solidFill>
              </a:rPr>
              <a:t>focus</a:t>
            </a:r>
            <a:r>
              <a:rPr lang="en-US" sz="2400" noProof="1"/>
              <a:t>', </a:t>
            </a:r>
            <a:r>
              <a:rPr lang="en-US" sz="2400" noProof="1">
                <a:solidFill>
                  <a:schemeClr val="bg1"/>
                </a:solidFill>
              </a:rPr>
              <a:t>focusEvent</a:t>
            </a:r>
            <a:r>
              <a:rPr lang="en-US" sz="2400" noProof="1"/>
              <a:t>);});</a:t>
            </a:r>
            <a:endParaRPr lang="bg-BG" sz="2400" noProof="1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4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80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Events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events to the same element, without overwriting             existing events: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i="1" dirty="0"/>
              <a:t>Note that you don't use the "</a:t>
            </a:r>
            <a:r>
              <a:rPr lang="en-US" b="1" i="1" dirty="0">
                <a:solidFill>
                  <a:schemeClr val="bg1"/>
                </a:solidFill>
              </a:rPr>
              <a:t>on</a:t>
            </a:r>
            <a:r>
              <a:rPr lang="en-US" i="1" dirty="0"/>
              <a:t>" prefix for the event</a:t>
            </a:r>
            <a:br>
              <a:rPr lang="en-US" i="1" dirty="0"/>
            </a:br>
            <a:r>
              <a:rPr lang="en-US" i="1" dirty="0"/>
              <a:t>use "</a:t>
            </a:r>
            <a:r>
              <a:rPr lang="en-US" b="1" i="1" dirty="0">
                <a:solidFill>
                  <a:schemeClr val="bg1"/>
                </a:solidFill>
              </a:rPr>
              <a:t>click</a:t>
            </a:r>
            <a:r>
              <a:rPr lang="en-US" i="1" dirty="0"/>
              <a:t>" instead of "</a:t>
            </a:r>
            <a:r>
              <a:rPr lang="en-US" b="1" i="1" dirty="0" err="1">
                <a:solidFill>
                  <a:schemeClr val="bg1"/>
                </a:solidFill>
              </a:rPr>
              <a:t>onclick</a:t>
            </a:r>
            <a:r>
              <a:rPr lang="en-US" i="1" dirty="0"/>
              <a:t>"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65765" y="2855024"/>
            <a:ext cx="982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"click", 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"click", myFunction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"mouseover", mySecondFunction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element.</a:t>
            </a:r>
            <a:r>
              <a:rPr lang="en-US" sz="2400" noProof="1">
                <a:solidFill>
                  <a:schemeClr val="bg1"/>
                </a:solidFill>
              </a:rPr>
              <a:t>addEventListener(</a:t>
            </a:r>
            <a:r>
              <a:rPr lang="en-US" sz="2400" noProof="1">
                <a:solidFill>
                  <a:schemeClr val="tx1"/>
                </a:solidFill>
              </a:rPr>
              <a:t>"mouseout", myThirdFunction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43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1196125"/>
            <a:ext cx="11818096" cy="5201066"/>
          </a:xfrm>
        </p:spPr>
        <p:txBody>
          <a:bodyPr/>
          <a:lstStyle/>
          <a:p>
            <a:r>
              <a:rPr lang="en-US" dirty="0"/>
              <a:t>Write a function, which: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Highlights</a:t>
            </a:r>
            <a:r>
              <a:rPr lang="en-US" dirty="0"/>
              <a:t> the currently active section of a </a:t>
            </a:r>
            <a:r>
              <a:rPr lang="bg-BG" dirty="0"/>
              <a:t>document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Set the </a:t>
            </a:r>
            <a:r>
              <a:rPr lang="bg-BG" b="1" dirty="0">
                <a:solidFill>
                  <a:schemeClr val="bg1"/>
                </a:solidFill>
              </a:rPr>
              <a:t>class</a:t>
            </a:r>
            <a:r>
              <a:rPr lang="bg-BG" dirty="0"/>
              <a:t> of the </a:t>
            </a:r>
            <a:r>
              <a:rPr lang="bg-BG" b="1" dirty="0">
                <a:solidFill>
                  <a:schemeClr val="bg1"/>
                </a:solidFill>
              </a:rPr>
              <a:t>div</a:t>
            </a:r>
            <a:r>
              <a:rPr lang="bg-BG" dirty="0"/>
              <a:t> that contains the </a:t>
            </a:r>
            <a:r>
              <a:rPr lang="bg-BG" b="1" dirty="0">
                <a:solidFill>
                  <a:schemeClr val="bg1"/>
                </a:solidFill>
              </a:rPr>
              <a:t>currently focused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input field to 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focus</a:t>
            </a:r>
            <a:r>
              <a:rPr lang="bg-BG" dirty="0"/>
              <a:t>".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Highlight 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5836" y="4091629"/>
            <a:ext cx="6498756" cy="1818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54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Highlight 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9566" y="1523911"/>
            <a:ext cx="9812867" cy="4397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r>
              <a:rPr lang="en-US" b="1" dirty="0">
                <a:latin typeface="Consolas" pitchFamily="49" charset="0"/>
              </a:rPr>
              <a:t>function focus() {</a:t>
            </a:r>
          </a:p>
          <a:p>
            <a:r>
              <a:rPr lang="en-US" b="1" dirty="0">
                <a:latin typeface="Consolas" pitchFamily="49" charset="0"/>
              </a:rPr>
              <a:t>    let inputs = document.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getElementsByTagName</a:t>
            </a:r>
            <a:r>
              <a:rPr lang="en-US" b="1" dirty="0">
                <a:latin typeface="Consolas" pitchFamily="49" charset="0"/>
              </a:rPr>
              <a:t>('input');</a:t>
            </a:r>
          </a:p>
          <a:p>
            <a:r>
              <a:rPr lang="en-US" b="1" dirty="0">
                <a:latin typeface="Consolas" pitchFamily="49" charset="0"/>
              </a:rPr>
              <a:t>    Array.from(inputs).forEach(i =&gt; i.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addEventListener</a:t>
            </a:r>
            <a:r>
              <a:rPr lang="en-US" b="1" dirty="0">
                <a:latin typeface="Consolas" pitchFamily="49" charset="0"/>
              </a:rPr>
              <a:t>('focus', onFocus));</a:t>
            </a:r>
          </a:p>
          <a:p>
            <a:r>
              <a:rPr lang="en-US" b="1" dirty="0">
                <a:latin typeface="Consolas" pitchFamily="49" charset="0"/>
              </a:rPr>
              <a:t>    Array.from(inputs).forEach(i =&gt; i.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addEventListener</a:t>
            </a:r>
            <a:r>
              <a:rPr lang="en-US" b="1" dirty="0">
                <a:latin typeface="Consolas" pitchFamily="49" charset="0"/>
              </a:rPr>
              <a:t>('blur', onBlur));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    function onFocus(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event</a:t>
            </a:r>
            <a:r>
              <a:rPr lang="en-US" b="1" dirty="0">
                <a:latin typeface="Consolas" pitchFamily="49" charset="0"/>
              </a:rPr>
              <a:t>) {</a:t>
            </a:r>
          </a:p>
          <a:p>
            <a:r>
              <a:rPr lang="en-US" b="1" dirty="0">
                <a:latin typeface="Consolas" pitchFamily="49" charset="0"/>
              </a:rPr>
              <a:t>        let input =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event.target</a:t>
            </a:r>
            <a:r>
              <a:rPr lang="en-US" b="1" dirty="0">
                <a:latin typeface="Consolas" pitchFamily="49" charset="0"/>
              </a:rPr>
              <a:t>;</a:t>
            </a:r>
          </a:p>
          <a:p>
            <a:r>
              <a:rPr lang="en-US" b="1" dirty="0">
                <a:latin typeface="Consolas" pitchFamily="49" charset="0"/>
              </a:rPr>
              <a:t>        </a:t>
            </a:r>
            <a:r>
              <a:rPr lang="en-US" b="1" dirty="0" err="1">
                <a:latin typeface="Consolas" pitchFamily="49" charset="0"/>
              </a:rPr>
              <a:t>input.parentNode.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setAttribute</a:t>
            </a:r>
            <a:r>
              <a:rPr lang="en-US" b="1" dirty="0">
                <a:latin typeface="Consolas" pitchFamily="49" charset="0"/>
              </a:rPr>
              <a:t>('class', 'focused');</a:t>
            </a:r>
          </a:p>
          <a:p>
            <a:r>
              <a:rPr lang="en-US" b="1" dirty="0">
                <a:latin typeface="Consolas" pitchFamily="49" charset="0"/>
              </a:rPr>
              <a:t>    }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    function onBlur(event) {</a:t>
            </a:r>
          </a:p>
          <a:p>
            <a:r>
              <a:rPr lang="en-US" b="1" dirty="0">
                <a:latin typeface="Consolas" pitchFamily="49" charset="0"/>
              </a:rPr>
              <a:t>        let input = event.target;</a:t>
            </a:r>
          </a:p>
          <a:p>
            <a:r>
              <a:rPr lang="en-US" b="1" dirty="0">
                <a:latin typeface="Consolas" pitchFamily="49" charset="0"/>
              </a:rPr>
              <a:t>        </a:t>
            </a:r>
            <a:r>
              <a:rPr lang="en-US" b="1" dirty="0" err="1">
                <a:latin typeface="Consolas" pitchFamily="49" charset="0"/>
              </a:rPr>
              <a:t>input.parentNode.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removeAttribute</a:t>
            </a:r>
            <a:r>
              <a:rPr lang="en-US" b="1" dirty="0">
                <a:latin typeface="Consolas" pitchFamily="49" charset="0"/>
              </a:rPr>
              <a:t>('class');</a:t>
            </a:r>
          </a:p>
          <a:p>
            <a:r>
              <a:rPr lang="en-US" b="1" dirty="0">
                <a:latin typeface="Consolas" pitchFamily="49" charset="0"/>
              </a:rPr>
              <a:t>    }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0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5FBD9-407D-4A87-9C01-ADF811F5E3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/>
              <a:t>program</a:t>
            </a:r>
            <a:r>
              <a:rPr lang="en-US" dirty="0"/>
              <a:t> that </a:t>
            </a:r>
            <a:r>
              <a:rPr lang="en-US" b="1" dirty="0"/>
              <a:t>simulates playing a Dart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/>
              <a:t>keep tracking</a:t>
            </a:r>
            <a:r>
              <a:rPr lang="en-US" dirty="0"/>
              <a:t> the </a:t>
            </a:r>
            <a:r>
              <a:rPr lang="en-US" b="1" dirty="0"/>
              <a:t>players scores</a:t>
            </a:r>
            <a:endParaRPr lang="bg-BG" dirty="0"/>
          </a:p>
          <a:p>
            <a:r>
              <a:rPr lang="en-US" dirty="0"/>
              <a:t>Use the given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index.html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app.js</a:t>
            </a:r>
            <a:r>
              <a:rPr lang="en-US" dirty="0">
                <a:latin typeface="+mj-lt"/>
              </a:rPr>
              <a:t> </a:t>
            </a:r>
            <a:r>
              <a:rPr lang="en-US" b="1" dirty="0"/>
              <a:t>files </a:t>
            </a:r>
            <a:r>
              <a:rPr lang="en-US" dirty="0"/>
              <a:t>to solve this problem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32FCE-E8B1-43A6-9203-C341B02E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problem: Dart Game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1FC49-9BF2-43D2-88F9-47EE46AC99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07" y="3193918"/>
            <a:ext cx="5780324" cy="2919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3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1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29570" y="4604682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2" y="5499552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Create / Delete DOM Elements</a:t>
            </a:r>
          </a:p>
        </p:txBody>
      </p:sp>
      <p:pic>
        <p:nvPicPr>
          <p:cNvPr id="5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52" y="1197735"/>
            <a:ext cx="2682112" cy="292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79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6066" y="1398748"/>
            <a:ext cx="8223250" cy="5570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Modifying DOM elements:</a:t>
            </a:r>
          </a:p>
          <a:p>
            <a:pPr>
              <a:spcBef>
                <a:spcPts val="21600"/>
              </a:spcBef>
            </a:pPr>
            <a:r>
              <a:rPr lang="en-US" sz="3200" dirty="0">
                <a:solidFill>
                  <a:schemeClr val="bg2"/>
                </a:solidFill>
              </a:rPr>
              <a:t>Handling events: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9" name="Text Placeholder 5"/>
          <p:cNvSpPr txBox="1">
            <a:spLocks/>
          </p:cNvSpPr>
          <p:nvPr/>
        </p:nvSpPr>
        <p:spPr>
          <a:xfrm>
            <a:off x="840074" y="2018212"/>
            <a:ext cx="76200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style.display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= 'none';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('hr'));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let link = 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[0];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(link);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>
          <a:xfrm>
            <a:off x="840074" y="5348478"/>
            <a:ext cx="7620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= function(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370150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95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3667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724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67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6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/>
              <a:t>Creating a new DOM element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 marL="0" indent="0">
              <a:buClr>
                <a:schemeClr val="tx1"/>
              </a:buClr>
              <a:buNone/>
            </a:pPr>
            <a:endParaRPr lang="en-US" sz="3200" noProof="1"/>
          </a:p>
          <a:p>
            <a:pPr>
              <a:buClr>
                <a:schemeClr val="tx1"/>
              </a:buClr>
            </a:pPr>
            <a:r>
              <a:rPr lang="en-US" sz="3200" noProof="1"/>
              <a:t>Create a copy / cloning DOM element</a:t>
            </a:r>
          </a:p>
          <a:p>
            <a:pPr marL="0" indent="0">
              <a:buNone/>
            </a:pPr>
            <a:endParaRPr lang="en-US" sz="3200" b="1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noProof="1">
              <a:latin typeface="Consolas" panose="020B0609020204030204" pitchFamily="49" charset="0"/>
            </a:endParaRPr>
          </a:p>
          <a:p>
            <a:r>
              <a:rPr lang="en-US" sz="3200" dirty="0"/>
              <a:t>The above code </a:t>
            </a:r>
            <a:r>
              <a:rPr lang="en-US" sz="3200" b="1" dirty="0">
                <a:solidFill>
                  <a:schemeClr val="bg1"/>
                </a:solidFill>
              </a:rPr>
              <a:t>creates a new elements</a:t>
            </a:r>
            <a:r>
              <a:rPr lang="en-US" sz="3200" dirty="0"/>
              <a:t>. But these elements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don't exist</a:t>
            </a:r>
            <a:r>
              <a:rPr lang="en-US" sz="3200" dirty="0"/>
              <a:t> anywhere except as values inside variables.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928690"/>
            <a:ext cx="6759216" cy="975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788314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878535"/>
            <a:ext cx="7726370" cy="975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my-list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newLi = 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cloneNode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80103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0304" y="1221813"/>
            <a:ext cx="8851390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&lt;p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"&gt;This is a paragraph.&lt;/p&gt;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&lt;p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"&gt;This is another paragraph.&lt;/p&gt;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76D3C9-6FA9-46EC-A8D0-08ED520C4C3B}"/>
              </a:ext>
            </a:extLst>
          </p:cNvPr>
          <p:cNvSpPr txBox="1">
            <a:spLocks/>
          </p:cNvSpPr>
          <p:nvPr/>
        </p:nvSpPr>
        <p:spPr>
          <a:xfrm>
            <a:off x="1670304" y="3262047"/>
            <a:ext cx="8851391" cy="25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parent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div1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  <a:br>
              <a:rPr lang="it-IT" sz="2400" b="1" noProof="1">
                <a:latin typeface="Consolas" pitchFamily="49" charset="0"/>
                <a:cs typeface="Consolas" pitchFamily="49" charset="0"/>
              </a:rPr>
            </a:br>
            <a:r>
              <a:rPr lang="it-IT" sz="2400" b="1" noProof="1">
                <a:latin typeface="Consolas" pitchFamily="49" charset="0"/>
                <a:cs typeface="Consolas" pitchFamily="49" charset="0"/>
              </a:rPr>
              <a:t>let firstChild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  <a:br>
              <a:rPr lang="it-IT" sz="2400" b="1" noProof="1">
                <a:latin typeface="Consolas" pitchFamily="49" charset="0"/>
                <a:cs typeface="Consolas" pitchFamily="49" charset="0"/>
              </a:rPr>
            </a:br>
            <a:r>
              <a:rPr lang="it-IT" sz="2400" b="1" noProof="1">
                <a:latin typeface="Consolas" pitchFamily="49" charset="0"/>
                <a:cs typeface="Consolas" pitchFamily="49" charset="0"/>
              </a:rPr>
              <a:t>let secondChild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firstChild.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parent.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removeChild(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secondChild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6CE12A1-3FAC-4FE5-B55E-9949CBEF5280}"/>
              </a:ext>
            </a:extLst>
          </p:cNvPr>
          <p:cNvSpPr/>
          <p:nvPr/>
        </p:nvSpPr>
        <p:spPr bwMode="auto">
          <a:xfrm>
            <a:off x="5738295" y="4702708"/>
            <a:ext cx="2473888" cy="461475"/>
          </a:xfrm>
          <a:prstGeom prst="wedgeRoundRectCallout">
            <a:avLst>
              <a:gd name="adj1" fmla="val -65186"/>
              <a:gd name="adj2" fmla="val 311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 deleting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CE98012-8CC4-4647-BBC7-00792A5B310C}"/>
              </a:ext>
            </a:extLst>
          </p:cNvPr>
          <p:cNvSpPr/>
          <p:nvPr/>
        </p:nvSpPr>
        <p:spPr bwMode="auto">
          <a:xfrm>
            <a:off x="5738295" y="4702708"/>
            <a:ext cx="3840480" cy="461475"/>
          </a:xfrm>
          <a:prstGeom prst="wedgeRoundRectCallout">
            <a:avLst>
              <a:gd name="adj1" fmla="val -42545"/>
              <a:gd name="adj2" fmla="val 872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by parent element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990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398925" y="1449985"/>
            <a:ext cx="7760632" cy="3764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list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firstLi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firstLi.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"Peter";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(firstLi);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secondLi =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secondLi.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"&lt;b&gt;Maria&lt;/b&gt;";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(secondLi);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document.body.appendChild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(list);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31" y="4078236"/>
            <a:ext cx="2463905" cy="184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019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1196125"/>
            <a:ext cx="11818096" cy="5201066"/>
          </a:xfrm>
        </p:spPr>
        <p:txBody>
          <a:bodyPr/>
          <a:lstStyle/>
          <a:p>
            <a:r>
              <a:rPr lang="en-US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items and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b="1" dirty="0"/>
              <a:t> </a:t>
            </a:r>
            <a:r>
              <a:rPr lang="en-US" dirty="0"/>
              <a:t>them into the list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Deletes</a:t>
            </a:r>
            <a:r>
              <a:rPr lang="en-US" dirty="0"/>
              <a:t> items from that list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388" y="3893919"/>
            <a:ext cx="8941595" cy="2043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81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5656" y="1334558"/>
            <a:ext cx="11440688" cy="46569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r>
              <a:rPr lang="en-US" b="1" dirty="0">
                <a:latin typeface="Consolas" pitchFamily="49" charset="0"/>
              </a:rPr>
              <a:t>function addItem() {</a:t>
            </a:r>
          </a:p>
          <a:p>
            <a:r>
              <a:rPr lang="en-US" b="1" dirty="0">
                <a:latin typeface="Consolas" pitchFamily="49" charset="0"/>
              </a:rPr>
              <a:t>    const input = document.getElementById('</a:t>
            </a:r>
            <a:r>
              <a:rPr lang="en-US" b="1" dirty="0" err="1">
                <a:latin typeface="Consolas" pitchFamily="49" charset="0"/>
              </a:rPr>
              <a:t>newText</a:t>
            </a:r>
            <a:r>
              <a:rPr lang="en-US" b="1" dirty="0">
                <a:latin typeface="Consolas" pitchFamily="49" charset="0"/>
              </a:rPr>
              <a:t>');</a:t>
            </a:r>
          </a:p>
          <a:p>
            <a:r>
              <a:rPr lang="en-US" b="1" dirty="0">
                <a:latin typeface="Consolas" pitchFamily="49" charset="0"/>
              </a:rPr>
              <a:t>    const itemsElement = document.getElementById('items')</a:t>
            </a:r>
          </a:p>
          <a:p>
            <a:r>
              <a:rPr lang="en-US" b="1" dirty="0">
                <a:latin typeface="Consolas" pitchFamily="49" charset="0"/>
              </a:rPr>
              <a:t>    const newLi = createElement('li', input.value + ' ');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    const aEleAttribute = { name: '</a:t>
            </a:r>
            <a:r>
              <a:rPr lang="en-US" b="1" dirty="0" err="1">
                <a:latin typeface="Consolas" pitchFamily="49" charset="0"/>
              </a:rPr>
              <a:t>href</a:t>
            </a:r>
            <a:r>
              <a:rPr lang="en-US" b="1" dirty="0">
                <a:latin typeface="Consolas" pitchFamily="49" charset="0"/>
              </a:rPr>
              <a:t>', value: '#' };</a:t>
            </a:r>
          </a:p>
          <a:p>
            <a:r>
              <a:rPr lang="en-US" b="1" dirty="0">
                <a:latin typeface="Consolas" pitchFamily="49" charset="0"/>
              </a:rPr>
              <a:t>    const aEleEventListener = { type: 'click', </a:t>
            </a:r>
            <a:r>
              <a:rPr lang="en-US" b="1" dirty="0" err="1">
                <a:latin typeface="Consolas" pitchFamily="49" charset="0"/>
              </a:rPr>
              <a:t>func</a:t>
            </a:r>
            <a:r>
              <a:rPr lang="en-US" b="1" dirty="0">
                <a:latin typeface="Consolas" pitchFamily="49" charset="0"/>
              </a:rPr>
              <a:t>: deleteItem };</a:t>
            </a:r>
          </a:p>
          <a:p>
            <a:r>
              <a:rPr lang="en-US" b="1" dirty="0">
                <a:latin typeface="Consolas" pitchFamily="49" charset="0"/>
              </a:rPr>
              <a:t>    const deleteLink = createElement('a', '[Delete]', aEleAttribute, aEleEventListener);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    appendChilds(newLi,[deleteLink]);</a:t>
            </a:r>
          </a:p>
          <a:p>
            <a:r>
              <a:rPr lang="en-US" b="1" dirty="0">
                <a:latin typeface="Consolas" pitchFamily="49" charset="0"/>
              </a:rPr>
              <a:t>    appendChilds(itemsElement, [newLi]);</a:t>
            </a: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    clearText(input);</a:t>
            </a:r>
          </a:p>
          <a:p>
            <a:endParaRPr lang="en-US" b="1" dirty="0">
              <a:latin typeface="Consolas" pitchFamily="49" charset="0"/>
            </a:endParaRPr>
          </a:p>
          <a:p>
            <a:endParaRPr lang="en-US" b="1" dirty="0">
              <a:latin typeface="Consolas" pitchFamily="49" charset="0"/>
            </a:endParaRPr>
          </a:p>
          <a:p>
            <a:r>
              <a:rPr lang="en-US" b="1" dirty="0">
                <a:latin typeface="Consolas" pitchFamily="49" charset="0"/>
              </a:rPr>
              <a:t>    </a:t>
            </a:r>
            <a:r>
              <a:rPr lang="en-US" b="1" i="1" dirty="0">
                <a:solidFill>
                  <a:schemeClr val="accent2"/>
                </a:solidFill>
                <a:latin typeface="Consolas" pitchFamily="49" charset="0"/>
              </a:rPr>
              <a:t>// Continues on the next slide...</a:t>
            </a:r>
          </a:p>
          <a:p>
            <a:r>
              <a:rPr lang="en-US" b="1" dirty="0">
                <a:latin typeface="Consolas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5493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1205</TotalTime>
  <Words>2090</Words>
  <Application>Microsoft Office PowerPoint</Application>
  <PresentationFormat>Widescreen</PresentationFormat>
  <Paragraphs>383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DOM Manipulations</vt:lpstr>
      <vt:lpstr>Table of Contents</vt:lpstr>
      <vt:lpstr>Have a Question?</vt:lpstr>
      <vt:lpstr>PowerPoint Presentation</vt:lpstr>
      <vt:lpstr>Creating DOM Elements</vt:lpstr>
      <vt:lpstr>Deleting DOM Elements</vt:lpstr>
      <vt:lpstr>Creating DOM Elements</vt:lpstr>
      <vt:lpstr>Problem: Add / Delete</vt:lpstr>
      <vt:lpstr>Solution: Add / Delete</vt:lpstr>
      <vt:lpstr>Solution: Add/Delete (2)</vt:lpstr>
      <vt:lpstr>Problem: Delete From Table</vt:lpstr>
      <vt:lpstr>Solution: Delete From Table</vt:lpstr>
      <vt:lpstr>Solution: Delete From Table</vt:lpstr>
      <vt:lpstr>PowerPoint Presentation</vt:lpstr>
      <vt:lpstr>DOM Properties</vt:lpstr>
      <vt:lpstr>HTML Attributes and Methods</vt:lpstr>
      <vt:lpstr>HTML Attributes and Methods</vt:lpstr>
      <vt:lpstr>HTML Attributes and Methods</vt:lpstr>
      <vt:lpstr>HTML Attributes and Methods</vt:lpstr>
      <vt:lpstr>HTML Attributes and Methods</vt:lpstr>
      <vt:lpstr>HTML Attributes and Methods</vt:lpstr>
      <vt:lpstr>PowerPoint Presentation</vt:lpstr>
      <vt:lpstr>Parents and Child Elements</vt:lpstr>
      <vt:lpstr>Parents and Child Elements</vt:lpstr>
      <vt:lpstr>Parents and Child Elements</vt:lpstr>
      <vt:lpstr>Parents and Child Elements</vt:lpstr>
      <vt:lpstr>Parents and Child Elements</vt:lpstr>
      <vt:lpstr>PowerPoint Presentation</vt:lpstr>
      <vt:lpstr>Handling Events in JS</vt:lpstr>
      <vt:lpstr>Event Types in DOM API</vt:lpstr>
      <vt:lpstr>Attaching Click Event</vt:lpstr>
      <vt:lpstr>Attaching Hover Event</vt:lpstr>
      <vt:lpstr>Attaching Input Event</vt:lpstr>
      <vt:lpstr>Remove Events</vt:lpstr>
      <vt:lpstr>Multiple Events </vt:lpstr>
      <vt:lpstr>Problem: Highlight Active</vt:lpstr>
      <vt:lpstr>Solution: Highlight Active</vt:lpstr>
      <vt:lpstr>Exam problem: Dart Game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Manipulation</dc:title>
  <dc:creator>TOCHKA</dc:creator>
  <cp:lastModifiedBy>Hristomir Asenov</cp:lastModifiedBy>
  <cp:revision>110</cp:revision>
  <dcterms:created xsi:type="dcterms:W3CDTF">2018-11-22T12:58:08Z</dcterms:created>
  <dcterms:modified xsi:type="dcterms:W3CDTF">2019-06-10T11:02:03Z</dcterms:modified>
</cp:coreProperties>
</file>