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74" r:id="rId2"/>
    <p:sldId id="276" r:id="rId3"/>
    <p:sldId id="492" r:id="rId4"/>
    <p:sldId id="581" r:id="rId5"/>
    <p:sldId id="582" r:id="rId6"/>
    <p:sldId id="553" r:id="rId7"/>
    <p:sldId id="554" r:id="rId8"/>
    <p:sldId id="583" r:id="rId9"/>
    <p:sldId id="546" r:id="rId10"/>
    <p:sldId id="572" r:id="rId11"/>
    <p:sldId id="530" r:id="rId12"/>
    <p:sldId id="541" r:id="rId13"/>
    <p:sldId id="549" r:id="rId14"/>
    <p:sldId id="550" r:id="rId15"/>
    <p:sldId id="564" r:id="rId16"/>
    <p:sldId id="556" r:id="rId17"/>
    <p:sldId id="579" r:id="rId18"/>
    <p:sldId id="558" r:id="rId19"/>
    <p:sldId id="565" r:id="rId20"/>
    <p:sldId id="568" r:id="rId21"/>
    <p:sldId id="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81"/>
            <p14:sldId id="582"/>
          </p14:sldIdLst>
        </p14:section>
        <p14:section name="Introduction" id="{EDF3B302-6465-4AB1-A993-0C0284C32F67}">
          <p14:sldIdLst>
            <p14:sldId id="553"/>
            <p14:sldId id="554"/>
            <p14:sldId id="583"/>
          </p14:sldIdLst>
        </p14:section>
        <p14:section name="Trainers and Team" id="{9F7907E7-0414-4C1E-A74E-B36E314E1990}">
          <p14:sldIdLst>
            <p14:sldId id="546"/>
            <p14:sldId id="572"/>
            <p14:sldId id="530"/>
            <p14:sldId id="541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79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23" y="7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656#0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B881AD9-A0F5-4F98-8BE5-2016671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066869"/>
            <a:ext cx="2755634" cy="2755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048" y="1371599"/>
            <a:ext cx="8546352" cy="4899892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/>
              <a:t>Senior Full-Stack</a:t>
            </a:r>
            <a:r>
              <a:rPr lang="en-US" sz="3600" dirty="0"/>
              <a:t> Developer in </a:t>
            </a:r>
            <a:r>
              <a:rPr lang="en-US" sz="3600" b="1" dirty="0"/>
              <a:t>SoftUni</a:t>
            </a:r>
          </a:p>
          <a:p>
            <a:r>
              <a:rPr lang="en-US" sz="3600" b="1" dirty="0"/>
              <a:t>+10 year in IT </a:t>
            </a:r>
            <a:r>
              <a:rPr lang="en-US" sz="3600" dirty="0"/>
              <a:t>-  </a:t>
            </a:r>
            <a:r>
              <a:rPr lang="en-US" sz="3600" b="1" dirty="0"/>
              <a:t>8+</a:t>
            </a:r>
            <a:r>
              <a:rPr lang="en-US" sz="3600" dirty="0"/>
              <a:t> years experience as </a:t>
            </a:r>
            <a:br>
              <a:rPr lang="en-US" sz="3600" dirty="0"/>
            </a:br>
            <a:r>
              <a:rPr lang="en-US" sz="3600" dirty="0"/>
              <a:t>Technical Trainer @ </a:t>
            </a:r>
            <a:r>
              <a:rPr lang="en-US" sz="3600" b="1" dirty="0"/>
              <a:t>Telerik Academy</a:t>
            </a:r>
            <a:endParaRPr lang="bg-BG" sz="3600" b="1" dirty="0"/>
          </a:p>
          <a:p>
            <a:r>
              <a:rPr lang="en-US" sz="3600" dirty="0"/>
              <a:t>Fluent in </a:t>
            </a:r>
            <a:r>
              <a:rPr lang="en-US" sz="3600" b="1" dirty="0"/>
              <a:t>Node.js</a:t>
            </a:r>
            <a:r>
              <a:rPr lang="en-US" sz="3600" dirty="0"/>
              <a:t>, .NET, </a:t>
            </a:r>
            <a:r>
              <a:rPr lang="en-US" sz="3600" b="1" dirty="0"/>
              <a:t>Angular</a:t>
            </a:r>
            <a:r>
              <a:rPr lang="en-US" sz="3600" dirty="0"/>
              <a:t>, Java, C++</a:t>
            </a:r>
            <a:endParaRPr lang="en-US" sz="3600" b="1" dirty="0"/>
          </a:p>
          <a:p>
            <a:r>
              <a:rPr lang="en-US" sz="3600" dirty="0"/>
              <a:t>Experience with all popular mobile</a:t>
            </a:r>
            <a:br>
              <a:rPr lang="en-US" sz="3600" dirty="0"/>
            </a:br>
            <a:r>
              <a:rPr lang="en-US" sz="3600" dirty="0"/>
              <a:t>platforms (Android, iOS, Windows)</a:t>
            </a:r>
          </a:p>
          <a:p>
            <a:r>
              <a:rPr lang="en-US" sz="3600" dirty="0"/>
              <a:t>"</a:t>
            </a:r>
            <a:r>
              <a:rPr lang="en-US" sz="3600" b="1" dirty="0"/>
              <a:t>30 under 30</a:t>
            </a:r>
            <a:r>
              <a:rPr lang="en-US" sz="3600" dirty="0"/>
              <a:t>" - </a:t>
            </a:r>
            <a:r>
              <a:rPr lang="en-US" sz="3600" b="1" dirty="0"/>
              <a:t>Forbes 2017 </a:t>
            </a:r>
            <a:r>
              <a:rPr lang="en-US" sz="3600" dirty="0"/>
              <a:t>- Education</a:t>
            </a:r>
          </a:p>
          <a:p>
            <a:r>
              <a:rPr lang="en-US" sz="3600" dirty="0"/>
              <a:t>Front-end Developer by heart</a:t>
            </a:r>
          </a:p>
          <a:p>
            <a:r>
              <a:rPr lang="en-US" sz="3600" dirty="0"/>
              <a:t>Software Developer by need</a:t>
            </a:r>
          </a:p>
          <a:p>
            <a:r>
              <a:rPr lang="en-US" sz="3600" dirty="0"/>
              <a:t>@SoftUni</a:t>
            </a:r>
            <a:r>
              <a:rPr lang="bg-BG" sz="3600" dirty="0"/>
              <a:t> </a:t>
            </a:r>
            <a:r>
              <a:rPr lang="en-US" sz="3600" dirty="0"/>
              <a:t>mostly working with </a:t>
            </a:r>
            <a:r>
              <a:rPr lang="en-US" sz="3600" b="1" dirty="0"/>
              <a:t>React</a:t>
            </a:r>
            <a:r>
              <a:rPr lang="en-US" sz="3600" dirty="0"/>
              <a:t> &amp; </a:t>
            </a:r>
            <a:r>
              <a:rPr lang="en-US" sz="3600" b="1" dirty="0"/>
              <a:t>ASP.Net</a:t>
            </a:r>
            <a:r>
              <a:rPr lang="en-US" sz="3600" dirty="0"/>
              <a:t> </a:t>
            </a:r>
            <a:r>
              <a:rPr lang="en-US" sz="3600" b="1" dirty="0"/>
              <a:t>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Doncho Minkov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5BC34-E88E-4BA7-8354-0E4D2C8F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94" y="1681256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&amp; Senior Front-End </a:t>
            </a:r>
            <a:br>
              <a:rPr lang="en-US" dirty="0"/>
            </a:br>
            <a:r>
              <a:rPr lang="en-US" dirty="0"/>
              <a:t>Developer @ SoftUni</a:t>
            </a:r>
          </a:p>
          <a:p>
            <a:r>
              <a:rPr lang="en-US" dirty="0"/>
              <a:t>Studied Computer Science in</a:t>
            </a:r>
            <a:br>
              <a:rPr lang="en-US" dirty="0"/>
            </a:br>
            <a:r>
              <a:rPr lang="en-US" dirty="0"/>
              <a:t>Newcastle University </a:t>
            </a:r>
          </a:p>
          <a:p>
            <a:r>
              <a:rPr lang="en-US" dirty="0"/>
              <a:t>Passionate about Front-End</a:t>
            </a:r>
            <a:br>
              <a:rPr lang="en-US" dirty="0"/>
            </a:br>
            <a:r>
              <a:rPr lang="en-US" dirty="0"/>
              <a:t>Technologies (HTML/CSS/JS/React.js)</a:t>
            </a:r>
            <a:br>
              <a:rPr lang="en-US" dirty="0"/>
            </a:br>
            <a:r>
              <a:rPr lang="en-US" dirty="0"/>
              <a:t>and UX/UI Design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Abboud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t="14572" r="17305" b="19885"/>
          <a:stretch/>
        </p:blipFill>
        <p:spPr>
          <a:xfrm>
            <a:off x="7948708" y="1990914"/>
            <a:ext cx="3516123" cy="3516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5+ years experience in the IT (HTML,</a:t>
            </a:r>
            <a:br>
              <a:rPr lang="en-US" noProof="1"/>
            </a:br>
            <a:r>
              <a:rPr lang="en-US" noProof="1"/>
              <a:t>CSS, JavaScript, C#, SQL,</a:t>
            </a:r>
            <a:br>
              <a:rPr lang="en-US" noProof="1"/>
            </a:br>
            <a:r>
              <a:rPr lang="en-US" noProof="1"/>
              <a:t>Windows Server)</a:t>
            </a:r>
          </a:p>
          <a:p>
            <a:pPr>
              <a:lnSpc>
                <a:spcPct val="120000"/>
              </a:lnSpc>
            </a:pPr>
            <a:r>
              <a:rPr lang="en-US" noProof="1"/>
              <a:t>Excellent Software University</a:t>
            </a:r>
            <a:br>
              <a:rPr lang="bg-BG" noProof="1"/>
            </a:br>
            <a:r>
              <a:rPr lang="en-US" noProof="1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/>
              <a:t>Technical Trainer in Software</a:t>
            </a:r>
            <a:br>
              <a:rPr lang="bg-BG" noProof="1"/>
            </a:br>
            <a:r>
              <a:rPr lang="en-US" noProof="1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7123" y="-144463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9484" y="79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 descr="A person who is smiling and looking at the camera&#10;&#10;Description automatically generated">
            <a:extLst>
              <a:ext uri="{FF2B5EF4-FFF2-40B4-BE49-F238E27FC236}">
                <a16:creationId xmlns:a16="http://schemas.microsoft.com/office/drawing/2014/main" id="{4C0983FE-5D42-4053-9992-27D494F3A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4115" r="9087" b="15553"/>
          <a:stretch/>
        </p:blipFill>
        <p:spPr>
          <a:xfrm>
            <a:off x="7948708" y="1990914"/>
            <a:ext cx="3545520" cy="3456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30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2ABE9-DDB9-43BE-86A7-84BF3A83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132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JavaScript Applications </a:t>
            </a:r>
            <a:r>
              <a:rPr lang="en-US" sz="3200" dirty="0"/>
              <a:t>course provides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Technologies for creating Single Page Apps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Consuming RESTful Services (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) with </a:t>
            </a:r>
            <a:r>
              <a:rPr lang="en-US" sz="3200" b="1" dirty="0">
                <a:solidFill>
                  <a:schemeClr val="bg1"/>
                </a:solidFill>
              </a:rPr>
              <a:t>AJAX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Creating UI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200" dirty="0"/>
              <a:t>Common JS </a:t>
            </a:r>
            <a:r>
              <a:rPr lang="en-US" sz="3200" b="1" dirty="0">
                <a:solidFill>
                  <a:schemeClr val="bg1"/>
                </a:solidFill>
              </a:rPr>
              <a:t>programming patterns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123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SPA</a:t>
            </a:r>
            <a:r>
              <a:rPr lang="en-US" sz="3200" dirty="0">
                <a:latin typeface="+mj-lt"/>
              </a:rPr>
              <a:t> (Single Page Application) </a:t>
            </a:r>
            <a:r>
              <a:rPr lang="en-US" sz="3200">
                <a:latin typeface="+mj-lt"/>
              </a:rPr>
              <a:t>for 4 </a:t>
            </a:r>
            <a:r>
              <a:rPr lang="en-US" sz="3200" dirty="0">
                <a:latin typeface="+mj-lt"/>
              </a:rPr>
              <a:t>hours</a:t>
            </a:r>
          </a:p>
          <a:p>
            <a:pPr lvl="1"/>
            <a:r>
              <a:rPr lang="en-US" sz="3200" dirty="0"/>
              <a:t>Implement </a:t>
            </a:r>
            <a:r>
              <a:rPr lang="en-US" sz="3200" b="1" dirty="0">
                <a:solidFill>
                  <a:schemeClr val="bg1"/>
                </a:solidFill>
              </a:rPr>
              <a:t>CRUD</a:t>
            </a:r>
            <a:r>
              <a:rPr lang="en-US" sz="3200" dirty="0"/>
              <a:t> operations + </a:t>
            </a:r>
            <a:r>
              <a:rPr lang="en-US" sz="3200" b="1" dirty="0">
                <a:solidFill>
                  <a:schemeClr val="bg1"/>
                </a:solidFill>
              </a:rPr>
              <a:t>login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register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logout</a:t>
            </a:r>
          </a:p>
          <a:p>
            <a:pPr lvl="1"/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AJAX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 + cloud-based back-end (Kinvey)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Optionally:</a:t>
            </a:r>
          </a:p>
          <a:p>
            <a:pPr lvl="1"/>
            <a:r>
              <a:rPr lang="en-US" sz="3200" dirty="0"/>
              <a:t>Use </a:t>
            </a:r>
            <a:r>
              <a:rPr lang="en-US" sz="3200" noProof="1"/>
              <a:t>templates for </a:t>
            </a:r>
            <a:r>
              <a:rPr lang="en-US" sz="3200" dirty="0"/>
              <a:t>rendering</a:t>
            </a:r>
          </a:p>
          <a:p>
            <a:pPr lvl="1"/>
            <a:r>
              <a:rPr lang="en-US" sz="3200" dirty="0"/>
              <a:t>Use MVC architecture + routing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1FEB4-A21F-4C7F-A032-CB804302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38" y="3892981"/>
            <a:ext cx="1722140" cy="176889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29BC58-2672-49F9-B760-F5E2319081E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7368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https://judge.softuni.bg/Contests/Practice/Index/1656#0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FE3CA-CD91-4701-9C94-40DB2F56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2" y="1494318"/>
            <a:ext cx="2406656" cy="2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78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Lectures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b="1" dirty="0"/>
              <a:t>Tech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b="1" dirty="0"/>
              <a:t>Knowledge</a:t>
            </a:r>
            <a:r>
              <a:rPr lang="en-US" dirty="0"/>
              <a:t> </a:t>
            </a:r>
            <a:r>
              <a:rPr lang="en-US" b="1" dirty="0"/>
              <a:t>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Tuesday</a:t>
            </a:r>
            <a:r>
              <a:rPr lang="en-US" dirty="0"/>
              <a:t> and </a:t>
            </a:r>
            <a:r>
              <a:rPr lang="en-US" b="1" dirty="0"/>
              <a:t>Friday </a:t>
            </a:r>
            <a:r>
              <a:rPr lang="en-US" dirty="0"/>
              <a:t>(18:00 - 22:00)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Learn new material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Exercises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 in </a:t>
            </a:r>
            <a:r>
              <a:rPr lang="en-US" b="1" dirty="0"/>
              <a:t>Experience</a:t>
            </a:r>
            <a:r>
              <a:rPr lang="en-US" dirty="0"/>
              <a:t> </a:t>
            </a:r>
            <a:r>
              <a:rPr lang="en-US" b="1" dirty="0"/>
              <a:t>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Monday</a:t>
            </a:r>
            <a:r>
              <a:rPr lang="en-US" dirty="0"/>
              <a:t> and </a:t>
            </a:r>
            <a:r>
              <a:rPr lang="en-US" b="1" dirty="0"/>
              <a:t>Thursday </a:t>
            </a:r>
            <a:r>
              <a:rPr lang="en-US" dirty="0"/>
              <a:t>(13:30 - 17:30)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66" y="3796658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436913"/>
            <a:ext cx="11818096" cy="496027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/>
              <a:t>Final exam </a:t>
            </a:r>
            <a:r>
              <a:rPr lang="en-US" sz="3700" dirty="0"/>
              <a:t>- 95%</a:t>
            </a:r>
          </a:p>
          <a:p>
            <a:pPr lvl="1"/>
            <a:r>
              <a:rPr lang="en-US" sz="3700" b="1" dirty="0"/>
              <a:t>Exercises/Homework </a:t>
            </a:r>
            <a:r>
              <a:rPr lang="en-US" sz="3700" dirty="0"/>
              <a:t>- 5%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- 5% bonus</a:t>
            </a:r>
            <a:br>
              <a:rPr lang="en-US" dirty="0"/>
            </a:br>
            <a:r>
              <a:rPr lang="en-US" dirty="0"/>
              <a:t>(onsite students only)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Introduction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Training &amp; Team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Course Objectives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EF260C5-4228-4897-B957-8211A29D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599" y="1384300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4362" y="4705350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Applications</a:t>
            </a:r>
            <a:endParaRPr lang="bg-BG" sz="5400" b="1" dirty="0">
              <a:latin typeface="+mj-lt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7A181AF-C178-408A-AC37-85ABCC959CCE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/>
              <a:t>REST Services and AJAX - </a:t>
            </a:r>
            <a:r>
              <a:rPr lang="en-US" sz="3400" dirty="0"/>
              <a:t>HTTP, REST and RESTful Services,</a:t>
            </a:r>
            <a:br>
              <a:rPr lang="en-US" sz="3400" dirty="0"/>
            </a:br>
            <a:r>
              <a:rPr lang="en-US" sz="3400" dirty="0"/>
              <a:t>AJAX and Fetch API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/>
              <a:t>Asynchronous Programming - </a:t>
            </a:r>
            <a:r>
              <a:rPr lang="en-US" sz="3400" dirty="0"/>
              <a:t>Promises, Async/Await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/>
              <a:t>Remote Databases - </a:t>
            </a:r>
            <a:r>
              <a:rPr lang="en-US" sz="3400" dirty="0"/>
              <a:t>Firebase and Kinvey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/>
              <a:t>Routing and Architecture - </a:t>
            </a:r>
            <a:r>
              <a:rPr lang="en-US" sz="3400" dirty="0"/>
              <a:t>Routing Concepts and </a:t>
            </a:r>
            <a:br>
              <a:rPr lang="en-US" sz="3400" dirty="0"/>
            </a:br>
            <a:r>
              <a:rPr lang="en-US" sz="3400" dirty="0"/>
              <a:t>Navigation using Sammy.js</a:t>
            </a:r>
            <a:endParaRPr lang="en-US" sz="3400" b="1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C33F-095E-48FF-9E2B-E83C23F03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17" y="3681978"/>
            <a:ext cx="2337628" cy="28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A7F6E-9C05-4B36-96DB-FABCFA05D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/>
              <a:t>Templating - </a:t>
            </a:r>
            <a:r>
              <a:rPr lang="en-US" sz="3400" dirty="0"/>
              <a:t>Templating Concepts, Template Engines,</a:t>
            </a:r>
            <a:br>
              <a:rPr lang="en-US" sz="3400" dirty="0"/>
            </a:br>
            <a:r>
              <a:rPr lang="en-US" sz="3400" dirty="0"/>
              <a:t>Handlebars Overview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/>
              <a:t>Webpack - </a:t>
            </a:r>
            <a:r>
              <a:rPr lang="en-US" sz="3400" dirty="0"/>
              <a:t>Introduction and Basic Builds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/>
              <a:t>Creating Single-Page-Application (SPA)</a:t>
            </a:r>
          </a:p>
          <a:p>
            <a:pPr>
              <a:buClr>
                <a:schemeClr val="tx1"/>
              </a:buClr>
            </a:pPr>
            <a:r>
              <a:rPr lang="en-US" sz="3400" b="1" dirty="0"/>
              <a:t>JS for Front-End - </a:t>
            </a:r>
            <a:r>
              <a:rPr lang="en-US" sz="3400" dirty="0"/>
              <a:t>Bootstrap, Grid System,</a:t>
            </a:r>
            <a:br>
              <a:rPr lang="en-US" sz="3400" dirty="0"/>
            </a:br>
            <a:r>
              <a:rPr lang="en-US" sz="3400" dirty="0"/>
              <a:t>Styling 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690FC-E474-40E5-8455-99C937D1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1F7EF-B89B-41A2-833C-7B59370AF1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4CD2-8BFE-4726-A163-E9EB2CC7A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17" y="3681978"/>
            <a:ext cx="2337628" cy="28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FB607-A07D-45DA-9402-90C2A6B9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489</Words>
  <Application>Microsoft Office PowerPoint</Application>
  <PresentationFormat>Widescreen</PresentationFormat>
  <Paragraphs>124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1_SoftUni3_1</vt:lpstr>
      <vt:lpstr>JavaScript Applications</vt:lpstr>
      <vt:lpstr>Table of Content</vt:lpstr>
      <vt:lpstr>Have a Question?</vt:lpstr>
      <vt:lpstr>SoftUni Diamond Partners</vt:lpstr>
      <vt:lpstr>SoftUni Organizational Partners</vt:lpstr>
      <vt:lpstr>PowerPoint Presentation</vt:lpstr>
      <vt:lpstr>What are we going to learn?</vt:lpstr>
      <vt:lpstr>What are we going to learn? (2)</vt:lpstr>
      <vt:lpstr>PowerPoint Presentation</vt:lpstr>
      <vt:lpstr>Doncho Minkov</vt:lpstr>
      <vt:lpstr>William Abboud</vt:lpstr>
      <vt:lpstr>Ivaylo Dimitrov</vt:lpstr>
      <vt:lpstr>PowerPoint Presentation</vt:lpstr>
      <vt:lpstr>Targets of the course</vt:lpstr>
      <vt:lpstr>Exam</vt:lpstr>
      <vt:lpstr>PowerPoint Presentation</vt:lpstr>
      <vt:lpstr>Structure of the course</vt:lpstr>
      <vt:lpstr>Evaluation Criteria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- Course Intro</dc:title>
  <dc:creator>Alen Paunov</dc:creator>
  <cp:keywords>JS Apps, Software University, SoftUni, programming, coding, software development, education, training, course</cp:keywords>
  <cp:lastModifiedBy>Hristomir Asenov</cp:lastModifiedBy>
  <cp:revision>181</cp:revision>
  <dcterms:created xsi:type="dcterms:W3CDTF">2018-05-23T13:08:44Z</dcterms:created>
  <dcterms:modified xsi:type="dcterms:W3CDTF">2019-07-09T10:06:58Z</dcterms:modified>
  <cp:category>programming;computer programming;software development;web development</cp:category>
</cp:coreProperties>
</file>