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9"/>
  </p:notesMasterIdLst>
  <p:handoutMasterIdLst>
    <p:handoutMasterId r:id="rId40"/>
  </p:handoutMasterIdLst>
  <p:sldIdLst>
    <p:sldId id="582" r:id="rId3"/>
    <p:sldId id="466" r:id="rId4"/>
    <p:sldId id="575" r:id="rId5"/>
    <p:sldId id="583" r:id="rId6"/>
    <p:sldId id="546" r:id="rId7"/>
    <p:sldId id="554" r:id="rId8"/>
    <p:sldId id="589" r:id="rId9"/>
    <p:sldId id="590" r:id="rId10"/>
    <p:sldId id="549" r:id="rId11"/>
    <p:sldId id="556" r:id="rId12"/>
    <p:sldId id="557" r:id="rId13"/>
    <p:sldId id="555" r:id="rId14"/>
    <p:sldId id="588" r:id="rId15"/>
    <p:sldId id="584" r:id="rId16"/>
    <p:sldId id="547" r:id="rId17"/>
    <p:sldId id="592" r:id="rId18"/>
    <p:sldId id="598" r:id="rId19"/>
    <p:sldId id="591" r:id="rId20"/>
    <p:sldId id="585" r:id="rId21"/>
    <p:sldId id="548" r:id="rId22"/>
    <p:sldId id="564" r:id="rId23"/>
    <p:sldId id="566" r:id="rId24"/>
    <p:sldId id="568" r:id="rId25"/>
    <p:sldId id="565" r:id="rId26"/>
    <p:sldId id="567" r:id="rId27"/>
    <p:sldId id="571" r:id="rId28"/>
    <p:sldId id="570" r:id="rId29"/>
    <p:sldId id="574" r:id="rId30"/>
    <p:sldId id="569" r:id="rId31"/>
    <p:sldId id="595" r:id="rId32"/>
    <p:sldId id="576" r:id="rId33"/>
    <p:sldId id="577" r:id="rId34"/>
    <p:sldId id="599" r:id="rId35"/>
    <p:sldId id="600" r:id="rId36"/>
    <p:sldId id="580" r:id="rId37"/>
    <p:sldId id="581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82"/>
            <p14:sldId id="466"/>
            <p14:sldId id="575"/>
          </p14:sldIdLst>
        </p14:section>
        <p14:section name="Concepts" id="{875F9050-992B-4694-9D3F-064F69B70D23}">
          <p14:sldIdLst>
            <p14:sldId id="583"/>
            <p14:sldId id="546"/>
            <p14:sldId id="554"/>
            <p14:sldId id="589"/>
            <p14:sldId id="590"/>
            <p14:sldId id="549"/>
            <p14:sldId id="556"/>
            <p14:sldId id="557"/>
            <p14:sldId id="555"/>
            <p14:sldId id="588"/>
          </p14:sldIdLst>
        </p14:section>
        <p14:section name="Templating Frameworks" id="{3ED118F8-F35B-4E9F-B316-C3DC9F80CC7E}">
          <p14:sldIdLst>
            <p14:sldId id="584"/>
            <p14:sldId id="547"/>
            <p14:sldId id="592"/>
            <p14:sldId id="598"/>
            <p14:sldId id="591"/>
          </p14:sldIdLst>
        </p14:section>
        <p14:section name="Handlebars" id="{48FFB15E-5C96-4894-A85F-9A331A6D5278}">
          <p14:sldIdLst>
            <p14:sldId id="585"/>
            <p14:sldId id="548"/>
            <p14:sldId id="564"/>
            <p14:sldId id="566"/>
            <p14:sldId id="568"/>
            <p14:sldId id="565"/>
            <p14:sldId id="567"/>
            <p14:sldId id="571"/>
            <p14:sldId id="570"/>
            <p14:sldId id="574"/>
            <p14:sldId id="569"/>
            <p14:sldId id="595"/>
          </p14:sldIdLst>
        </p14:section>
        <p14:section name="Conclusion" id="{43BD757C-5017-47D2-98A9-4D861095A3BB}">
          <p14:sldIdLst>
            <p14:sldId id="576"/>
            <p14:sldId id="577"/>
            <p14:sldId id="599"/>
            <p14:sldId id="600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85C0E"/>
    <a:srgbClr val="00B0F0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595" autoAdjust="0"/>
  </p:normalViewPr>
  <p:slideViewPr>
    <p:cSldViewPr>
      <p:cViewPr varScale="1">
        <p:scale>
          <a:sx n="88" d="100"/>
          <a:sy n="88" d="100"/>
        </p:scale>
        <p:origin x="3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2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636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4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ugjs.org/" TargetMode="External"/><Relationship Id="rId13" Type="http://schemas.openxmlformats.org/officeDocument/2006/relationships/hyperlink" Target="http://handlebarsjs.com/" TargetMode="External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hyperlink" Target="http://mustache.github.io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png"/><Relationship Id="rId11" Type="http://schemas.openxmlformats.org/officeDocument/2006/relationships/hyperlink" Target="http://underscorejs.org/#template" TargetMode="External"/><Relationship Id="rId5" Type="http://schemas.openxmlformats.org/officeDocument/2006/relationships/image" Target="../media/image61.png"/><Relationship Id="rId10" Type="http://schemas.openxmlformats.org/officeDocument/2006/relationships/hyperlink" Target="https://plugins.jquery.com/loadTemplate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vuej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ache.github.io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7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2.png"/><Relationship Id="rId22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1.gif"/><Relationship Id="rId4" Type="http://schemas.openxmlformats.org/officeDocument/2006/relationships/image" Target="../media/image78.jpeg"/><Relationship Id="rId9" Type="http://schemas.openxmlformats.org/officeDocument/2006/relationships/hyperlink" Target="https://www.lukanet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1303142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6671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916" y="5029200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8313" y="597129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875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Folded Corner 24"/>
          <p:cNvSpPr/>
          <p:nvPr/>
        </p:nvSpPr>
        <p:spPr>
          <a:xfrm rot="10800000">
            <a:off x="1401929" y="2989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2006" y="258919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27" name="Rectangle: Folded Corner 26"/>
          <p:cNvSpPr/>
          <p:nvPr/>
        </p:nvSpPr>
        <p:spPr>
          <a:xfrm rot="10800000">
            <a:off x="1401929" y="4132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2006" y="373219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29" name="Rectangle: Folded Corner 28"/>
          <p:cNvSpPr/>
          <p:nvPr/>
        </p:nvSpPr>
        <p:spPr>
          <a:xfrm rot="10800000">
            <a:off x="703931" y="4132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Folded Corner 29"/>
          <p:cNvSpPr/>
          <p:nvPr/>
        </p:nvSpPr>
        <p:spPr>
          <a:xfrm rot="10800000">
            <a:off x="2099573" y="4132305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 Photo Gallery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435863" y="1427576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74" y="289826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41" y="348268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0024" y="3177945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6239" y="1732376"/>
            <a:ext cx="3733800" cy="2640920"/>
          </a:xfrm>
          <a:prstGeom prst="rect">
            <a:avLst/>
          </a:prstGeom>
          <a:solidFill>
            <a:schemeClr val="bg2">
              <a:lumMod val="95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Flowchart: Magnetic Disk 8"/>
          <p:cNvSpPr/>
          <p:nvPr/>
        </p:nvSpPr>
        <p:spPr>
          <a:xfrm>
            <a:off x="8405939" y="2595636"/>
            <a:ext cx="914400" cy="9144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6430932" y="4678096"/>
            <a:ext cx="4859484" cy="1321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1" name="Rectangle 90"/>
          <p:cNvSpPr/>
          <p:nvPr/>
        </p:nvSpPr>
        <p:spPr>
          <a:xfrm>
            <a:off x="8348240" y="4823882"/>
            <a:ext cx="1019079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6" name="Rectangle 95"/>
          <p:cNvSpPr/>
          <p:nvPr/>
        </p:nvSpPr>
        <p:spPr>
          <a:xfrm>
            <a:off x="7147625" y="4823882"/>
            <a:ext cx="1019079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tangle 96"/>
          <p:cNvSpPr/>
          <p:nvPr/>
        </p:nvSpPr>
        <p:spPr>
          <a:xfrm>
            <a:off x="6430932" y="4823882"/>
            <a:ext cx="535157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tangle 97"/>
          <p:cNvSpPr/>
          <p:nvPr/>
        </p:nvSpPr>
        <p:spPr>
          <a:xfrm>
            <a:off x="9548855" y="4823882"/>
            <a:ext cx="1019079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tangle 98"/>
          <p:cNvSpPr/>
          <p:nvPr/>
        </p:nvSpPr>
        <p:spPr>
          <a:xfrm>
            <a:off x="10743258" y="4823882"/>
            <a:ext cx="547158" cy="10299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07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762E-6 -2.96296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762E-6 3.7037E-7 L 0.1998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264E-6 3.7037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537E-6 3.7037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3.7037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537E-6 3.7037E-7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 animBg="1"/>
      <p:bldP spid="27" grpId="1" animBg="1"/>
      <p:bldP spid="27" grpId="2" animBg="1"/>
      <p:bldP spid="28" grpId="0"/>
      <p:bldP spid="28" grpId="1"/>
      <p:bldP spid="28" grpId="2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91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Folded Corner 98"/>
          <p:cNvSpPr/>
          <p:nvPr/>
        </p:nvSpPr>
        <p:spPr>
          <a:xfrm rot="10800000">
            <a:off x="1633632" y="3083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253709" y="268313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01" name="Rectangle: Folded Corner 100"/>
          <p:cNvSpPr/>
          <p:nvPr/>
        </p:nvSpPr>
        <p:spPr>
          <a:xfrm rot="10800000">
            <a:off x="1633632" y="4226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253709" y="382613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03" name="Rectangle: Folded Corner 102"/>
          <p:cNvSpPr/>
          <p:nvPr/>
        </p:nvSpPr>
        <p:spPr>
          <a:xfrm rot="10800000">
            <a:off x="935634" y="4226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4" name="Rectangle: Folded Corner 103"/>
          <p:cNvSpPr/>
          <p:nvPr/>
        </p:nvSpPr>
        <p:spPr>
          <a:xfrm rot="10800000">
            <a:off x="2331276" y="4226243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User Profiles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627812" y="1490065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8" y="3052428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45" y="3636854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10944" y="3346895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04330" y="1826169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716186" y="1777112"/>
              <a:ext cx="2838334" cy="973147"/>
              <a:chOff x="6665002" y="1777112"/>
              <a:chExt cx="3889518" cy="973147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6665002" y="1777112"/>
                <a:ext cx="3081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6665002" y="2051747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6665002" y="2324803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6665002" y="2597859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7043208" y="1777112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7729008" y="1777112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8033808" y="1777112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9100607" y="1777112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9780056" y="1777112"/>
                <a:ext cx="7197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335187" y="2051747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8322850" y="2051747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8660069" y="2051747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9154766" y="2051747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10049999" y="2051747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: Rounded Corners 51"/>
              <p:cNvSpPr/>
              <p:nvPr/>
            </p:nvSpPr>
            <p:spPr>
              <a:xfrm>
                <a:off x="6871615" y="2324803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3" name="Rectangle: Rounded Corners 52"/>
              <p:cNvSpPr/>
              <p:nvPr/>
            </p:nvSpPr>
            <p:spPr>
              <a:xfrm>
                <a:off x="7252614" y="2324803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Rectangle: Rounded Corners 53"/>
              <p:cNvSpPr/>
              <p:nvPr/>
            </p:nvSpPr>
            <p:spPr>
              <a:xfrm>
                <a:off x="8036072" y="2324803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8243217" y="2324803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9047495" y="2324803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7" name="Rectangle: Rounded Corners 56"/>
              <p:cNvSpPr/>
              <p:nvPr/>
            </p:nvSpPr>
            <p:spPr>
              <a:xfrm>
                <a:off x="9928578" y="2324803"/>
                <a:ext cx="6259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8" name="Rectangle: Rounded Corners 57"/>
              <p:cNvSpPr/>
              <p:nvPr/>
            </p:nvSpPr>
            <p:spPr>
              <a:xfrm>
                <a:off x="7512798" y="2597859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9" name="Rectangle: Rounded Corners 58"/>
              <p:cNvSpPr/>
              <p:nvPr/>
            </p:nvSpPr>
            <p:spPr>
              <a:xfrm>
                <a:off x="7729007" y="2597859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1" name="Rectangle: Rounded Corners 90"/>
            <p:cNvSpPr/>
            <p:nvPr/>
          </p:nvSpPr>
          <p:spPr>
            <a:xfrm>
              <a:off x="8925983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3257" y="1783104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6868857" y="1921571"/>
              <a:ext cx="457200" cy="457200"/>
            </a:xfrm>
            <a:prstGeom prst="smileyFac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3712" y="3979396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9" name="Rectangle: Rounded Corners 68"/>
            <p:cNvSpPr/>
            <p:nvPr/>
          </p:nvSpPr>
          <p:spPr>
            <a:xfrm>
              <a:off x="7125519" y="3510318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716186" y="3850393"/>
              <a:ext cx="2783590" cy="1246995"/>
              <a:chOff x="6651656" y="3850393"/>
              <a:chExt cx="3848120" cy="1246995"/>
            </a:xfrm>
          </p:grpSpPr>
          <p:sp>
            <p:nvSpPr>
              <p:cNvPr id="65" name="Rectangle: Rounded Corners 64"/>
              <p:cNvSpPr/>
              <p:nvPr/>
            </p:nvSpPr>
            <p:spPr>
              <a:xfrm>
                <a:off x="7174856" y="3850393"/>
                <a:ext cx="1754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6" name="Rectangle: Rounded Corners 65"/>
              <p:cNvSpPr/>
              <p:nvPr/>
            </p:nvSpPr>
            <p:spPr>
              <a:xfrm>
                <a:off x="7046001" y="4671932"/>
                <a:ext cx="6129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7" name="Rectangle: Rounded Corners 66"/>
              <p:cNvSpPr/>
              <p:nvPr/>
            </p:nvSpPr>
            <p:spPr>
              <a:xfrm>
                <a:off x="7046001" y="4125820"/>
                <a:ext cx="1557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7046001" y="4398876"/>
                <a:ext cx="765317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1" name="Rectangle: Rounded Corners 70"/>
              <p:cNvSpPr/>
              <p:nvPr/>
            </p:nvSpPr>
            <p:spPr>
              <a:xfrm>
                <a:off x="7424207" y="3850393"/>
                <a:ext cx="615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2" name="Rectangle: Rounded Corners 71"/>
              <p:cNvSpPr/>
              <p:nvPr/>
            </p:nvSpPr>
            <p:spPr>
              <a:xfrm>
                <a:off x="8110007" y="3850393"/>
                <a:ext cx="23471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Rectangle: Rounded Corners 72"/>
              <p:cNvSpPr/>
              <p:nvPr/>
            </p:nvSpPr>
            <p:spPr>
              <a:xfrm>
                <a:off x="8414807" y="3850393"/>
                <a:ext cx="99671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Rectangle: Rounded Corners 73"/>
              <p:cNvSpPr/>
              <p:nvPr/>
            </p:nvSpPr>
            <p:spPr>
              <a:xfrm>
                <a:off x="9481606" y="3850393"/>
                <a:ext cx="61571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Rectangle: Rounded Corners 74"/>
              <p:cNvSpPr/>
              <p:nvPr/>
            </p:nvSpPr>
            <p:spPr>
              <a:xfrm>
                <a:off x="6660127" y="3850393"/>
                <a:ext cx="4653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Rectangle: Rounded Corners 75"/>
              <p:cNvSpPr/>
              <p:nvPr/>
            </p:nvSpPr>
            <p:spPr>
              <a:xfrm>
                <a:off x="7716186" y="4671932"/>
                <a:ext cx="93333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Rectangle: Rounded Corners 76"/>
              <p:cNvSpPr/>
              <p:nvPr/>
            </p:nvSpPr>
            <p:spPr>
              <a:xfrm>
                <a:off x="8703849" y="4671932"/>
                <a:ext cx="26872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Rectangle: Rounded Corners 77"/>
              <p:cNvSpPr/>
              <p:nvPr/>
            </p:nvSpPr>
            <p:spPr>
              <a:xfrm>
                <a:off x="9041068" y="4671932"/>
                <a:ext cx="44053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Rectangle: Rounded Corners 78"/>
              <p:cNvSpPr/>
              <p:nvPr/>
            </p:nvSpPr>
            <p:spPr>
              <a:xfrm>
                <a:off x="9535765" y="4671932"/>
                <a:ext cx="84107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6930070" y="4671932"/>
                <a:ext cx="35212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1" name="Rectangle: Rounded Corners 80"/>
              <p:cNvSpPr/>
              <p:nvPr/>
            </p:nvSpPr>
            <p:spPr>
              <a:xfrm>
                <a:off x="7252614" y="4125820"/>
                <a:ext cx="330104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2" name="Rectangle: Rounded Corners 81"/>
              <p:cNvSpPr/>
              <p:nvPr/>
            </p:nvSpPr>
            <p:spPr>
              <a:xfrm>
                <a:off x="7633613" y="4125820"/>
                <a:ext cx="7325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Rectangle: Rounded Corners 82"/>
              <p:cNvSpPr/>
              <p:nvPr/>
            </p:nvSpPr>
            <p:spPr>
              <a:xfrm>
                <a:off x="8417071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4" name="Rectangle: Rounded Corners 83"/>
              <p:cNvSpPr/>
              <p:nvPr/>
            </p:nvSpPr>
            <p:spPr>
              <a:xfrm>
                <a:off x="8624216" y="4125820"/>
                <a:ext cx="73256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9428494" y="4125820"/>
                <a:ext cx="82122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6" name="Rectangle: Rounded Corners 85"/>
              <p:cNvSpPr/>
              <p:nvPr/>
            </p:nvSpPr>
            <p:spPr>
              <a:xfrm>
                <a:off x="6861049" y="4125820"/>
                <a:ext cx="57354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7" name="Rectangle: Rounded Corners 86"/>
              <p:cNvSpPr/>
              <p:nvPr/>
            </p:nvSpPr>
            <p:spPr>
              <a:xfrm>
                <a:off x="7893797" y="4398876"/>
                <a:ext cx="14612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8110006" y="4398876"/>
                <a:ext cx="825145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10152615" y="3850393"/>
                <a:ext cx="347161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6660127" y="4398876"/>
                <a:ext cx="312992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6653906" y="4125820"/>
                <a:ext cx="156248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3" name="Rectangle: Rounded Corners 92"/>
              <p:cNvSpPr/>
              <p:nvPr/>
            </p:nvSpPr>
            <p:spPr>
              <a:xfrm>
                <a:off x="6651656" y="4671932"/>
                <a:ext cx="209393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4" name="Rectangle: Rounded Corners 93"/>
              <p:cNvSpPr/>
              <p:nvPr/>
            </p:nvSpPr>
            <p:spPr>
              <a:xfrm>
                <a:off x="666012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5" name="Rectangle: Rounded Corners 94"/>
              <p:cNvSpPr/>
              <p:nvPr/>
            </p:nvSpPr>
            <p:spPr>
              <a:xfrm>
                <a:off x="7322236" y="4944988"/>
                <a:ext cx="514729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6" name="Rectangle: Rounded Corners 95"/>
            <p:cNvSpPr/>
            <p:nvPr/>
          </p:nvSpPr>
          <p:spPr>
            <a:xfrm>
              <a:off x="8925983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53257" y="3851096"/>
              <a:ext cx="890643" cy="991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6868857" y="3989563"/>
              <a:ext cx="457200" cy="457200"/>
            </a:xfrm>
            <a:prstGeom prst="smileyFac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8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6202E-7 -3.7037E-7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6202E-7 2.96296E-6 L 0.19979 0.0152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2594E-6 -3.7037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485E-8 -3.7037E-6 L 0.19588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579E-6 -3.7037E-6 L 0.1387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485E-8 2.96296E-6 L 0.19588 0.1027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100" grpId="0"/>
      <p:bldP spid="100" grpId="1"/>
      <p:bldP spid="100" grpId="2"/>
      <p:bldP spid="101" grpId="0" animBg="1"/>
      <p:bldP spid="101" grpId="1" animBg="1"/>
      <p:bldP spid="101" grpId="2" animBg="1"/>
      <p:bldP spid="102" grpId="0"/>
      <p:bldP spid="102" grpId="1"/>
      <p:bldP spid="102" grpId="2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Folded Corner 29"/>
          <p:cNvSpPr/>
          <p:nvPr/>
        </p:nvSpPr>
        <p:spPr>
          <a:xfrm rot="10800000">
            <a:off x="1396038" y="3106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16115" y="270630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32" name="Rectangle: Folded Corner 31"/>
          <p:cNvSpPr/>
          <p:nvPr/>
        </p:nvSpPr>
        <p:spPr>
          <a:xfrm rot="10800000">
            <a:off x="1396038" y="4249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6115" y="384930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34" name="Rectangle: Folded Corner 33"/>
          <p:cNvSpPr/>
          <p:nvPr/>
        </p:nvSpPr>
        <p:spPr>
          <a:xfrm rot="10800000">
            <a:off x="698040" y="4249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: Folded Corner 34"/>
          <p:cNvSpPr/>
          <p:nvPr/>
        </p:nvSpPr>
        <p:spPr>
          <a:xfrm rot="10800000">
            <a:off x="2093682" y="4249421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Items in a Catalog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443724" y="1455379"/>
            <a:ext cx="4854552" cy="4876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13" y="3066342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0" y="3650768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41228" y="3293614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9523" y="1683979"/>
            <a:ext cx="1331093" cy="1602839"/>
            <a:chOff x="6515919" y="1524000"/>
            <a:chExt cx="1331093" cy="1602839"/>
          </a:xfrm>
        </p:grpSpPr>
        <p:sp>
          <p:nvSpPr>
            <p:cNvPr id="22" name="Rectangle 21"/>
            <p:cNvSpPr/>
            <p:nvPr/>
          </p:nvSpPr>
          <p:spPr>
            <a:xfrm>
              <a:off x="6515919" y="1524000"/>
              <a:ext cx="1331093" cy="131692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2843565"/>
              <a:ext cx="1331093" cy="2832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6914765" y="2906363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Teardrop 4"/>
            <p:cNvSpPr/>
            <p:nvPr/>
          </p:nvSpPr>
          <p:spPr>
            <a:xfrm>
              <a:off x="6914765" y="1915761"/>
              <a:ext cx="533400" cy="5334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76" y="1686451"/>
            <a:ext cx="1329043" cy="159844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78" y="1686451"/>
            <a:ext cx="1329043" cy="159844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04" y="3531775"/>
            <a:ext cx="1329043" cy="159844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78" y="3531775"/>
            <a:ext cx="1329043" cy="159844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75" y="3531775"/>
            <a:ext cx="1329043" cy="15984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0"/>
          <a:stretch/>
        </p:blipFill>
        <p:spPr>
          <a:xfrm>
            <a:off x="6676404" y="5375176"/>
            <a:ext cx="1329043" cy="101980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36" y="5375176"/>
            <a:ext cx="1249262" cy="95700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91" y="5375176"/>
            <a:ext cx="1249262" cy="9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-2.59259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7.40741E-7 L 0.1998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164E-6 4.07407E-6 L 0.2571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4.07407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22E-7 4.07407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861E-6 7.40741E-7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/>
      <p:bldP spid="31" grpId="1"/>
      <p:bldP spid="31" grpId="2"/>
      <p:bldP spid="32" grpId="0" animBg="1"/>
      <p:bldP spid="32" grpId="1" animBg="1"/>
      <p:bldP spid="32" grpId="2" animBg="1"/>
      <p:bldP spid="33" grpId="0"/>
      <p:bldP spid="33" grpId="1"/>
      <p:bldP spid="33" grpId="2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HTML Templating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4E16E27-BF30-4E4A-9BD4-FE1ED933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65" y="1385091"/>
            <a:ext cx="2557893" cy="25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 rot="20698642">
            <a:off x="4662731" y="1569531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2514600"/>
            <a:ext cx="2703683" cy="17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14" y="1507840"/>
            <a:ext cx="2703683" cy="173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78" y="1556308"/>
            <a:ext cx="1676398" cy="1676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2" t="-12122" r="-6253" b="-9092"/>
          <a:stretch/>
        </p:blipFill>
        <p:spPr>
          <a:xfrm>
            <a:off x="8492124" y="1947121"/>
            <a:ext cx="2700000" cy="794118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-78499" r="-2885" b="-29644"/>
          <a:stretch/>
        </p:blipFill>
        <p:spPr>
          <a:xfrm>
            <a:off x="973929" y="4527273"/>
            <a:ext cx="2700000" cy="92368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4896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0080" t="23762" r="38427" b="30918"/>
          <a:stretch/>
        </p:blipFill>
        <p:spPr>
          <a:xfrm rot="16200000">
            <a:off x="5632571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0" name="TextBox 19"/>
          <p:cNvSpPr txBox="1"/>
          <p:nvPr/>
        </p:nvSpPr>
        <p:spPr>
          <a:xfrm>
            <a:off x="1219029" y="311178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8"/>
              </a:rPr>
              <a:t>Pug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89513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6581" y="3053644"/>
            <a:ext cx="373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jQuery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51154" y="5793911"/>
            <a:ext cx="495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1"/>
              </a:rPr>
              <a:t>Underscore Templates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6614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2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7097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3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Mustache is a multi-language, logic-less templating system</a:t>
            </a:r>
          </a:p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9kb file size (small)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No dependencies</a:t>
            </a:r>
          </a:p>
          <a:p>
            <a:pPr lvl="1"/>
            <a:r>
              <a:rPr lang="en-US" dirty="0"/>
              <a:t>No logic</a:t>
            </a:r>
          </a:p>
          <a:p>
            <a:pPr lvl="1"/>
            <a:r>
              <a:rPr lang="en-US" dirty="0"/>
              <a:t>No precompiled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Mustache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F08B9-7D8B-49F3-BA60-3914FDE3D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0" t="23762" r="38427" b="30918"/>
          <a:stretch/>
        </p:blipFill>
        <p:spPr>
          <a:xfrm rot="16200000">
            <a:off x="8506570" y="2236042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49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93666B-400F-413B-A1E7-0FA5431FE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37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Download </a:t>
            </a:r>
            <a:r>
              <a:rPr lang="en-US" sz="3600" noProof="1"/>
              <a:t>Mustache</a:t>
            </a:r>
            <a:r>
              <a:rPr lang="en-US" sz="3600" dirty="0"/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Or download from </a:t>
            </a:r>
            <a:r>
              <a:rPr lang="en-US" sz="3600" b="1" dirty="0">
                <a:hlinkClick r:id="rId2"/>
              </a:rPr>
              <a:t>https://mustache.github.io/</a:t>
            </a:r>
            <a:endParaRPr lang="en-US" sz="3600" b="1" dirty="0"/>
          </a:p>
          <a:p>
            <a:pPr>
              <a:lnSpc>
                <a:spcPct val="90000"/>
              </a:lnSpc>
            </a:pPr>
            <a:r>
              <a:rPr lang="en-US" sz="3600" dirty="0"/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Use mustache from an online CDN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Link it with a script tag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FC680B-8324-4A7F-8D66-7F9619DE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Mustache Installation and Using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8BBF-91E0-43F1-A926-AF06CFEF51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2755CA-2DCC-412E-B0FB-DA543C43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4784721"/>
            <a:ext cx="7239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src="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node_modules/mustache/mustache.js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49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Mustache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342626" y="1428849"/>
            <a:ext cx="9503571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 id="template" type="x-</a:t>
            </a:r>
            <a:r>
              <a:rPr lang="en-US" b="1" dirty="0" err="1">
                <a:latin typeface="Consolas" panose="020B0609020204030204" pitchFamily="49" charset="0"/>
              </a:rPr>
              <a:t>tmpl</a:t>
            </a:r>
            <a:r>
              <a:rPr lang="en-US" b="1" dirty="0">
                <a:latin typeface="Consolas" panose="020B0609020204030204" pitchFamily="49" charset="0"/>
              </a:rPr>
              <a:t>-mustache"&gt;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&lt;p&gt;Use the &lt;strong&gt;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{{power}}</a:t>
            </a:r>
            <a:r>
              <a:rPr lang="en-US" b="1" dirty="0">
                <a:latin typeface="Consolas" panose="020B0609020204030204" pitchFamily="49" charset="0"/>
              </a:rPr>
              <a:t>&lt;/strong&gt;,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{{name}}</a:t>
            </a:r>
            <a:r>
              <a:rPr lang="en-US" b="1" dirty="0">
                <a:latin typeface="Consolas" panose="020B0609020204030204" pitchFamily="49" charset="0"/>
              </a:rPr>
              <a:t>!&lt;/p&gt;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8512" y="3200399"/>
            <a:ext cx="1059180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var template = </a:t>
            </a:r>
            <a:r>
              <a:rPr lang="en-GB" b="1" dirty="0" err="1">
                <a:latin typeface="Consolas" panose="020B0609020204030204" pitchFamily="49" charset="0"/>
              </a:rPr>
              <a:t>document.getElementById</a:t>
            </a:r>
            <a:r>
              <a:rPr lang="en-GB" b="1" dirty="0">
                <a:latin typeface="Consolas" panose="020B0609020204030204" pitchFamily="49" charset="0"/>
              </a:rPr>
              <a:t>('template').</a:t>
            </a:r>
            <a:r>
              <a:rPr lang="en-GB" b="1" dirty="0" err="1">
                <a:latin typeface="Consolas" panose="020B0609020204030204" pitchFamily="49" charset="0"/>
              </a:rPr>
              <a:t>innerHTML</a:t>
            </a:r>
            <a:r>
              <a:rPr lang="en-GB" b="1" dirty="0">
                <a:latin typeface="Consolas" panose="020B0609020204030204" pitchFamily="49" charset="0"/>
              </a:rPr>
              <a:t>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Mustache.parse</a:t>
            </a:r>
            <a:r>
              <a:rPr lang="en-GB" b="1" dirty="0">
                <a:latin typeface="Consolas" panose="020B0609020204030204" pitchFamily="49" charset="0"/>
              </a:rPr>
              <a:t>(template);</a:t>
            </a:r>
          </a:p>
          <a:p>
            <a:r>
              <a:rPr lang="en-GB" b="1" dirty="0">
                <a:latin typeface="Consolas" panose="020B0609020204030204" pitchFamily="49" charset="0"/>
              </a:rPr>
              <a:t>var rendered =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Mustache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	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GB" b="1" dirty="0">
                <a:latin typeface="Consolas" panose="020B0609020204030204" pitchFamily="49" charset="0"/>
              </a:rPr>
              <a:t>(template, {name: "Luke", power: "force"});</a:t>
            </a:r>
          </a:p>
          <a:p>
            <a:br>
              <a:rPr lang="en-GB" b="1" dirty="0">
                <a:latin typeface="Consolas" panose="020B0609020204030204" pitchFamily="49" charset="0"/>
              </a:rPr>
            </a:br>
            <a:r>
              <a:rPr lang="en-GB" b="1" dirty="0" err="1">
                <a:latin typeface="Consolas" panose="020B0609020204030204" pitchFamily="49" charset="0"/>
              </a:rPr>
              <a:t>document.getElementById</a:t>
            </a:r>
            <a:r>
              <a:rPr lang="en-GB" b="1" dirty="0">
                <a:latin typeface="Consolas" panose="020B0609020204030204" pitchFamily="49" charset="0"/>
              </a:rPr>
              <a:t>('target').</a:t>
            </a:r>
            <a:r>
              <a:rPr lang="en-GB" b="1" dirty="0" err="1">
                <a:latin typeface="Consolas" panose="020B0609020204030204" pitchFamily="49" charset="0"/>
              </a:rPr>
              <a:t>innerHTML</a:t>
            </a:r>
            <a:r>
              <a:rPr lang="en-GB" b="1" dirty="0">
                <a:latin typeface="Consolas" panose="020B0609020204030204" pitchFamily="49" charset="0"/>
              </a:rPr>
              <a:t> = rendered;</a:t>
            </a:r>
          </a:p>
        </p:txBody>
      </p:sp>
    </p:spTree>
    <p:extLst>
      <p:ext uri="{BB962C8B-B14F-4D97-AF65-F5344CB8AC3E}">
        <p14:creationId xmlns:p14="http://schemas.microsoft.com/office/powerpoint/2010/main" val="22209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9" y="1752600"/>
            <a:ext cx="3051765" cy="23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b="1" dirty="0"/>
              <a:t>Handlebars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0972" y="3657600"/>
            <a:ext cx="411184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3231" y="3657600"/>
            <a:ext cx="4762781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256212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handlebars js">
            <a:extLst>
              <a:ext uri="{FF2B5EF4-FFF2-40B4-BE49-F238E27FC236}">
                <a16:creationId xmlns:a16="http://schemas.microsoft.com/office/drawing/2014/main" id="{2DC87C2E-7EB9-46DE-8339-11E1E262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47650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&lt;script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src="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node_modules/handlebars/dist/handlebars.js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024" y="4006443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name: 'Ivan Ivanov',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phone: '0888 123 456',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email: 'i.ivanov@gmail.com'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1" y="1752600"/>
            <a:ext cx="11125201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src = document.getElementById("contact-template").innerHTML;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(src);</a:t>
            </a:r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6117" y="1300623"/>
            <a:ext cx="10977283" cy="520409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&lt;title&gt;Hello Handlebars&lt;/title&gt;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Handlebars distribution --&gt;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id="app"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Handlebars.compile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('&lt;h1&gt;Hello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container = document.getElementById('app');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container.innerHTML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'Handlebars' });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99833" y="1356101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id="contact-template"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text/x-handlebars-template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class="title"&gt;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{{name}}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&lt;button&gt;&amp;#8505;&lt;/button&gt;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&lt;div class="info"&gt;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&lt;span&gt;&amp;phone;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{{phone}}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&lt;span&gt;&amp;#9993;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{{email}}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9612" y="2764273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60530" y="2164486"/>
            <a:ext cx="3200400" cy="1249507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expression inside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loop uses each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5012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sunny}}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6011" y="1524000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Variable to check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for </a:t>
            </a:r>
            <a:r>
              <a:rPr lang="en-US" b="1" noProof="1">
                <a:solidFill>
                  <a:schemeClr val="bg1"/>
                </a:solidFill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41577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6012" y="5001574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Will be shown if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array is </a:t>
            </a:r>
            <a:r>
              <a:rPr lang="en-US" b="1" noProof="1">
                <a:solidFill>
                  <a:schemeClr val="bg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164" y="1892904"/>
            <a:ext cx="1109804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src = document.getElementById("contact-template").innerHTML;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registerPartial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('contact', src);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68809" y="3010099"/>
            <a:ext cx="2245251" cy="510778"/>
          </a:xfrm>
          <a:prstGeom prst="wedgeRoundRectCallout">
            <a:avLst>
              <a:gd name="adj1" fmla="val 43458"/>
              <a:gd name="adj2" fmla="val -935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54361" y="3053505"/>
            <a:ext cx="2831805" cy="467372"/>
          </a:xfrm>
          <a:prstGeom prst="wedgeRoundRectCallout">
            <a:avLst>
              <a:gd name="adj1" fmla="val -39758"/>
              <a:gd name="adj2" fmla="val -1019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Template as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79612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2964" y="4495799"/>
            <a:ext cx="2926119" cy="982957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Partials are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globally</a:t>
            </a:r>
            <a:r>
              <a:rPr lang="en-US" b="1" noProof="1">
                <a:solidFill>
                  <a:srgbClr val="FFFFFF"/>
                </a:solidFill>
              </a:rPr>
              <a:t> accessible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60412" y="1981200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Tags"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0412" y="3224427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&amp;gt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 Tags&lt;/h1&gt;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 is a post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about&amp;lt;p&amp;gt; tags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3510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34" y="635000"/>
            <a:ext cx="3120610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2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5404" y="4217361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182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https://softuni.bg/courses/js-apps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4" y="1385091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6"/>
            <a:ext cx="11373047" cy="1046254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49146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5098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89812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5257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templating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Productivity</a:t>
            </a:r>
            <a:r>
              <a:rPr lang="en-US" sz="32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Save bandwidth </a:t>
            </a:r>
            <a:r>
              <a:rPr lang="en-US" sz="32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Composability</a:t>
            </a:r>
            <a:r>
              <a:rPr lang="en-US" sz="32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JS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5612" y="2961885"/>
            <a:ext cx="304157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6632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59046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663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6709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8863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4276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0584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86" y="2996259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53" y="3580685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3373" y="3278770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3643" y="15240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3643" y="35972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0"/>
          <a:stretch/>
        </p:blipFill>
        <p:spPr>
          <a:xfrm>
            <a:off x="6833643" y="5859826"/>
            <a:ext cx="4208434" cy="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4069</TotalTime>
  <Words>1277</Words>
  <Application>Microsoft Office PowerPoint</Application>
  <PresentationFormat>Custom</PresentationFormat>
  <Paragraphs>287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Templating</vt:lpstr>
      <vt:lpstr>Table of Contents</vt:lpstr>
      <vt:lpstr>Have a Question?</vt:lpstr>
      <vt:lpstr>PowerPoint Presentation</vt:lpstr>
      <vt:lpstr>What is Templating?</vt:lpstr>
      <vt:lpstr>Templating Concepts</vt:lpstr>
      <vt:lpstr>Templating Concepts</vt:lpstr>
      <vt:lpstr>When should we use JS Templating?</vt:lpstr>
      <vt:lpstr>Display Articles in Blog</vt:lpstr>
      <vt:lpstr>Display a Photo Gallery</vt:lpstr>
      <vt:lpstr>Display User Profiles</vt:lpstr>
      <vt:lpstr>Display Items in a Catalog</vt:lpstr>
      <vt:lpstr>PowerPoint Presentation</vt:lpstr>
      <vt:lpstr>PowerPoint Presentation</vt:lpstr>
      <vt:lpstr>Templating Engines</vt:lpstr>
      <vt:lpstr>Mustache Overview</vt:lpstr>
      <vt:lpstr>Mustache Installation and Using</vt:lpstr>
      <vt:lpstr>Mustache Overview</vt:lpstr>
      <vt:lpstr>PowerPoint Presentation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Hristomir Asenov</cp:lastModifiedBy>
  <cp:revision>316</cp:revision>
  <dcterms:created xsi:type="dcterms:W3CDTF">2014-01-02T17:00:34Z</dcterms:created>
  <dcterms:modified xsi:type="dcterms:W3CDTF">2019-07-12T13:23:31Z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