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2"/>
  </p:sldMasterIdLst>
  <p:notesMasterIdLst>
    <p:notesMasterId r:id="rId35"/>
  </p:notesMasterIdLst>
  <p:handoutMasterIdLst>
    <p:handoutMasterId r:id="rId36"/>
  </p:handoutMasterIdLst>
  <p:sldIdLst>
    <p:sldId id="558" r:id="rId3"/>
    <p:sldId id="466" r:id="rId4"/>
    <p:sldId id="548" r:id="rId5"/>
    <p:sldId id="507" r:id="rId6"/>
    <p:sldId id="562" r:id="rId7"/>
    <p:sldId id="501" r:id="rId8"/>
    <p:sldId id="514" r:id="rId9"/>
    <p:sldId id="559" r:id="rId10"/>
    <p:sldId id="506" r:id="rId11"/>
    <p:sldId id="566" r:id="rId12"/>
    <p:sldId id="547" r:id="rId13"/>
    <p:sldId id="526" r:id="rId14"/>
    <p:sldId id="528" r:id="rId15"/>
    <p:sldId id="570" r:id="rId16"/>
    <p:sldId id="561" r:id="rId17"/>
    <p:sldId id="511" r:id="rId18"/>
    <p:sldId id="544" r:id="rId19"/>
    <p:sldId id="573" r:id="rId20"/>
    <p:sldId id="576" r:id="rId21"/>
    <p:sldId id="575" r:id="rId22"/>
    <p:sldId id="586" r:id="rId23"/>
    <p:sldId id="587" r:id="rId24"/>
    <p:sldId id="599" r:id="rId25"/>
    <p:sldId id="600" r:id="rId26"/>
    <p:sldId id="601" r:id="rId27"/>
    <p:sldId id="579" r:id="rId28"/>
    <p:sldId id="550" r:id="rId29"/>
    <p:sldId id="551" r:id="rId30"/>
    <p:sldId id="581" r:id="rId31"/>
    <p:sldId id="602" r:id="rId32"/>
    <p:sldId id="582" r:id="rId33"/>
    <p:sldId id="583" r:id="rId3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DEBC6D0-49EA-420F-AAB6-62838FA1EA30}">
          <p14:sldIdLst>
            <p14:sldId id="558"/>
            <p14:sldId id="466"/>
            <p14:sldId id="548"/>
          </p14:sldIdLst>
        </p14:section>
        <p14:section name="Asynchronous Programming" id="{8A63B03A-A79A-49E0-A7D1-879E8FBDDFB7}">
          <p14:sldIdLst>
            <p14:sldId id="507"/>
            <p14:sldId id="562"/>
            <p14:sldId id="501"/>
            <p14:sldId id="514"/>
          </p14:sldIdLst>
        </p14:section>
        <p14:section name="Promises" id="{857E2BF5-D7C0-433F-83B0-C6B1BAA22B1E}">
          <p14:sldIdLst>
            <p14:sldId id="559"/>
            <p14:sldId id="506"/>
            <p14:sldId id="566"/>
            <p14:sldId id="547"/>
            <p14:sldId id="526"/>
            <p14:sldId id="528"/>
          </p14:sldIdLst>
        </p14:section>
        <p14:section name="Exercise" id="{A9C08006-0C07-4343-B335-CD0B3008FFC5}">
          <p14:sldIdLst>
            <p14:sldId id="570"/>
          </p14:sldIdLst>
        </p14:section>
        <p14:section name="Async / Await" id="{E29E1E66-D094-4D42-95EF-D7EEB4C9E91F}">
          <p14:sldIdLst>
            <p14:sldId id="561"/>
            <p14:sldId id="511"/>
            <p14:sldId id="544"/>
            <p14:sldId id="573"/>
            <p14:sldId id="576"/>
            <p14:sldId id="575"/>
            <p14:sldId id="586"/>
            <p14:sldId id="587"/>
            <p14:sldId id="599"/>
            <p14:sldId id="600"/>
            <p14:sldId id="601"/>
            <p14:sldId id="579"/>
          </p14:sldIdLst>
        </p14:section>
        <p14:section name="Conclusion" id="{43BD757C-5017-47D2-98A9-4D861095A3BB}">
          <p14:sldIdLst>
            <p14:sldId id="550"/>
            <p14:sldId id="551"/>
            <p14:sldId id="581"/>
            <p14:sldId id="602"/>
            <p14:sldId id="582"/>
            <p14:sldId id="5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C0E"/>
    <a:srgbClr val="F8DC9E"/>
    <a:srgbClr val="FBEEDC"/>
    <a:srgbClr val="FBEEC9"/>
    <a:srgbClr val="603A14"/>
    <a:srgbClr val="BAB398"/>
    <a:srgbClr val="ADA485"/>
    <a:srgbClr val="C6C0AA"/>
    <a:srgbClr val="663606"/>
    <a:srgbClr val="6631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69" autoAdjust="0"/>
    <p:restoredTop sz="94384" autoAdjust="0"/>
  </p:normalViewPr>
  <p:slideViewPr>
    <p:cSldViewPr>
      <p:cViewPr varScale="1">
        <p:scale>
          <a:sx n="67" d="100"/>
          <a:sy n="67" d="100"/>
        </p:scale>
        <p:origin x="548" y="4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7/11/2019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65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1138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477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876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444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6973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329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237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1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544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182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27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20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5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56783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43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01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038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18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76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pic>
        <p:nvPicPr>
          <p:cNvPr id="12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0786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05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64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4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455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s-application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4.png"/><Relationship Id="rId26" Type="http://schemas.openxmlformats.org/officeDocument/2006/relationships/image" Target="../media/image67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61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63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6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60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5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2.png"/><Relationship Id="rId22" Type="http://schemas.openxmlformats.org/officeDocument/2006/relationships/image" Target="../media/image6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9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71.gif"/><Relationship Id="rId4" Type="http://schemas.openxmlformats.org/officeDocument/2006/relationships/image" Target="../media/image68.jpeg"/><Relationship Id="rId9" Type="http://schemas.openxmlformats.org/officeDocument/2006/relationships/hyperlink" Target="https://www.lukanet.com/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55711" y="1226945"/>
            <a:ext cx="11784391" cy="1211458"/>
          </a:xfrm>
        </p:spPr>
        <p:txBody>
          <a:bodyPr>
            <a:noAutofit/>
          </a:bodyPr>
          <a:lstStyle/>
          <a:p>
            <a:r>
              <a:rPr lang="en-US" sz="3600" dirty="0"/>
              <a:t>Promises. </a:t>
            </a:r>
            <a:r>
              <a:rPr lang="en-US" sz="3600" noProof="1"/>
              <a:t>Async</a:t>
            </a:r>
            <a:r>
              <a:rPr lang="en-US" sz="3600" dirty="0"/>
              <a:t> / Await</a:t>
            </a:r>
            <a:r>
              <a:rPr lang="bg-BG" sz="3600" dirty="0"/>
              <a:t>.</a:t>
            </a:r>
            <a:endParaRPr lang="en-US" sz="3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6684" y="453438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Asynchronous</a:t>
            </a:r>
            <a:r>
              <a:rPr lang="bg-BG" dirty="0"/>
              <a:t> </a:t>
            </a:r>
            <a:r>
              <a:rPr lang="en-US" dirty="0"/>
              <a:t>Programming and Promises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 bwMode="auto">
          <a:xfrm>
            <a:off x="671147" y="5368869"/>
            <a:ext cx="2951518" cy="444536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072" rtl="0" eaLnBrk="1" fontAlgn="base" latinLnBrk="1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Technical Trainers</a:t>
            </a:r>
          </a:p>
        </p:txBody>
      </p:sp>
      <p:sp>
        <p:nvSpPr>
          <p:cNvPr id="20" name="Text Placeholder 5"/>
          <p:cNvSpPr txBox="1">
            <a:spLocks/>
          </p:cNvSpPr>
          <p:nvPr/>
        </p:nvSpPr>
        <p:spPr bwMode="auto">
          <a:xfrm>
            <a:off x="8380412" y="6248400"/>
            <a:ext cx="2951518" cy="36355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r" defTabSz="1218072" rtl="0" eaLnBrk="1" fontAlgn="base" latinLnBrk="1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hlinkClick r:id="rId3"/>
              </a:rPr>
              <a:t>http</a:t>
            </a:r>
            <a:r>
              <a:rPr lang="en-GB" sz="1800" dirty="0">
                <a:solidFill>
                  <a:schemeClr val="bg1"/>
                </a:solidFill>
                <a:hlinkClick r:id="rId3"/>
              </a:rPr>
              <a:t>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671531" y="4987190"/>
            <a:ext cx="2950749" cy="444793"/>
          </a:xfrm>
        </p:spPr>
        <p:txBody>
          <a:bodyPr/>
          <a:lstStyle/>
          <a:p>
            <a:r>
              <a:rPr lang="en-US" sz="2400" dirty="0"/>
              <a:t>SoftUni Team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/>
          </p:nvPr>
        </p:nvSpPr>
        <p:spPr>
          <a:xfrm>
            <a:off x="8643853" y="5984174"/>
            <a:ext cx="2950749" cy="382403"/>
          </a:xfrm>
        </p:spPr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pic>
        <p:nvPicPr>
          <p:cNvPr id="1026" name="Picture 2" descr="C:\Users\ko7ebo7e\Desktop\shuff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60412" y="2617796"/>
            <a:ext cx="2119662" cy="211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68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1751012" y="2364442"/>
            <a:ext cx="2219070" cy="2971800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Promise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3492174" y="2745442"/>
            <a:ext cx="2028312" cy="2209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b="1" dirty="0">
                <a:solidFill>
                  <a:srgbClr val="FFFFFF"/>
                </a:solidFill>
                <a:latin typeface="Consolas" panose="020B0609020204030204" pitchFamily="49" charset="0"/>
              </a:rPr>
              <a:t>then</a:t>
            </a:r>
            <a:endParaRPr lang="en-US" sz="25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Promise?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1828250" y="3219450"/>
            <a:ext cx="1218164" cy="361950"/>
          </a:xfrm>
          <a:prstGeom prst="round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resolve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1828249" y="4248150"/>
            <a:ext cx="1218164" cy="361950"/>
          </a:xfrm>
          <a:prstGeom prst="round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reject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046413" y="4419600"/>
            <a:ext cx="724475" cy="9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046412" y="3388732"/>
            <a:ext cx="7244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 bwMode="auto">
          <a:xfrm>
            <a:off x="3838356" y="3236332"/>
            <a:ext cx="1477900" cy="342900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Consolas" panose="020B0609020204030204" pitchFamily="49" charset="0"/>
              </a:rPr>
              <a:t>onFulfilled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3853403" y="4248150"/>
            <a:ext cx="1462853" cy="342900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Consolas" panose="020B0609020204030204" pitchFamily="49" charset="0"/>
              </a:rPr>
              <a:t>onRejected</a:t>
            </a:r>
          </a:p>
        </p:txBody>
      </p:sp>
      <p:cxnSp>
        <p:nvCxnSpPr>
          <p:cNvPr id="30" name="Straight Connector 29"/>
          <p:cNvCxnSpPr>
            <a:stCxn id="13" idx="0"/>
          </p:cNvCxnSpPr>
          <p:nvPr/>
        </p:nvCxnSpPr>
        <p:spPr>
          <a:xfrm flipV="1">
            <a:off x="4506330" y="1863302"/>
            <a:ext cx="0" cy="8821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4506330" y="1863302"/>
            <a:ext cx="2807282" cy="22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51" name="Straight Arrow Connector 2050"/>
          <p:cNvCxnSpPr/>
          <p:nvPr/>
        </p:nvCxnSpPr>
        <p:spPr>
          <a:xfrm>
            <a:off x="7313612" y="1863302"/>
            <a:ext cx="0" cy="5011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 bwMode="auto">
          <a:xfrm>
            <a:off x="6791650" y="2364442"/>
            <a:ext cx="2219070" cy="2971800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Promise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Rounded Rectangle 41"/>
          <p:cNvSpPr/>
          <p:nvPr/>
        </p:nvSpPr>
        <p:spPr bwMode="auto">
          <a:xfrm>
            <a:off x="8532812" y="2745442"/>
            <a:ext cx="2028312" cy="2209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b="1" dirty="0">
                <a:solidFill>
                  <a:srgbClr val="FFFFFF"/>
                </a:solidFill>
                <a:latin typeface="Consolas" panose="020B0609020204030204" pitchFamily="49" charset="0"/>
              </a:rPr>
              <a:t>then</a:t>
            </a:r>
            <a:endParaRPr lang="en-US" sz="25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ounded Rectangle 42"/>
          <p:cNvSpPr/>
          <p:nvPr/>
        </p:nvSpPr>
        <p:spPr bwMode="auto">
          <a:xfrm>
            <a:off x="6868888" y="3219450"/>
            <a:ext cx="1218164" cy="361950"/>
          </a:xfrm>
          <a:prstGeom prst="round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resolve</a:t>
            </a:r>
          </a:p>
        </p:txBody>
      </p:sp>
      <p:sp>
        <p:nvSpPr>
          <p:cNvPr id="44" name="Rounded Rectangle 43"/>
          <p:cNvSpPr/>
          <p:nvPr/>
        </p:nvSpPr>
        <p:spPr bwMode="auto">
          <a:xfrm>
            <a:off x="6868887" y="4248150"/>
            <a:ext cx="1218164" cy="361950"/>
          </a:xfrm>
          <a:prstGeom prst="round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reject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8087051" y="4419600"/>
            <a:ext cx="724475" cy="9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8087050" y="3388732"/>
            <a:ext cx="7244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 bwMode="auto">
          <a:xfrm>
            <a:off x="8878994" y="3236332"/>
            <a:ext cx="1477900" cy="342900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Consolas" panose="020B0609020204030204" pitchFamily="49" charset="0"/>
              </a:rPr>
              <a:t>onFulfilled</a:t>
            </a:r>
          </a:p>
        </p:txBody>
      </p:sp>
      <p:sp>
        <p:nvSpPr>
          <p:cNvPr id="48" name="Rounded Rectangle 47"/>
          <p:cNvSpPr/>
          <p:nvPr/>
        </p:nvSpPr>
        <p:spPr bwMode="auto">
          <a:xfrm>
            <a:off x="8894041" y="4248150"/>
            <a:ext cx="1462853" cy="342900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Consolas" panose="020B0609020204030204" pitchFamily="49" charset="0"/>
              </a:rPr>
              <a:t>onRejected</a:t>
            </a:r>
          </a:p>
        </p:txBody>
      </p:sp>
      <p:cxnSp>
        <p:nvCxnSpPr>
          <p:cNvPr id="2054" name="Straight Arrow Connector 2053"/>
          <p:cNvCxnSpPr>
            <a:stCxn id="13" idx="3"/>
            <a:endCxn id="43" idx="1"/>
          </p:cNvCxnSpPr>
          <p:nvPr/>
        </p:nvCxnSpPr>
        <p:spPr>
          <a:xfrm flipV="1">
            <a:off x="5520486" y="3400425"/>
            <a:ext cx="1348402" cy="449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44" idx="1"/>
          </p:cNvCxnSpPr>
          <p:nvPr/>
        </p:nvCxnSpPr>
        <p:spPr>
          <a:xfrm>
            <a:off x="5499795" y="3850342"/>
            <a:ext cx="1369092" cy="5787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9517157" y="1863302"/>
            <a:ext cx="0" cy="8821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60" name="Straight Arrow Connector 2059"/>
          <p:cNvCxnSpPr/>
          <p:nvPr/>
        </p:nvCxnSpPr>
        <p:spPr>
          <a:xfrm>
            <a:off x="9517157" y="1863302"/>
            <a:ext cx="13778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5284350" y="1455504"/>
            <a:ext cx="125124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latin typeface="Consolas" panose="020B0609020204030204" pitchFamily="49" charset="0"/>
              </a:rPr>
              <a:t>returns</a:t>
            </a:r>
          </a:p>
        </p:txBody>
      </p:sp>
      <p:sp>
        <p:nvSpPr>
          <p:cNvPr id="60" name="Rectangle 59"/>
          <p:cNvSpPr/>
          <p:nvPr/>
        </p:nvSpPr>
        <p:spPr>
          <a:xfrm>
            <a:off x="9517156" y="1510138"/>
            <a:ext cx="138602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latin typeface="Consolas" panose="020B0609020204030204" pitchFamily="49" charset="0"/>
              </a:rPr>
              <a:t>returns</a:t>
            </a:r>
          </a:p>
        </p:txBody>
      </p:sp>
      <p:sp>
        <p:nvSpPr>
          <p:cNvPr id="61" name="Rectangle 60"/>
          <p:cNvSpPr/>
          <p:nvPr/>
        </p:nvSpPr>
        <p:spPr>
          <a:xfrm rot="20317056">
            <a:off x="5323583" y="3307760"/>
            <a:ext cx="1640414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1" dirty="0">
                <a:ln w="0"/>
                <a:latin typeface="Consolas" panose="020B0609020204030204" pitchFamily="49" charset="0"/>
              </a:rPr>
              <a:t>r</a:t>
            </a:r>
            <a:r>
              <a:rPr lang="en-US" sz="1500" b="1" cap="none" spc="0" dirty="0">
                <a:ln w="0"/>
                <a:latin typeface="Consolas" panose="020B0609020204030204" pitchFamily="49" charset="0"/>
              </a:rPr>
              <a:t>eturn data</a:t>
            </a:r>
          </a:p>
        </p:txBody>
      </p:sp>
      <p:sp>
        <p:nvSpPr>
          <p:cNvPr id="62" name="Rectangle 61"/>
          <p:cNvSpPr/>
          <p:nvPr/>
        </p:nvSpPr>
        <p:spPr>
          <a:xfrm rot="1453643">
            <a:off x="5312550" y="4138260"/>
            <a:ext cx="1640414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1" dirty="0">
                <a:ln w="0"/>
                <a:latin typeface="Consolas" panose="020B0609020204030204" pitchFamily="49" charset="0"/>
              </a:rPr>
              <a:t>throw error</a:t>
            </a:r>
            <a:endParaRPr lang="en-US" sz="1500" b="1" cap="none" spc="0" dirty="0">
              <a:ln w="0"/>
              <a:latin typeface="Consolas" panose="020B06090202040302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0728185" y="1510138"/>
            <a:ext cx="10668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8565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8" grpId="0" animBg="1"/>
      <p:bldP spid="41" grpId="0" animBg="1"/>
      <p:bldP spid="42" grpId="0" animBg="1"/>
      <p:bldP spid="43" grpId="0" animBg="1"/>
      <p:bldP spid="44" grpId="0" animBg="1"/>
      <p:bldP spid="47" grpId="0" animBg="1"/>
      <p:bldP spid="48" grpId="0" animBg="1"/>
      <p:bldP spid="59" grpId="0"/>
      <p:bldP spid="60" grpId="0"/>
      <p:bldP spid="61" grpId="0"/>
      <p:bldP spid="62" grpId="0"/>
      <p:bldP spid="6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 Methods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E418F4-A722-49F6-B05E-49DF3F8BD5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7212" y="1121149"/>
            <a:ext cx="10033549" cy="527604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Promise.reject</a:t>
            </a:r>
            <a:r>
              <a:rPr lang="en-US" sz="3200" dirty="0"/>
              <a:t>(reason)</a:t>
            </a:r>
          </a:p>
          <a:p>
            <a:pPr marL="990106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000" dirty="0"/>
              <a:t>Returns an object that is rejected with the given reason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Promise.resolve</a:t>
            </a:r>
            <a:r>
              <a:rPr lang="en-US" sz="3200" dirty="0"/>
              <a:t>(value)</a:t>
            </a:r>
          </a:p>
          <a:p>
            <a:pPr marL="990106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000" dirty="0"/>
              <a:t>Returns an object that is resolved with the given value</a:t>
            </a:r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Promise.all</a:t>
            </a:r>
            <a:r>
              <a:rPr lang="en-US" sz="3200" dirty="0"/>
              <a:t>(iterable)</a:t>
            </a:r>
          </a:p>
          <a:p>
            <a:pPr marL="1066236" lvl="1" indent="-457200">
              <a:lnSpc>
                <a:spcPct val="100000"/>
              </a:lnSpc>
            </a:pPr>
            <a:r>
              <a:rPr lang="en-US" sz="3000" dirty="0"/>
              <a:t>Returns a promise that either fulfills when </a:t>
            </a:r>
            <a:r>
              <a:rPr lang="en-US" sz="3000" b="1" dirty="0">
                <a:solidFill>
                  <a:schemeClr val="bg1"/>
                </a:solidFill>
              </a:rPr>
              <a:t>all</a:t>
            </a:r>
            <a:r>
              <a:rPr lang="en-US" sz="3000" dirty="0"/>
              <a:t> of the </a:t>
            </a:r>
            <a:br>
              <a:rPr lang="en-US" sz="3000" dirty="0"/>
            </a:br>
            <a:r>
              <a:rPr lang="en-US" sz="3000" dirty="0"/>
              <a:t>promises </a:t>
            </a:r>
            <a:r>
              <a:rPr lang="en-US" sz="3000" b="1" dirty="0">
                <a:solidFill>
                  <a:schemeClr val="bg1"/>
                </a:solidFill>
              </a:rPr>
              <a:t>have fulfilled </a:t>
            </a:r>
            <a:r>
              <a:rPr lang="en-US" sz="3000" dirty="0"/>
              <a:t>or rejects as soon as </a:t>
            </a:r>
            <a:r>
              <a:rPr lang="en-US" sz="3000" b="1" dirty="0">
                <a:solidFill>
                  <a:schemeClr val="bg1"/>
                </a:solidFill>
              </a:rPr>
              <a:t>one</a:t>
            </a:r>
            <a:r>
              <a:rPr lang="en-US" sz="3000" dirty="0"/>
              <a:t> of </a:t>
            </a:r>
            <a:br>
              <a:rPr lang="en-US" sz="3000" dirty="0"/>
            </a:br>
            <a:r>
              <a:rPr lang="en-US" sz="3000" dirty="0"/>
              <a:t>them </a:t>
            </a:r>
            <a:r>
              <a:rPr lang="en-US" sz="3000" b="1" dirty="0">
                <a:solidFill>
                  <a:schemeClr val="bg1"/>
                </a:solidFill>
              </a:rPr>
              <a:t>rejects</a:t>
            </a:r>
            <a:endParaRPr lang="en-US" sz="3000" dirty="0"/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609036" lvl="1" indent="0">
              <a:lnSpc>
                <a:spcPct val="100000"/>
              </a:lnSpc>
              <a:buNone/>
            </a:pPr>
            <a:endParaRPr lang="en-US" sz="3000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07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915578" y="2110577"/>
            <a:ext cx="6931434" cy="376369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Promise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(function(resolve, reject) {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setTimeout(function() { 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resolve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('done'); 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}, 500);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})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.then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(function(res) {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console.log('Then returned: ' + res);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Promise.then()</a:t>
            </a:r>
            <a:r>
              <a:rPr lang="en-US" dirty="0"/>
              <a:t> -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12812" y="1232142"/>
            <a:ext cx="5410200" cy="62969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console.log('Before promise');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198812" y="3722288"/>
            <a:ext cx="3048000" cy="316312"/>
          </a:xfrm>
          <a:prstGeom prst="wedgeRoundRectCallout">
            <a:avLst>
              <a:gd name="adj1" fmla="val -63673"/>
              <a:gd name="adj2" fmla="val -28374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Resolved after 500 ms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912812" y="6056751"/>
            <a:ext cx="5410200" cy="62969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console.log('After promise');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8086283" y="3020442"/>
            <a:ext cx="2961129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Before promise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8086283" y="3760268"/>
            <a:ext cx="2961129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After promise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8079079" y="4482915"/>
            <a:ext cx="3720534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Then returned: done</a:t>
            </a:r>
          </a:p>
        </p:txBody>
      </p:sp>
    </p:spTree>
    <p:extLst>
      <p:ext uri="{BB962C8B-B14F-4D97-AF65-F5344CB8AC3E}">
        <p14:creationId xmlns:p14="http://schemas.microsoft.com/office/powerpoint/2010/main" val="394395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03212" y="2233186"/>
            <a:ext cx="8534400" cy="332049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Promise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(function(resolve, reject) {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setTimeout(function() { 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reject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('fail'); 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}, 500);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})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.then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(function(result) { console.log(result); });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.catch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(function(error) { console.log(error); });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Promise.catch()</a:t>
            </a:r>
            <a:r>
              <a:rPr lang="en-US" dirty="0"/>
              <a:t> -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03212" y="1368942"/>
            <a:ext cx="5410200" cy="62969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console.log('Before promise');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2436812" y="3892388"/>
            <a:ext cx="3429000" cy="527212"/>
          </a:xfrm>
          <a:prstGeom prst="wedgeRoundRectCallout">
            <a:avLst>
              <a:gd name="adj1" fmla="val -61156"/>
              <a:gd name="adj2" fmla="val -42897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Rejected after 500 ms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03212" y="5768546"/>
            <a:ext cx="5410200" cy="62969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console.log('After promise');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8979338" y="2840204"/>
            <a:ext cx="3019898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Before promise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8979338" y="3515030"/>
            <a:ext cx="3019898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After promise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8979338" y="4189856"/>
            <a:ext cx="1534674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fail</a:t>
            </a:r>
          </a:p>
        </p:txBody>
      </p:sp>
    </p:spTree>
    <p:extLst>
      <p:ext uri="{BB962C8B-B14F-4D97-AF65-F5344CB8AC3E}">
        <p14:creationId xmlns:p14="http://schemas.microsoft.com/office/powerpoint/2010/main" val="313861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Load GitHub Commits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8188" y="1332457"/>
            <a:ext cx="10670224" cy="498673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GitHub username: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&lt;input type="text" id="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username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 value="nakov" /&gt; &lt;br&gt;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Repo: &lt;input type="text" id="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repo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 value="nakov.io.cin" /&gt;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&lt;button onclick="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loadCommits()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"&gt;Load Commits&lt;/button&gt;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&lt;ul id="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commits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"&gt;&lt;/ul&gt;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loadCommits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Use Fetch API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&lt;/script&gt;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472" y="3788812"/>
            <a:ext cx="5248275" cy="24098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5274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Async</a:t>
            </a:r>
            <a:r>
              <a:rPr lang="en-US"/>
              <a:t> / </a:t>
            </a:r>
            <a:r>
              <a:rPr lang="en-US" noProof="1"/>
              <a:t>Await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14949" y="5562600"/>
            <a:ext cx="10958928" cy="499819"/>
          </a:xfrm>
        </p:spPr>
        <p:txBody>
          <a:bodyPr/>
          <a:lstStyle/>
          <a:p>
            <a:r>
              <a:rPr lang="en-US" dirty="0"/>
              <a:t>Simplified Promises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F747462-5A90-4697-A46D-672D17B50D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12" y="1219200"/>
            <a:ext cx="29718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96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0D245F58-5920-4760-BC77-328BFD8A09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429994"/>
            <a:ext cx="9927138" cy="5276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Contain an </a:t>
            </a:r>
            <a:r>
              <a:rPr lang="en-US" b="1" dirty="0">
                <a:solidFill>
                  <a:schemeClr val="bg1"/>
                </a:solidFill>
              </a:rPr>
              <a:t>await</a:t>
            </a:r>
            <a:r>
              <a:rPr lang="en-US" dirty="0"/>
              <a:t> expression that: </a:t>
            </a:r>
          </a:p>
          <a:p>
            <a:pPr lvl="1"/>
            <a:r>
              <a:rPr lang="en-US" dirty="0"/>
              <a:t>Is only valid inside </a:t>
            </a:r>
            <a:r>
              <a:rPr lang="en-US" b="1" dirty="0">
                <a:solidFill>
                  <a:schemeClr val="bg1"/>
                </a:solidFill>
              </a:rPr>
              <a:t>async functions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Pauses</a:t>
            </a:r>
            <a:r>
              <a:rPr lang="en-US" dirty="0"/>
              <a:t> the execution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Waits</a:t>
            </a:r>
            <a:r>
              <a:rPr lang="en-US" dirty="0"/>
              <a:t> for the </a:t>
            </a:r>
            <a:r>
              <a:rPr lang="en-US" b="1" dirty="0">
                <a:solidFill>
                  <a:schemeClr val="bg1"/>
                </a:solidFill>
              </a:rPr>
              <a:t>Promise's resolution</a:t>
            </a:r>
            <a:endParaRPr lang="en-US" dirty="0"/>
          </a:p>
          <a:p>
            <a:pPr marL="0" indent="0">
              <a:buClr>
                <a:schemeClr val="tx1"/>
              </a:buClr>
              <a:buNone/>
            </a:pPr>
            <a:r>
              <a:rPr lang="en-US" b="1" dirty="0">
                <a:solidFill>
                  <a:schemeClr val="bg1"/>
                </a:solidFill>
              </a:rPr>
              <a:t>Async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</a:rPr>
              <a:t>Await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similar to combining </a:t>
            </a:r>
            <a:r>
              <a:rPr lang="en-US" b="1" dirty="0">
                <a:solidFill>
                  <a:schemeClr val="bg1"/>
                </a:solidFill>
              </a:rPr>
              <a:t>generators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and promises</a:t>
            </a: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Async</a:t>
            </a:r>
            <a:r>
              <a:rPr lang="en-US" dirty="0"/>
              <a:t> Functions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96620" y="796792"/>
            <a:ext cx="734996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/>
              <a:t>Operate asynchronously via the </a:t>
            </a:r>
            <a:r>
              <a:rPr lang="en-US" sz="3200" b="1" dirty="0">
                <a:solidFill>
                  <a:schemeClr val="bg1"/>
                </a:solidFill>
              </a:rPr>
              <a:t>event loop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3938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Async</a:t>
            </a:r>
            <a:r>
              <a:rPr lang="en-US" dirty="0"/>
              <a:t> Functions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055812" y="1371600"/>
            <a:ext cx="5133392" cy="280343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function resolveAfter2Seconds() {  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Promise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resolve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=&gt; {    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setTimeout(() =&gt; {      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resolve(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'resolved'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    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}, 2000);  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});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055812" y="4495831"/>
            <a:ext cx="8077200" cy="2064769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async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function asyncCall() {  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console.log('calling');  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var result =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await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resolveAfter2Seconds();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console.log(result);  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588833" y="2794650"/>
            <a:ext cx="2544179" cy="132610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Expected output: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calling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resolved</a:t>
            </a:r>
          </a:p>
        </p:txBody>
      </p:sp>
    </p:spTree>
    <p:extLst>
      <p:ext uri="{BB962C8B-B14F-4D97-AF65-F5344CB8AC3E}">
        <p14:creationId xmlns:p14="http://schemas.microsoft.com/office/powerpoint/2010/main" val="220978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Async</a:t>
            </a:r>
            <a:r>
              <a:rPr lang="en-US" dirty="0"/>
              <a:t> Functions (3)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0D245F58-5920-4760-BC77-328BFD8A09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4213" y="1143000"/>
            <a:ext cx="11874611" cy="1752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Do not confuse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3200" dirty="0"/>
              <a:t> with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Promise.then()</a:t>
            </a:r>
          </a:p>
          <a:p>
            <a:pPr marL="990106" lvl="1" indent="-457200"/>
            <a:r>
              <a:rPr lang="en-US" sz="3000" dirty="0"/>
              <a:t>To </a:t>
            </a:r>
            <a:r>
              <a:rPr lang="en-US" sz="3000" b="1" dirty="0">
                <a:solidFill>
                  <a:schemeClr val="bg1"/>
                </a:solidFill>
              </a:rPr>
              <a:t>await two or more </a:t>
            </a:r>
            <a:r>
              <a:rPr lang="en-US" sz="3000" dirty="0"/>
              <a:t>promises in </a:t>
            </a:r>
            <a:r>
              <a:rPr lang="en-US" sz="3000" b="1" dirty="0">
                <a:solidFill>
                  <a:schemeClr val="bg1"/>
                </a:solidFill>
              </a:rPr>
              <a:t>parallel</a:t>
            </a:r>
            <a:r>
              <a:rPr lang="en-US" sz="3000" dirty="0"/>
              <a:t>, use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Promise.then()</a:t>
            </a:r>
          </a:p>
          <a:p>
            <a:pPr marL="0" indent="0">
              <a:buNone/>
            </a:pPr>
            <a:r>
              <a:rPr lang="en-US" sz="3200" dirty="0"/>
              <a:t>If a promise resolves normally, then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3200" dirty="0"/>
              <a:t> promise </a:t>
            </a:r>
            <a:r>
              <a:rPr lang="en-US" sz="3200" b="1" dirty="0">
                <a:solidFill>
                  <a:schemeClr val="bg1"/>
                </a:solidFill>
              </a:rPr>
              <a:t>returns the result</a:t>
            </a:r>
          </a:p>
          <a:p>
            <a:r>
              <a:rPr lang="en-US" sz="3000" dirty="0"/>
              <a:t>In case of a rejection, it </a:t>
            </a:r>
            <a:r>
              <a:rPr lang="en-US" sz="3000" b="1" dirty="0">
                <a:solidFill>
                  <a:schemeClr val="bg1"/>
                </a:solidFill>
              </a:rPr>
              <a:t>throws an error</a:t>
            </a:r>
            <a:endParaRPr lang="en-US" sz="3000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pPr marL="990106" lvl="1" indent="-457200"/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84212" y="3717944"/>
            <a:ext cx="5219811" cy="298809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1800" b="1" dirty="0">
                <a:latin typeface="Consolas" panose="020B0609020204030204" pitchFamily="49" charset="0"/>
              </a:rPr>
              <a:t> function f() {</a:t>
            </a:r>
            <a:br>
              <a:rPr lang="en-US" sz="1800" b="1" dirty="0">
                <a:latin typeface="Consolas" panose="020B0609020204030204" pitchFamily="49" charset="0"/>
              </a:rPr>
            </a:br>
            <a:r>
              <a:rPr lang="en-US" sz="1800" b="1" dirty="0"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try</a:t>
            </a:r>
            <a:r>
              <a:rPr lang="en-US" sz="18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let response =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1800" b="1" dirty="0">
                <a:latin typeface="Consolas" panose="020B0609020204030204" pitchFamily="49" charset="0"/>
              </a:rPr>
              <a:t> fetch();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let user =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1800" b="1" dirty="0">
                <a:latin typeface="Consolas" panose="020B0609020204030204" pitchFamily="49" charset="0"/>
              </a:rPr>
              <a:t> response.json();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}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1800" b="1" dirty="0">
                <a:latin typeface="Consolas" panose="020B0609020204030204" pitchFamily="49" charset="0"/>
              </a:rPr>
              <a:t> (err) 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catches errors both in fetch and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nsolas" panose="020B0609020204030204" pitchFamily="49" charset="0"/>
              </a:rPr>
              <a:t>    response.json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alert(err);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}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}</a:t>
            </a:r>
            <a:endParaRPr lang="en-US" sz="18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256838" y="3717944"/>
            <a:ext cx="4724388" cy="188010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1800" b="1" dirty="0">
                <a:latin typeface="Consolas" panose="020B0609020204030204" pitchFamily="49" charset="0"/>
              </a:rPr>
              <a:t> function f() 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let response =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1800" b="1" dirty="0">
                <a:latin typeface="Consolas" panose="020B0609020204030204" pitchFamily="49" charset="0"/>
              </a:rPr>
              <a:t> fetch();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}</a:t>
            </a:r>
          </a:p>
          <a:p>
            <a:br>
              <a:rPr lang="en-US" sz="1800" b="1" dirty="0">
                <a:latin typeface="Consolas" panose="020B0609020204030204" pitchFamily="49" charset="0"/>
              </a:rPr>
            </a:br>
            <a:r>
              <a:rPr lang="en-US" sz="1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f() becomes a rejected promise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f().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catch(</a:t>
            </a:r>
            <a:r>
              <a:rPr lang="en-US" sz="1800" b="1" dirty="0">
                <a:latin typeface="Consolas" panose="020B0609020204030204" pitchFamily="49" charset="0"/>
              </a:rPr>
              <a:t>alert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1800" b="1" dirty="0">
                <a:latin typeface="Consolas" panose="020B0609020204030204" pitchFamily="49" charset="0"/>
              </a:rPr>
              <a:t>; </a:t>
            </a:r>
            <a:endParaRPr lang="en-US" sz="18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70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Sequential Execution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07818" y="2087350"/>
            <a:ext cx="4438794" cy="2711100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1800" b="1" dirty="0">
                <a:latin typeface="Consolas" panose="020B0609020204030204" pitchFamily="49" charset="0"/>
              </a:rPr>
              <a:t>function doJob(x,sec) 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return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new Promise</a:t>
            </a:r>
            <a:r>
              <a:rPr lang="en-US" sz="1800" b="1" dirty="0">
                <a:latin typeface="Consolas" panose="020B0609020204030204" pitchFamily="49" charset="0"/>
              </a:rPr>
              <a:t>(resolve =&gt; 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console.log('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Start:</a:t>
            </a:r>
            <a:r>
              <a:rPr lang="en-US" sz="1800" b="1" dirty="0">
                <a:latin typeface="Consolas" panose="020B0609020204030204" pitchFamily="49" charset="0"/>
              </a:rPr>
              <a:t> ' +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x</a:t>
            </a:r>
            <a:r>
              <a:rPr lang="en-US" sz="18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setTimeout(() =&gt; 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    console.log('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End:</a:t>
            </a:r>
            <a:r>
              <a:rPr lang="en-US" sz="1800" b="1" dirty="0">
                <a:latin typeface="Consolas" panose="020B0609020204030204" pitchFamily="49" charset="0"/>
              </a:rPr>
              <a:t> ' +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x</a:t>
            </a:r>
            <a:r>
              <a:rPr lang="en-US" sz="18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 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resolve(x)</a:t>
            </a:r>
            <a:r>
              <a:rPr lang="en-US" sz="18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},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sec *1000</a:t>
            </a:r>
            <a:r>
              <a:rPr lang="en-US" sz="18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});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}</a:t>
            </a:r>
            <a:endParaRPr lang="en-US" sz="18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943484" y="2087350"/>
            <a:ext cx="4343400" cy="2711100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1800" b="1" dirty="0">
                <a:latin typeface="Consolas" panose="020B0609020204030204" pitchFamily="49" charset="0"/>
              </a:rPr>
              <a:t> function SerialFlow() 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let result1 =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1800" b="1" dirty="0">
                <a:latin typeface="Consolas" panose="020B0609020204030204" pitchFamily="49" charset="0"/>
              </a:rPr>
              <a:t> doJob(1,1);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let result2 =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1800" b="1" dirty="0">
                <a:latin typeface="Consolas" panose="020B0609020204030204" pitchFamily="49" charset="0"/>
              </a:rPr>
              <a:t> doJob(2,2);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let result3 =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1800" b="1" dirty="0">
                <a:latin typeface="Consolas" panose="020B0609020204030204" pitchFamily="49" charset="0"/>
              </a:rPr>
              <a:t> doJob(3,3);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let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finalResult</a:t>
            </a:r>
            <a:r>
              <a:rPr lang="en-US" sz="1800" b="1" dirty="0">
                <a:latin typeface="Consolas" panose="020B0609020204030204" pitchFamily="49" charset="0"/>
              </a:rPr>
              <a:t> = result1 +</a:t>
            </a:r>
            <a:br>
              <a:rPr lang="en-US" sz="1800" b="1" dirty="0">
                <a:latin typeface="Consolas" panose="020B0609020204030204" pitchFamily="49" charset="0"/>
              </a:rPr>
            </a:br>
            <a:r>
              <a:rPr lang="en-US" sz="1800" b="1" dirty="0">
                <a:latin typeface="Consolas" panose="020B0609020204030204" pitchFamily="49" charset="0"/>
              </a:rPr>
              <a:t>                   result2 + </a:t>
            </a:r>
            <a:br>
              <a:rPr lang="en-US" sz="1800" b="1" dirty="0">
                <a:latin typeface="Consolas" panose="020B0609020204030204" pitchFamily="49" charset="0"/>
              </a:rPr>
            </a:br>
            <a:r>
              <a:rPr lang="en-US" sz="1800" b="1" dirty="0">
                <a:latin typeface="Consolas" panose="020B0609020204030204" pitchFamily="49" charset="0"/>
              </a:rPr>
              <a:t>                   result3;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console.log(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finalResult</a:t>
            </a:r>
            <a:r>
              <a:rPr lang="en-US" sz="1800" b="1" dirty="0">
                <a:latin typeface="Consolas" panose="020B0609020204030204" pitchFamily="49" charset="0"/>
              </a:rPr>
              <a:t>);   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9583756" y="2087350"/>
            <a:ext cx="1810685" cy="215710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1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Start: 1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End: 1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Start: 2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End: 2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Start: 3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End: 3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6</a:t>
            </a:r>
            <a:endParaRPr lang="en-US" sz="1800" b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1205184"/>
            <a:ext cx="1188650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</a:rPr>
              <a:t>To execute different promise methods </a:t>
            </a:r>
            <a:r>
              <a:rPr lang="en-US" sz="3200" b="1" dirty="0">
                <a:ln w="0"/>
                <a:solidFill>
                  <a:schemeClr val="bg1"/>
                </a:solidFill>
              </a:rPr>
              <a:t>one by one</a:t>
            </a:r>
            <a:r>
              <a:rPr lang="en-US" sz="3200" dirty="0">
                <a:ln w="0"/>
              </a:rPr>
              <a:t>, use </a:t>
            </a:r>
            <a:r>
              <a:rPr lang="en-US" sz="3200" b="1" dirty="0">
                <a:ln w="0"/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3200" dirty="0">
                <a:ln w="0"/>
              </a:rPr>
              <a:t> /</a:t>
            </a:r>
            <a:r>
              <a:rPr lang="en-US" sz="3200" b="1" dirty="0">
                <a:ln w="0"/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</a:p>
        </p:txBody>
      </p:sp>
    </p:spTree>
    <p:extLst>
      <p:ext uri="{BB962C8B-B14F-4D97-AF65-F5344CB8AC3E}">
        <p14:creationId xmlns:p14="http://schemas.microsoft.com/office/powerpoint/2010/main" val="68297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15" y="1371601"/>
            <a:ext cx="8180332" cy="4795940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b="1" dirty="0"/>
              <a:t>Asynchronous Programming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b="1" dirty="0"/>
              <a:t>Promises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b="1" noProof="1"/>
              <a:t>Async</a:t>
            </a:r>
            <a:r>
              <a:rPr lang="en-US" sz="4000" b="1" dirty="0"/>
              <a:t> / </a:t>
            </a:r>
            <a:r>
              <a:rPr lang="en-US" sz="4000" b="1" noProof="1"/>
              <a:t>Await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29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Concurrent Execution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370012" y="1727200"/>
            <a:ext cx="5807402" cy="340359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3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300" b="1" dirty="0">
                <a:latin typeface="Consolas" panose="020B0609020204030204" pitchFamily="49" charset="0"/>
              </a:rPr>
              <a:t> function ParallelFlow() {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 let result1 = doJob(1,1);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 let result2 = doJob(2,2);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 let result3 = doJob(3,3);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 let finalResult = </a:t>
            </a:r>
            <a:r>
              <a:rPr lang="en-US" sz="23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300" b="1" dirty="0">
                <a:latin typeface="Consolas" panose="020B0609020204030204" pitchFamily="49" charset="0"/>
              </a:rPr>
              <a:t> result1 + </a:t>
            </a:r>
            <a:br>
              <a:rPr lang="en-US" sz="2300" b="1" dirty="0">
                <a:latin typeface="Consolas" panose="020B0609020204030204" pitchFamily="49" charset="0"/>
              </a:rPr>
            </a:br>
            <a:r>
              <a:rPr lang="en-US" sz="2300" b="1" dirty="0">
                <a:latin typeface="Consolas" panose="020B0609020204030204" pitchFamily="49" charset="0"/>
              </a:rPr>
              <a:t>		    </a:t>
            </a:r>
            <a:r>
              <a:rPr lang="en-US" sz="23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300" b="1" dirty="0">
                <a:latin typeface="Consolas" panose="020B0609020204030204" pitchFamily="49" charset="0"/>
              </a:rPr>
              <a:t> result2 +</a:t>
            </a:r>
          </a:p>
          <a:p>
            <a:r>
              <a:rPr lang="en-US" sz="23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await</a:t>
            </a:r>
            <a:r>
              <a:rPr lang="en-US" sz="2300" b="1" dirty="0">
                <a:latin typeface="Consolas" panose="020B0609020204030204" pitchFamily="49" charset="0"/>
              </a:rPr>
              <a:t> result3;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 console.log(finalResult);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7847012" y="2088838"/>
            <a:ext cx="2438400" cy="268032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atinLnBrk="1"/>
            <a:r>
              <a:rPr lang="en-US" sz="2000" b="1" dirty="0">
                <a:solidFill>
                  <a:schemeClr val="accent2"/>
                </a:solidFill>
              </a:rPr>
              <a:t>// Expected output:</a:t>
            </a:r>
          </a:p>
          <a:p>
            <a:pPr latinLnBrk="1"/>
            <a:r>
              <a:rPr lang="en-US" sz="2000" b="1" dirty="0">
                <a:solidFill>
                  <a:schemeClr val="accent2"/>
                </a:solidFill>
              </a:rPr>
              <a:t>// Start: 1</a:t>
            </a:r>
            <a:endParaRPr lang="en-US" sz="2000" b="1" u="sng" dirty="0">
              <a:solidFill>
                <a:schemeClr val="accent2"/>
              </a:solidFill>
            </a:endParaRPr>
          </a:p>
          <a:p>
            <a:pPr latinLnBrk="1"/>
            <a:r>
              <a:rPr lang="en-US" sz="2000" b="1" dirty="0">
                <a:solidFill>
                  <a:schemeClr val="accent2"/>
                </a:solidFill>
              </a:rPr>
              <a:t>// Start: 2</a:t>
            </a:r>
            <a:endParaRPr lang="en-US" sz="2000" b="1" u="sng" dirty="0">
              <a:solidFill>
                <a:schemeClr val="accent2"/>
              </a:solidFill>
            </a:endParaRPr>
          </a:p>
          <a:p>
            <a:pPr latinLnBrk="1"/>
            <a:r>
              <a:rPr lang="en-US" sz="2000" b="1" dirty="0">
                <a:solidFill>
                  <a:schemeClr val="accent2"/>
                </a:solidFill>
              </a:rPr>
              <a:t>// Start: 3</a:t>
            </a:r>
            <a:endParaRPr lang="en-US" sz="2000" b="1" u="sng" dirty="0">
              <a:solidFill>
                <a:schemeClr val="accent2"/>
              </a:solidFill>
            </a:endParaRPr>
          </a:p>
          <a:p>
            <a:pPr latinLnBrk="1"/>
            <a:r>
              <a:rPr lang="en-US" sz="2000" b="1" dirty="0">
                <a:solidFill>
                  <a:schemeClr val="accent2"/>
                </a:solidFill>
              </a:rPr>
              <a:t>// End: 1</a:t>
            </a:r>
            <a:endParaRPr lang="en-US" sz="2000" b="1" u="sng" dirty="0">
              <a:solidFill>
                <a:schemeClr val="accent2"/>
              </a:solidFill>
            </a:endParaRPr>
          </a:p>
          <a:p>
            <a:pPr latinLnBrk="1"/>
            <a:r>
              <a:rPr lang="en-US" sz="2000" b="1" dirty="0">
                <a:solidFill>
                  <a:schemeClr val="accent2"/>
                </a:solidFill>
              </a:rPr>
              <a:t>// End: 2</a:t>
            </a:r>
            <a:endParaRPr lang="en-US" sz="2000" b="1" u="sng" dirty="0">
              <a:solidFill>
                <a:schemeClr val="accent2"/>
              </a:solidFill>
            </a:endParaRPr>
          </a:p>
          <a:p>
            <a:pPr latinLnBrk="1"/>
            <a:r>
              <a:rPr lang="en-US" sz="2000" b="1" dirty="0">
                <a:solidFill>
                  <a:schemeClr val="accent2"/>
                </a:solidFill>
              </a:rPr>
              <a:t>// End: 3</a:t>
            </a:r>
            <a:endParaRPr lang="en-US" sz="2000" b="1" u="sng" dirty="0">
              <a:solidFill>
                <a:schemeClr val="accent2"/>
              </a:solidFill>
            </a:endParaRPr>
          </a:p>
          <a:p>
            <a:pPr latinLnBrk="1"/>
            <a:r>
              <a:rPr lang="en-US" sz="2000" b="1" dirty="0">
                <a:solidFill>
                  <a:schemeClr val="accent2"/>
                </a:solidFill>
              </a:rPr>
              <a:t>// 6</a:t>
            </a:r>
          </a:p>
        </p:txBody>
      </p:sp>
    </p:spTree>
    <p:extLst>
      <p:ext uri="{BB962C8B-B14F-4D97-AF65-F5344CB8AC3E}">
        <p14:creationId xmlns:p14="http://schemas.microsoft.com/office/powerpoint/2010/main" val="13257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998472" cy="5201066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dirty="0"/>
              <a:t>Write a program for reading blog content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It needs to make </a:t>
            </a:r>
            <a:r>
              <a:rPr lang="en-US" b="1" dirty="0"/>
              <a:t>requests </a:t>
            </a:r>
            <a:r>
              <a:rPr lang="en-US" dirty="0"/>
              <a:t>to the </a:t>
            </a:r>
            <a:r>
              <a:rPr lang="en-US" b="1" dirty="0"/>
              <a:t>server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Display </a:t>
            </a:r>
            <a:r>
              <a:rPr lang="en-US" b="1" dirty="0"/>
              <a:t>all blog posts</a:t>
            </a:r>
            <a:r>
              <a:rPr lang="en-US" dirty="0"/>
              <a:t> and their </a:t>
            </a:r>
            <a:r>
              <a:rPr lang="en-US" b="1" dirty="0"/>
              <a:t>comments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Blog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328257-1575-499D-84FC-4A2720114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695" y="3276600"/>
            <a:ext cx="2804779" cy="298809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AF1D31F6-69F9-4F5D-A681-A68AB3324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2" y="3276600"/>
            <a:ext cx="6581349" cy="298809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&lt;h1&gt;All Posts&lt;/h1&gt;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&lt;button id="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btnLoadPosts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"&gt;Load Posts&lt;/button&gt;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&lt;select id="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posts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"&gt;&lt;/select&gt;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0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button id="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btnViewPost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"&gt;View&lt;/button&gt;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&lt;h1 id="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post-title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"&gt;Post Details&lt;/h1&gt;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&lt;ul id="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post-body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"&gt;&lt;/ul&gt;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&lt;h2&gt;Comments&lt;/h2&gt;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&lt;ul id="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post-comments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"&gt;&lt;/ul&gt;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&lt;script src="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app.js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05629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Blog -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9199E6-A99D-4D8E-B3C6-86A20CC1AF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2812" y="1371600"/>
            <a:ext cx="7065171" cy="2743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59F1D0-81CB-4954-90E7-E72E7B51D05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665411" y="3886200"/>
            <a:ext cx="9144001" cy="2057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4066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4338294-E753-4484-BBD2-52E36E5B3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Blog - Example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3FE272-034D-4FE3-A147-FFD74C12D12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180F3B-8262-4EAB-A566-54E62AE6C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12" y="1371600"/>
            <a:ext cx="6324600" cy="36121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15F557-671C-4CAB-97B7-349687303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600" y="4057590"/>
            <a:ext cx="6781800" cy="18524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2643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DD9D3E-895E-4478-A48F-E7B0F9EE33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https://blog-apps-c12bf.firebaseio.com/posts.json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64FE01-13AA-4FBF-BA0C-3FB5351EA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Blog - Get All Posts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4A53D-BAD7-4DD0-BC42-8454763B96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7F42BA-7D11-44AC-9AF8-6A7129AED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12" y="1937219"/>
            <a:ext cx="8686006" cy="45915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6709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A865E6-4CC7-42FB-B243-9DA85C19A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Blog - Get All Comments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A5CF83-6395-4D59-B800-F9942C2B412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042D97-5E9D-4B82-A645-6076B2B37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12" y="1308940"/>
            <a:ext cx="9068781" cy="5257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3790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6089" y="807603"/>
            <a:ext cx="3656648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451" y="394226"/>
            <a:ext cx="3123387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4188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892" y="1420274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2639" y="3276681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23929" y="1779945"/>
            <a:ext cx="8389884" cy="41636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bg2"/>
                </a:solidFill>
              </a:rPr>
              <a:t>Asynchronous programming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solidFill>
                  <a:schemeClr val="bg2"/>
                </a:solidFill>
              </a:rPr>
              <a:t>Runs </a:t>
            </a:r>
            <a:r>
              <a:rPr lang="en-US" sz="2800" b="1" dirty="0">
                <a:solidFill>
                  <a:schemeClr val="bg1"/>
                </a:solidFill>
              </a:rPr>
              <a:t>several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tasks</a:t>
            </a:r>
            <a:r>
              <a:rPr lang="en-US" sz="2800" dirty="0">
                <a:solidFill>
                  <a:schemeClr val="bg2"/>
                </a:solidFill>
              </a:rPr>
              <a:t> in </a:t>
            </a:r>
            <a:r>
              <a:rPr lang="en-US" sz="2800" b="1" dirty="0">
                <a:solidFill>
                  <a:schemeClr val="bg1"/>
                </a:solidFill>
              </a:rPr>
              <a:t>parallel</a:t>
            </a:r>
            <a:r>
              <a:rPr lang="en-US" sz="2800" dirty="0">
                <a:solidFill>
                  <a:schemeClr val="bg2"/>
                </a:solidFill>
              </a:rPr>
              <a:t>, at the </a:t>
            </a:r>
            <a:r>
              <a:rPr lang="en-US" sz="2800" b="1" dirty="0">
                <a:solidFill>
                  <a:schemeClr val="bg1"/>
                </a:solidFill>
              </a:rPr>
              <a:t>same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time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bg2"/>
                </a:solidFill>
              </a:rPr>
              <a:t>Promises hold </a:t>
            </a:r>
            <a:r>
              <a:rPr lang="en-US" sz="3000" b="1" dirty="0">
                <a:solidFill>
                  <a:schemeClr val="bg1"/>
                </a:solidFill>
              </a:rPr>
              <a:t>operations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sz="3000" dirty="0">
                <a:solidFill>
                  <a:schemeClr val="bg2"/>
                </a:solidFill>
              </a:rPr>
              <a:t>Can be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resolved</a:t>
            </a:r>
            <a:r>
              <a:rPr lang="en-US" sz="3000" dirty="0">
                <a:solidFill>
                  <a:schemeClr val="bg2"/>
                </a:solidFill>
              </a:rPr>
              <a:t> or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rejected</a:t>
            </a:r>
            <a:endParaRPr lang="en-US" sz="30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functions contain an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3000" dirty="0">
                <a:solidFill>
                  <a:schemeClr val="bg2"/>
                </a:solidFill>
              </a:rPr>
              <a:t> expression. It:</a:t>
            </a:r>
          </a:p>
          <a:p>
            <a:pPr lvl="1">
              <a:lnSpc>
                <a:spcPct val="9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Pauses</a:t>
            </a:r>
            <a:r>
              <a:rPr lang="en-US" sz="3000" dirty="0">
                <a:solidFill>
                  <a:schemeClr val="bg2"/>
                </a:solidFill>
              </a:rPr>
              <a:t> the </a:t>
            </a:r>
            <a:r>
              <a:rPr lang="en-US" sz="3000" b="1" dirty="0">
                <a:solidFill>
                  <a:schemeClr val="bg1"/>
                </a:solidFill>
              </a:rPr>
              <a:t>execution</a:t>
            </a:r>
          </a:p>
          <a:p>
            <a:pPr lvl="1">
              <a:lnSpc>
                <a:spcPct val="9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Waits</a:t>
            </a:r>
            <a:r>
              <a:rPr lang="en-US" sz="3000" dirty="0">
                <a:solidFill>
                  <a:schemeClr val="bg2"/>
                </a:solidFill>
              </a:rPr>
              <a:t> for the </a:t>
            </a:r>
            <a:r>
              <a:rPr lang="en-US" sz="3000" b="1" dirty="0">
                <a:solidFill>
                  <a:schemeClr val="bg1"/>
                </a:solidFill>
              </a:rPr>
              <a:t>Promise's resolution</a:t>
            </a: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5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https://softuni.bg/courses/js-applications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91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3080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8905" y="5565809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11489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br>
              <a:rPr lang="en-US" sz="5998" b="1" dirty="0"/>
            </a:br>
            <a:r>
              <a:rPr lang="en-US" sz="11497" b="1" dirty="0"/>
              <a:t>#JS</a:t>
            </a:r>
            <a:r>
              <a:rPr lang="bg-BG" sz="11497" b="1" dirty="0"/>
              <a:t>-</a:t>
            </a:r>
            <a:r>
              <a:rPr lang="en-US" sz="11497" b="1" dirty="0"/>
              <a:t>CORE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8980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64706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 and </a:t>
            </a:r>
            <a:br>
              <a:rPr lang="en-US" sz="3198" dirty="0"/>
            </a:br>
            <a:r>
              <a:rPr lang="en-US" sz="3198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lvl="1" indent="-380762" defTabSz="1218438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898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8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lvl="1" indent="-380762" defTabSz="1218438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5" y="2538346"/>
            <a:ext cx="2122030" cy="529273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482" y="2057758"/>
            <a:ext cx="3365989" cy="4481790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395" y="3654314"/>
            <a:ext cx="1118158" cy="111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4" y="5359165"/>
            <a:ext cx="1041691" cy="104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69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                                                    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                      license</a:t>
            </a:r>
            <a:endParaRPr lang="en-US" sz="19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465" y="3809901"/>
            <a:ext cx="4641124" cy="1623821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38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14949" y="5490439"/>
            <a:ext cx="10958928" cy="499819"/>
          </a:xfrm>
        </p:spPr>
        <p:txBody>
          <a:bodyPr/>
          <a:lstStyle/>
          <a:p>
            <a:r>
              <a:rPr lang="en-US" dirty="0"/>
              <a:t>Synchronous vs Asynchronous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4C2724-730A-4319-8887-D30C738BEA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519" y="1676400"/>
            <a:ext cx="2067785" cy="206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7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Not the same thing as </a:t>
            </a:r>
            <a:r>
              <a:rPr lang="en-US" sz="3400" b="1" dirty="0">
                <a:solidFill>
                  <a:schemeClr val="bg1"/>
                </a:solidFill>
              </a:rPr>
              <a:t>concurrent </a:t>
            </a:r>
            <a:r>
              <a:rPr lang="en-US" sz="3400" dirty="0"/>
              <a:t>or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multi-threaded</a:t>
            </a:r>
          </a:p>
          <a:p>
            <a:pPr>
              <a:buClr>
                <a:schemeClr val="tx1"/>
              </a:buClr>
            </a:pPr>
            <a:r>
              <a:rPr lang="en-US" dirty="0"/>
              <a:t>There can be </a:t>
            </a:r>
            <a:r>
              <a:rPr lang="en-US" b="1" dirty="0">
                <a:solidFill>
                  <a:schemeClr val="bg1"/>
                </a:solidFill>
              </a:rPr>
              <a:t>asynchronous code</a:t>
            </a:r>
            <a:r>
              <a:rPr lang="en-US" dirty="0"/>
              <a:t>, but it is </a:t>
            </a:r>
            <a:r>
              <a:rPr lang="en-US" b="1" dirty="0">
                <a:solidFill>
                  <a:schemeClr val="bg1"/>
                </a:solidFill>
              </a:rPr>
              <a:t>generally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single-threaded</a:t>
            </a:r>
          </a:p>
          <a:p>
            <a:pPr>
              <a:buClr>
                <a:schemeClr val="tx1"/>
              </a:buClr>
            </a:pPr>
            <a:r>
              <a:rPr lang="en-US" dirty="0"/>
              <a:t>Needs to be structured using </a:t>
            </a:r>
            <a:r>
              <a:rPr lang="en-US" b="1" dirty="0">
                <a:solidFill>
                  <a:schemeClr val="bg1"/>
                </a:solidFill>
              </a:rPr>
              <a:t>callback functions</a:t>
            </a:r>
          </a:p>
          <a:p>
            <a:pPr>
              <a:buClr>
                <a:schemeClr val="tx1"/>
              </a:buClr>
            </a:pPr>
            <a:r>
              <a:rPr lang="en-SG" dirty="0"/>
              <a:t>In current versions of JS there are also:</a:t>
            </a:r>
          </a:p>
          <a:p>
            <a:pPr lvl="1">
              <a:buClr>
                <a:schemeClr val="tx1"/>
              </a:buClr>
            </a:pPr>
            <a:r>
              <a:rPr lang="en-SG" b="1" dirty="0">
                <a:solidFill>
                  <a:schemeClr val="bg1"/>
                </a:solidFill>
              </a:rPr>
              <a:t>Promises</a:t>
            </a:r>
          </a:p>
          <a:p>
            <a:pPr lvl="1">
              <a:buClr>
                <a:schemeClr val="tx1"/>
              </a:buClr>
            </a:pPr>
            <a:r>
              <a:rPr lang="en-SG" b="1" dirty="0">
                <a:solidFill>
                  <a:schemeClr val="bg1"/>
                </a:solidFill>
              </a:rPr>
              <a:t>Async</a:t>
            </a:r>
            <a:r>
              <a:rPr lang="en-SG" dirty="0"/>
              <a:t> / </a:t>
            </a:r>
            <a:r>
              <a:rPr lang="en-SG" b="1" dirty="0">
                <a:solidFill>
                  <a:schemeClr val="bg1"/>
                </a:solidFill>
              </a:rPr>
              <a:t>Await</a:t>
            </a:r>
            <a:r>
              <a:rPr lang="en-SG" dirty="0"/>
              <a:t> pattern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37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373047" cy="5201066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3200" dirty="0"/>
              <a:t>Runs several tasks (pieces of code) in parallel, </a:t>
            </a:r>
            <a:r>
              <a:rPr lang="en-US" sz="3200" b="1" dirty="0">
                <a:solidFill>
                  <a:schemeClr val="bg1"/>
                </a:solidFill>
              </a:rPr>
              <a:t>at the same time</a:t>
            </a:r>
          </a:p>
          <a:p>
            <a:pPr>
              <a:buClr>
                <a:schemeClr val="tx1"/>
              </a:buClr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522412" y="3352800"/>
            <a:ext cx="0" cy="2590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522412" y="5943600"/>
            <a:ext cx="40781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 bwMode="auto">
          <a:xfrm>
            <a:off x="1555658" y="3810000"/>
            <a:ext cx="14478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034527" y="4265512"/>
            <a:ext cx="6858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3768872" y="4800587"/>
            <a:ext cx="95394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754880" y="5265740"/>
            <a:ext cx="729932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308145" y="2371498"/>
            <a:ext cx="4038600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500" b="0" cap="none" spc="0" dirty="0">
                <a:ln w="0"/>
              </a:rPr>
              <a:t>Synchronous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80498" y="3593732"/>
            <a:ext cx="569387" cy="2256981"/>
          </a:xfrm>
          <a:prstGeom prst="rect">
            <a:avLst/>
          </a:prstGeom>
          <a:noFill/>
        </p:spPr>
        <p:txBody>
          <a:bodyPr vert="vert270" wrap="square" lIns="91440" tIns="45720" rIns="91440" bIns="45720">
            <a:spAutoFit/>
          </a:bodyPr>
          <a:lstStyle/>
          <a:p>
            <a:pPr algn="ctr"/>
            <a:r>
              <a:rPr lang="en-US" sz="2500" dirty="0">
                <a:ln w="0"/>
              </a:rPr>
              <a:t>Number of tasks</a:t>
            </a:r>
            <a:endParaRPr lang="en-US" sz="2500" b="0" cap="none" spc="0" dirty="0">
              <a:ln w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740093" y="4160661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</a:rPr>
              <a:t>20 seconds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844027" y="4605634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</a:rPr>
              <a:t>7</a:t>
            </a:r>
            <a:r>
              <a:rPr lang="en-US" sz="1400" b="0" cap="none" spc="0" dirty="0">
                <a:ln w="0"/>
              </a:rPr>
              <a:t> seconds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684904" y="5120585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</a:rPr>
              <a:t>10</a:t>
            </a:r>
            <a:r>
              <a:rPr lang="en-US" sz="1400" b="0" cap="none" spc="0" dirty="0">
                <a:ln w="0"/>
              </a:rPr>
              <a:t> seconds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94563" y="5585738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</a:rPr>
              <a:t>8</a:t>
            </a:r>
            <a:r>
              <a:rPr lang="en-US" sz="1400" b="0" cap="none" spc="0" dirty="0">
                <a:ln w="0"/>
              </a:rPr>
              <a:t> seconds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6675039" y="3259913"/>
            <a:ext cx="3765" cy="26336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6675039" y="5893515"/>
            <a:ext cx="40781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675039" y="2367254"/>
            <a:ext cx="4038600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500" dirty="0">
                <a:ln w="0"/>
              </a:rPr>
              <a:t>As</a:t>
            </a:r>
            <a:r>
              <a:rPr lang="en-US" sz="4500" b="0" cap="none" spc="0" dirty="0">
                <a:ln w="0"/>
              </a:rPr>
              <a:t>ynchronous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136890" y="3500845"/>
            <a:ext cx="569387" cy="2256981"/>
          </a:xfrm>
          <a:prstGeom prst="rect">
            <a:avLst/>
          </a:prstGeom>
          <a:noFill/>
        </p:spPr>
        <p:txBody>
          <a:bodyPr vert="vert270" wrap="square" lIns="91440" tIns="45720" rIns="91440" bIns="45720">
            <a:spAutoFit/>
          </a:bodyPr>
          <a:lstStyle/>
          <a:p>
            <a:pPr algn="ctr"/>
            <a:r>
              <a:rPr lang="en-US" sz="2500" dirty="0">
                <a:ln w="0"/>
              </a:rPr>
              <a:t>Number of tasks</a:t>
            </a:r>
            <a:endParaRPr lang="en-US" sz="2500" b="0" cap="none" spc="0" dirty="0">
              <a:ln w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6728919" y="3710124"/>
            <a:ext cx="14478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135669" y="3785983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</a:rPr>
              <a:t>20 seconds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728919" y="4247879"/>
            <a:ext cx="6858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340153" y="4306481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</a:rPr>
              <a:t>7</a:t>
            </a:r>
            <a:r>
              <a:rPr lang="en-US" sz="1400" b="0" cap="none" spc="0" dirty="0">
                <a:ln w="0"/>
              </a:rPr>
              <a:t> seconds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723739" y="4761339"/>
            <a:ext cx="95394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647268" y="4837198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</a:rPr>
              <a:t>10</a:t>
            </a:r>
            <a:r>
              <a:rPr lang="en-US" sz="1400" b="0" cap="none" spc="0" dirty="0">
                <a:ln w="0"/>
              </a:rPr>
              <a:t> seconds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6723739" y="5319739"/>
            <a:ext cx="729932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351736" y="5366041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</a:rPr>
              <a:t>8</a:t>
            </a:r>
            <a:r>
              <a:rPr lang="en-US" sz="1400" b="0" cap="none" spc="0" dirty="0">
                <a:ln w="0"/>
              </a:rPr>
              <a:t> seconds</a:t>
            </a:r>
          </a:p>
        </p:txBody>
      </p:sp>
    </p:spTree>
    <p:extLst>
      <p:ext uri="{BB962C8B-B14F-4D97-AF65-F5344CB8AC3E}">
        <p14:creationId xmlns:p14="http://schemas.microsoft.com/office/powerpoint/2010/main" val="253799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8" grpId="0"/>
      <p:bldP spid="19" grpId="0"/>
      <p:bldP spid="20" grpId="0"/>
      <p:bldP spid="21" grpId="0"/>
      <p:bldP spid="22" grpId="0"/>
      <p:bldP spid="23" grpId="0"/>
      <p:bldP spid="27" grpId="0"/>
      <p:bldP spid="28" grpId="0"/>
      <p:bldP spid="30" grpId="0" animBg="1"/>
      <p:bldP spid="31" grpId="0"/>
      <p:bldP spid="32" grpId="0" animBg="1"/>
      <p:bldP spid="33" grpId="0"/>
      <p:bldP spid="34" grpId="0" animBg="1"/>
      <p:bldP spid="35" grpId="0"/>
      <p:bldP spid="36" grpId="0" animBg="1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26617" y="1321840"/>
            <a:ext cx="9927138" cy="5276048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dirty="0"/>
              <a:t>The following commands will be executed as follows: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 -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132012" y="2374182"/>
            <a:ext cx="5334000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console.log("Hello.");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132009" y="4550334"/>
            <a:ext cx="5334003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console.log("Hello again!");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132011" y="3123704"/>
            <a:ext cx="5334002" cy="123377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setTimeout(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function()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console.log("Goodbye!");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2000)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151812" y="2746938"/>
            <a:ext cx="3344293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Hello.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8151812" y="3403200"/>
            <a:ext cx="3344293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Hello again!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8151812" y="4114800"/>
            <a:ext cx="3344293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Goodbye!</a:t>
            </a:r>
          </a:p>
        </p:txBody>
      </p:sp>
    </p:spTree>
    <p:extLst>
      <p:ext uri="{BB962C8B-B14F-4D97-AF65-F5344CB8AC3E}">
        <p14:creationId xmlns:p14="http://schemas.microsoft.com/office/powerpoint/2010/main" val="348945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Promises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Objects Holding Asynchronous Operations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4D1013-CF55-4575-9ABC-4B047880F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1524000"/>
            <a:ext cx="2590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20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79612" y="1614609"/>
            <a:ext cx="9927138" cy="527604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3200" dirty="0"/>
              <a:t>States: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Pending</a:t>
            </a:r>
            <a:r>
              <a:rPr lang="en-US" sz="3000" dirty="0"/>
              <a:t> - operation still running (unfinished)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Fulfilled</a:t>
            </a:r>
            <a:r>
              <a:rPr lang="en-US" sz="3000" dirty="0"/>
              <a:t> -</a:t>
            </a:r>
            <a:r>
              <a:rPr lang="bg-BG" sz="3000" dirty="0"/>
              <a:t> </a:t>
            </a:r>
            <a:r>
              <a:rPr lang="en-US" sz="3000" dirty="0"/>
              <a:t>operation finished </a:t>
            </a:r>
            <a:r>
              <a:rPr lang="bg-BG" sz="3000" dirty="0"/>
              <a:t>(</a:t>
            </a:r>
            <a:r>
              <a:rPr lang="en-US" sz="3000" dirty="0"/>
              <a:t>the result is available</a:t>
            </a:r>
            <a:r>
              <a:rPr lang="bg-BG" sz="3000" dirty="0"/>
              <a:t>)</a:t>
            </a:r>
            <a:endParaRPr lang="en-US" sz="30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Failed</a:t>
            </a:r>
            <a:r>
              <a:rPr lang="en-US" sz="3000" dirty="0"/>
              <a:t> -</a:t>
            </a:r>
            <a:r>
              <a:rPr lang="bg-BG" sz="3000" dirty="0"/>
              <a:t> </a:t>
            </a:r>
            <a:r>
              <a:rPr lang="en-US" sz="3000" dirty="0"/>
              <a:t>operation failed</a:t>
            </a:r>
            <a:r>
              <a:rPr lang="bg-BG" sz="3000" dirty="0"/>
              <a:t> (</a:t>
            </a:r>
            <a:r>
              <a:rPr lang="en-US" sz="3000" dirty="0"/>
              <a:t>an error is available)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3200" dirty="0"/>
              <a:t>Promises use the </a:t>
            </a:r>
            <a:r>
              <a:rPr lang="en-US" sz="3200" b="1" dirty="0">
                <a:solidFill>
                  <a:schemeClr val="bg1"/>
                </a:solidFill>
              </a:rPr>
              <a:t>Promise</a:t>
            </a:r>
            <a:r>
              <a:rPr lang="en-US" sz="3200" dirty="0"/>
              <a:t> 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Promise?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13012" y="4953000"/>
            <a:ext cx="43434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Promise(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executor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Rectangle 5"/>
          <p:cNvSpPr/>
          <p:nvPr/>
        </p:nvSpPr>
        <p:spPr>
          <a:xfrm>
            <a:off x="1296620" y="914400"/>
            <a:ext cx="774385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/>
              <a:t>An object holding an asynchronous operation</a:t>
            </a:r>
          </a:p>
        </p:txBody>
      </p:sp>
    </p:spTree>
    <p:extLst>
      <p:ext uri="{BB962C8B-B14F-4D97-AF65-F5344CB8AC3E}">
        <p14:creationId xmlns:p14="http://schemas.microsoft.com/office/powerpoint/2010/main" val="245483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 (5)</Template>
  <TotalTime>7125</TotalTime>
  <Words>1264</Words>
  <Application>Microsoft Office PowerPoint</Application>
  <PresentationFormat>Custom</PresentationFormat>
  <Paragraphs>304</Paragraphs>
  <Slides>32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1_SoftUni3_1</vt:lpstr>
      <vt:lpstr>Asynchronous Programming and Promises</vt:lpstr>
      <vt:lpstr>Table of Contents</vt:lpstr>
      <vt:lpstr>Have a Question?</vt:lpstr>
      <vt:lpstr>PowerPoint Presentation</vt:lpstr>
      <vt:lpstr>Asynchronous Programming</vt:lpstr>
      <vt:lpstr>Asynchronous Programming</vt:lpstr>
      <vt:lpstr>Asynchronous Programming - Example</vt:lpstr>
      <vt:lpstr>PowerPoint Presentation</vt:lpstr>
      <vt:lpstr>What is a Promise?</vt:lpstr>
      <vt:lpstr>What is a Promise?</vt:lpstr>
      <vt:lpstr>Promise Methods</vt:lpstr>
      <vt:lpstr>Promise.then() - Example</vt:lpstr>
      <vt:lpstr>Promise.catch() - Example</vt:lpstr>
      <vt:lpstr>Problem: Load GitHub Commits</vt:lpstr>
      <vt:lpstr>PowerPoint Presentation</vt:lpstr>
      <vt:lpstr>Async Functions</vt:lpstr>
      <vt:lpstr>Async Functions (2)</vt:lpstr>
      <vt:lpstr>Async Functions (3)</vt:lpstr>
      <vt:lpstr>Sequential Execution</vt:lpstr>
      <vt:lpstr>Concurrent Execution</vt:lpstr>
      <vt:lpstr>Problem: Blog</vt:lpstr>
      <vt:lpstr>Problem: Blog - Example</vt:lpstr>
      <vt:lpstr>Problem: Blog - Example</vt:lpstr>
      <vt:lpstr>Problem: Blog - Get All Posts</vt:lpstr>
      <vt:lpstr>Problem: Blog - Get All Comments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>Svetlin Nakov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Asynchronous Programming and Promises</dc:title>
  <dc:subject>JavaScript Applications - Practical Training Course @ SoftUni</dc:subject>
  <dc:creator>Software University Foundation</dc:creator>
  <cp:keywords>JS, JavaScript, programming, course, Fetch, REST, SoftUni, Software University</cp:keywords>
  <dc:description>JavaScript Applications Course @ SoftUni - https://softuni.bg/courses/javascript-applications</dc:description>
  <cp:lastModifiedBy>antonoaatanasova</cp:lastModifiedBy>
  <cp:revision>346</cp:revision>
  <dcterms:created xsi:type="dcterms:W3CDTF">2014-01-02T17:00:34Z</dcterms:created>
  <dcterms:modified xsi:type="dcterms:W3CDTF">2019-07-11T19:22:51Z</dcterms:modified>
  <cp:category>JS, JavaScript, front-end, AJAX, REST, ES6, Web development, computer programming, programming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