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577" r:id="rId10"/>
    <p:sldId id="578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3" r:id="rId20"/>
    <p:sldId id="274" r:id="rId21"/>
    <p:sldId id="579" r:id="rId22"/>
    <p:sldId id="580" r:id="rId23"/>
    <p:sldId id="581" r:id="rId24"/>
    <p:sldId id="582" r:id="rId25"/>
    <p:sldId id="275" r:id="rId26"/>
    <p:sldId id="276" r:id="rId27"/>
    <p:sldId id="277" r:id="rId28"/>
    <p:sldId id="278" r:id="rId29"/>
    <p:sldId id="279" r:id="rId30"/>
    <p:sldId id="287" r:id="rId31"/>
    <p:sldId id="288" r:id="rId32"/>
    <p:sldId id="280" r:id="rId33"/>
    <p:sldId id="281" r:id="rId34"/>
    <p:sldId id="282" r:id="rId35"/>
    <p:sldId id="583" r:id="rId36"/>
    <p:sldId id="584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B7741B-AE94-42CD-9775-9FF551E998B6}">
          <p14:sldIdLst>
            <p14:sldId id="257"/>
            <p14:sldId id="258"/>
            <p14:sldId id="259"/>
          </p14:sldIdLst>
        </p14:section>
        <p14:section name="Defining Classes" id="{3ACF349B-3723-4415-86B8-8A1841715F39}">
          <p14:sldIdLst>
            <p14:sldId id="260"/>
            <p14:sldId id="261"/>
            <p14:sldId id="262"/>
            <p14:sldId id="263"/>
            <p14:sldId id="264"/>
            <p14:sldId id="577"/>
            <p14:sldId id="578"/>
          </p14:sldIdLst>
        </p14:section>
        <p14:section name="Class Body and Method Definitions" id="{6407F96A-2819-4DD1-89B7-F5549D2A489D}">
          <p14:sldIdLst>
            <p14:sldId id="265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  <p14:sldId id="274"/>
            <p14:sldId id="579"/>
            <p14:sldId id="580"/>
            <p14:sldId id="581"/>
            <p14:sldId id="582"/>
          </p14:sldIdLst>
        </p14:section>
        <p14:section name="Class Inheritance" id="{7CAA6590-6D85-4301-8852-E4A0478EE662}">
          <p14:sldIdLst>
            <p14:sldId id="275"/>
            <p14:sldId id="276"/>
            <p14:sldId id="277"/>
            <p14:sldId id="278"/>
          </p14:sldIdLst>
        </p14:section>
        <p14:section name="Unit Tests on Classes" id="{6102150C-425D-4A6B-88E2-D41043D18305}">
          <p14:sldIdLst>
            <p14:sldId id="279"/>
            <p14:sldId id="287"/>
            <p14:sldId id="288"/>
          </p14:sldIdLst>
        </p14:section>
        <p14:section name="Live Exercises" id="{FB05C907-C2F8-4E4B-AF32-8BD189AC23B9}">
          <p14:sldIdLst>
            <p14:sldId id="280"/>
          </p14:sldIdLst>
        </p14:section>
        <p14:section name="Conclusion" id="{ECC663DF-6F3B-4AD4-9A07-AE9F813877EF}">
          <p14:sldIdLst>
            <p14:sldId id="281"/>
            <p14:sldId id="282"/>
            <p14:sldId id="583"/>
            <p14:sldId id="584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A6C3C-4E9D-4051-9013-5BA14A20B51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BD3F-5A8C-44EA-928E-1925B138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4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187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4DC55B3-9BA2-490F-85A3-981CD163F73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8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47" y="1219256"/>
            <a:ext cx="10965303" cy="882654"/>
          </a:xfrm>
        </p:spPr>
        <p:txBody>
          <a:bodyPr/>
          <a:lstStyle/>
          <a:p>
            <a:r>
              <a:rPr lang="en-US" dirty="0"/>
              <a:t>Classes, Constructors, Properties, Unit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6693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33C71-635B-4FE3-A47E-15205889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93849"/>
            <a:ext cx="2180569" cy="2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AD44E-1A74-48C7-84D1-F3E46C3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A5EAD-A96C-45AA-B18A-6AB3C4D8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643" y="1298666"/>
            <a:ext cx="770471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 Rectangle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(width, height, color)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this.color = color;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calcArea(){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return this.width * this.height;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1" y="4705350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 Body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73700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Constructor, Prototype, Fields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368" y="955118"/>
            <a:ext cx="2983263" cy="32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br>
              <a:rPr lang="en-US" sz="3200" dirty="0"/>
            </a:br>
            <a:r>
              <a:rPr lang="en-US" sz="3200" dirty="0"/>
              <a:t>an object created with a class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SyntaxError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 if a class contains </a:t>
            </a:r>
            <a:r>
              <a:rPr lang="en-US" sz="3200" b="1" dirty="0">
                <a:solidFill>
                  <a:schemeClr val="bg1"/>
                </a:solidFill>
              </a:rPr>
              <a:t>more than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 of a </a:t>
            </a:r>
            <a:r>
              <a:rPr lang="en-US" sz="3200" b="1" dirty="0">
                <a:solidFill>
                  <a:schemeClr val="bg1"/>
                </a:solidFill>
              </a:rPr>
              <a:t>constructor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0895" y="3999801"/>
            <a:ext cx="314317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Class Body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0036F-8FF9-491F-8A59-6BC1B1AF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32" y="3999801"/>
            <a:ext cx="314317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constructor()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Class Body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D6F5-008A-4E5C-A2CE-1E19C758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69" y="3999801"/>
            <a:ext cx="352691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class Rectangle()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Syntax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 from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200" dirty="0">
              <a:latin typeface="+mj-lt"/>
            </a:endParaRP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Prototype Property </a:t>
            </a:r>
            <a:r>
              <a:rPr lang="en-US" sz="3200" dirty="0"/>
              <a:t>allows you to add </a:t>
            </a:r>
            <a:r>
              <a:rPr lang="en-US" sz="3200" b="1" dirty="0">
                <a:solidFill>
                  <a:schemeClr val="bg1"/>
                </a:solidFill>
              </a:rPr>
              <a:t>new properties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object </a:t>
            </a:r>
            <a:r>
              <a:rPr lang="en-US" sz="3200" b="1" dirty="0">
                <a:solidFill>
                  <a:schemeClr val="bg1"/>
                </a:solidFill>
              </a:rPr>
              <a:t>constructors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Person(first, last, age) {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    this.firstName = first;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    this.lastName = last;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    this.age = age;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}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Person.prototype.nationality = "Bulgarian"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Before ES2015 (ES6),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 were composed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5544" y="1985636"/>
            <a:ext cx="7180911" cy="4236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.area = function 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 Rectangle(3, 5);</a:t>
            </a:r>
          </a:p>
        </p:txBody>
      </p:sp>
    </p:spTree>
    <p:extLst>
      <p:ext uri="{BB962C8B-B14F-4D97-AF65-F5344CB8AC3E}">
        <p14:creationId xmlns:p14="http://schemas.microsoft.com/office/powerpoint/2010/main" val="8744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4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pt-BR" sz="2398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0234761" y="6370563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5745179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.area = function() {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.height;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},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(width, height) { 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.width = width;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.height = height;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2800" dirty="0"/>
              <a:t> keyword defines a </a:t>
            </a:r>
            <a:r>
              <a:rPr lang="en-US" sz="2800" b="1" dirty="0">
                <a:solidFill>
                  <a:schemeClr val="bg1"/>
                </a:solidFill>
              </a:rPr>
              <a:t>static method </a:t>
            </a:r>
            <a:r>
              <a:rPr lang="en-US" sz="2800" dirty="0"/>
              <a:t>for a class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without instantiating </a:t>
            </a:r>
            <a:r>
              <a:rPr lang="en-US" sz="3000" dirty="0"/>
              <a:t>their class and </a:t>
            </a:r>
            <a:r>
              <a:rPr lang="en-US" sz="3000" b="1" dirty="0">
                <a:solidFill>
                  <a:schemeClr val="bg1"/>
                </a:solidFill>
              </a:rPr>
              <a:t>cannot be called </a:t>
            </a:r>
            <a:r>
              <a:rPr lang="en-US" sz="3000" dirty="0"/>
              <a:t>through</a:t>
            </a:r>
            <a:br>
              <a:rPr lang="en-US" sz="3000" dirty="0"/>
            </a:br>
            <a:r>
              <a:rPr lang="en-US" sz="3000" dirty="0"/>
              <a:t>a class instance</a:t>
            </a:r>
          </a:p>
          <a:p>
            <a:r>
              <a:rPr lang="en-US" sz="3000" dirty="0"/>
              <a:t>To call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method of the same class, you can use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0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7354" y="1724104"/>
            <a:ext cx="7463832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staticMethod()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return 'Static method has been called';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7354" y="4930873"/>
            <a:ext cx="963729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anotherStaticMethod()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this.staticMethod()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+ ' from another method';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8180441" cy="5288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Circle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constructor(radius)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{ this.radius = 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diameter() { return 2 * this.radius;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diameter(diameter)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this.radius = diameter / 2;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return Math.PI * this.radius * this.radius;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1"/>
                </a:solidFill>
              </a:rPr>
              <a:t>setter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1"/>
                </a:solidFill>
              </a:rPr>
              <a:t>getter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let c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Circle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(2);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 = 1.6;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2.0106192982974678</a:t>
            </a:r>
          </a:p>
        </p:txBody>
      </p:sp>
    </p:spTree>
    <p:extLst>
      <p:ext uri="{BB962C8B-B14F-4D97-AF65-F5344CB8AC3E}">
        <p14:creationId xmlns:p14="http://schemas.microsoft.com/office/powerpoint/2010/main" val="40257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underscore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function,</a:t>
            </a:r>
            <a:br>
              <a:rPr lang="en-US" sz="3200" dirty="0"/>
            </a:br>
            <a:r>
              <a:rPr lang="en-US" sz="3200" dirty="0"/>
              <a:t>it's 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21636" y="2026039"/>
            <a:ext cx="434872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function Point(x, 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this._x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= 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this._y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=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868" y="1458690"/>
            <a:ext cx="8182463" cy="4795935"/>
          </a:xfrm>
        </p:spPr>
        <p:txBody>
          <a:bodyPr>
            <a:normAutofit/>
          </a:bodyPr>
          <a:lstStyle/>
          <a:p>
            <a:r>
              <a:rPr lang="en-US" sz="3700" b="1" dirty="0"/>
              <a:t>Defining Classes</a:t>
            </a:r>
          </a:p>
          <a:p>
            <a:r>
              <a:rPr lang="en-US" sz="3700" b="1" dirty="0"/>
              <a:t>Class Body and Method Definitions</a:t>
            </a:r>
          </a:p>
          <a:p>
            <a:pPr lvl="1"/>
            <a:r>
              <a:rPr lang="en-US" sz="3700" b="1" dirty="0"/>
              <a:t>Prototype Methods</a:t>
            </a:r>
          </a:p>
          <a:p>
            <a:pPr lvl="1"/>
            <a:r>
              <a:rPr lang="en-US" sz="3700" b="1" dirty="0"/>
              <a:t>Fields</a:t>
            </a:r>
          </a:p>
          <a:p>
            <a:r>
              <a:rPr lang="en-US" sz="3700" b="1" dirty="0"/>
              <a:t>Class Inheritance</a:t>
            </a:r>
          </a:p>
          <a:p>
            <a:r>
              <a:rPr lang="en-US" sz="3700" b="1" dirty="0"/>
              <a:t>Unit Tests on Classes</a:t>
            </a:r>
          </a:p>
        </p:txBody>
      </p:sp>
    </p:spTree>
    <p:extLst>
      <p:ext uri="{BB962C8B-B14F-4D97-AF65-F5344CB8AC3E}">
        <p14:creationId xmlns:p14="http://schemas.microsoft.com/office/powerpoint/2010/main" val="17944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Point.prototype.getX = function 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this._x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Point.prototype.setX = function (x) { 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this._x = x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Point.prototype.getY = function 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this._y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Point.prototype.setY = function (y) { 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this._y = 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6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4" y="4050436"/>
            <a:ext cx="924757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let person =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('Anna', Simpson', 22, 'anna@yahoo.com');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console.log(person.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Anna Simpson (age: 22, email: anna@yahoo.com)</a:t>
            </a:r>
          </a:p>
        </p:txBody>
      </p:sp>
    </p:spTree>
    <p:extLst>
      <p:ext uri="{BB962C8B-B14F-4D97-AF65-F5344CB8AC3E}">
        <p14:creationId xmlns:p14="http://schemas.microsoft.com/office/powerpoint/2010/main" val="72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 Person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(fName, lName, age, email)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this.firstName = fName;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this.lastName = lName;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this.email = email;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 `${this.firstName} ${this.lastName}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        (age: ${this.age}, email: ${this.email})`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1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Persons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93908"/>
              </p:ext>
            </p:extLst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Persons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constructor(firstName, lastName, age, email){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this.firstName = firstName;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this.lastName = lastName;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this.age = age;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this.email = email;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}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toString (){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return `${this.firstName} ${this.lastName}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        (age: ${this.age}, email: ${this.email})`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return [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erson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('Anna', 'Simpson', 22, 'anna@yahoo.com'),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   ...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for the rest of the persons</a:t>
            </a:r>
          </a:p>
        </p:txBody>
      </p:sp>
    </p:spTree>
    <p:extLst>
      <p:ext uri="{BB962C8B-B14F-4D97-AF65-F5344CB8AC3E}">
        <p14:creationId xmlns:p14="http://schemas.microsoft.com/office/powerpoint/2010/main" val="26209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77987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Data and Methods</a:t>
            </a:r>
          </a:p>
        </p:txBody>
      </p:sp>
      <p:pic>
        <p:nvPicPr>
          <p:cNvPr id="4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46" y="987778"/>
            <a:ext cx="3012308" cy="34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062" y="1565226"/>
            <a:ext cx="9929724" cy="466418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Child class </a:t>
            </a:r>
            <a:r>
              <a:rPr lang="en-US" sz="3000" b="1" dirty="0">
                <a:solidFill>
                  <a:schemeClr val="bg1"/>
                </a:solidFill>
              </a:rPr>
              <a:t>inherits</a:t>
            </a:r>
            <a:r>
              <a:rPr lang="en-US" sz="3000" dirty="0"/>
              <a:t> data + methods from its parent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000" dirty="0"/>
              <a:t> keyword is used to create a class which</a:t>
            </a:r>
            <a:br>
              <a:rPr lang="en-US" sz="3000" dirty="0"/>
            </a:br>
            <a:r>
              <a:rPr lang="en-US" sz="3000" dirty="0"/>
              <a:t>is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0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  <a:r>
              <a:rPr lang="en-US" sz="3000" dirty="0"/>
              <a:t> can:</a:t>
            </a:r>
          </a:p>
          <a:p>
            <a:pPr lvl="2"/>
            <a:r>
              <a:rPr lang="en-US" sz="2800" dirty="0"/>
              <a:t>Add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/>
              <a:t> (data)</a:t>
            </a:r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methods</a:t>
            </a:r>
            <a:endParaRPr lang="en-US" sz="2800" dirty="0"/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069" y="860514"/>
            <a:ext cx="713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Classes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(extend)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547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0377" y="1828366"/>
            <a:ext cx="461305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class Person {</a:t>
            </a:r>
          </a:p>
          <a:p>
            <a:r>
              <a:rPr lang="en-US" sz="2200" dirty="0"/>
              <a:t>  constructor(name, email) {</a:t>
            </a:r>
          </a:p>
          <a:p>
            <a:r>
              <a:rPr lang="en-US" sz="2200" dirty="0"/>
              <a:t>    this.name = name;  	</a:t>
            </a:r>
          </a:p>
          <a:p>
            <a:r>
              <a:rPr lang="en-US" sz="2200" dirty="0"/>
              <a:t>    this.email = email;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21138" y="1828366"/>
            <a:ext cx="602474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Person {</a:t>
            </a:r>
          </a:p>
          <a:p>
            <a:r>
              <a:rPr lang="en-US" sz="2200" dirty="0"/>
              <a:t>  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/>
              <a:t>(name, email);</a:t>
            </a:r>
          </a:p>
          <a:p>
            <a:r>
              <a:rPr lang="en-US" sz="2200" dirty="0"/>
              <a:t>    this.subject = subject;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8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831183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/>
              <a:t>("Anna", "anna@gmail.com");</a:t>
            </a:r>
          </a:p>
          <a:p>
            <a:r>
              <a:rPr lang="en-US" dirty="0"/>
              <a:t>console.log(`Person: ${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/>
              <a:t>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Anna (anna@gmail.com)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3709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/>
              <a:t>("John", "joe@yahoo.com", "JavaScript");</a:t>
            </a:r>
          </a:p>
          <a:p>
            <a:r>
              <a:rPr lang="en-US" dirty="0"/>
              <a:t>console.log(</a:t>
            </a:r>
            <a:br>
              <a:rPr lang="en-US" dirty="0"/>
            </a:br>
            <a:r>
              <a:rPr lang="en-US" dirty="0"/>
              <a:t>    `Teacher: ${</a:t>
            </a:r>
            <a:r>
              <a:rPr lang="en-US" dirty="0">
                <a:solidFill>
                  <a:schemeClr val="bg1"/>
                </a:solidFill>
              </a:rPr>
              <a:t>t.name</a:t>
            </a:r>
            <a:r>
              <a:rPr lang="en-US" dirty="0"/>
              <a:t>} (${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}), teaches ${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John (doe@yahoo.com), teaches JavaScript</a:t>
            </a:r>
          </a:p>
        </p:txBody>
      </p:sp>
    </p:spTree>
    <p:extLst>
      <p:ext uri="{BB962C8B-B14F-4D97-AF65-F5344CB8AC3E}">
        <p14:creationId xmlns:p14="http://schemas.microsoft.com/office/powerpoint/2010/main" val="2207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649828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Unit Tests on Classes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670709-A72D-4E28-A92B-4C3871D39683}"/>
              </a:ext>
            </a:extLst>
          </p:cNvPr>
          <p:cNvGrpSpPr/>
          <p:nvPr/>
        </p:nvGrpSpPr>
        <p:grpSpPr>
          <a:xfrm>
            <a:off x="4526590" y="1439822"/>
            <a:ext cx="3138820" cy="3138820"/>
            <a:chOff x="4648134" y="1384300"/>
            <a:chExt cx="3138820" cy="313882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49571C80-CA1E-44FF-B0D1-E75F69ECE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34" y="1384300"/>
              <a:ext cx="3138820" cy="313882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D54FF1-94D6-4F85-8D54-DEA78B512C37}"/>
                </a:ext>
              </a:extLst>
            </p:cNvPr>
            <p:cNvSpPr/>
            <p:nvPr/>
          </p:nvSpPr>
          <p:spPr>
            <a:xfrm>
              <a:off x="5363625" y="2383860"/>
              <a:ext cx="8899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latin typeface="Consolas" panose="020B0609020204030204" pitchFamily="49" charset="0"/>
                </a:rPr>
                <a:t>{...}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6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on Classes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9255" y="1281731"/>
            <a:ext cx="783349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SortedList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constructor() { this.list = [];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add</a:t>
            </a:r>
            <a:r>
              <a:rPr lang="en-US" sz="2200" dirty="0">
                <a:solidFill>
                  <a:schemeClr val="tx1"/>
                </a:solidFill>
              </a:rPr>
              <a:t>(element) { this.list.push(element);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remove</a:t>
            </a:r>
            <a:r>
              <a:rPr lang="en-US" sz="2200" dirty="0">
                <a:solidFill>
                  <a:schemeClr val="tx1"/>
                </a:solidFill>
              </a:rPr>
              <a:t>(index) { this.list.splice(index, 1);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size() { return this.list.length; } 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9254" y="4046259"/>
            <a:ext cx="7833491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describe(</a:t>
            </a:r>
            <a:r>
              <a:rPr lang="en-US" sz="2200" dirty="0">
                <a:solidFill>
                  <a:schemeClr val="tx1"/>
                </a:solidFill>
              </a:rPr>
              <a:t>"Sorted List", function 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let sortedList;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beforeEach</a:t>
            </a:r>
            <a:r>
              <a:rPr lang="en-US" sz="2200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sortedList = </a:t>
            </a:r>
            <a:r>
              <a:rPr lang="en-US" sz="2200" dirty="0">
                <a:solidFill>
                  <a:schemeClr val="bg1"/>
                </a:solidFill>
              </a:rPr>
              <a:t>new SortedList()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}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677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Tests on Classes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08362" y="1304146"/>
            <a:ext cx="1037527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it</a:t>
            </a:r>
            <a:r>
              <a:rPr lang="en-US" sz="2000" dirty="0">
                <a:solidFill>
                  <a:schemeClr val="tx1"/>
                </a:solidFill>
              </a:rPr>
              <a:t>('must initialize data to an empty array', function 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expect</a:t>
            </a:r>
            <a:r>
              <a:rPr lang="en-US" sz="2000" dirty="0">
                <a:solidFill>
                  <a:schemeClr val="tx1"/>
                </a:solidFill>
              </a:rPr>
              <a:t>(sortedList.</a:t>
            </a:r>
            <a:r>
              <a:rPr lang="en-US" sz="2000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tx1"/>
                </a:solidFill>
              </a:rPr>
              <a:t> instanceof Array).to.equal(true, 'Data must be of type array');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expect</a:t>
            </a:r>
            <a:r>
              <a:rPr lang="en-US" sz="2000" dirty="0">
                <a:solidFill>
                  <a:schemeClr val="tx1"/>
                </a:solidFill>
              </a:rPr>
              <a:t>(sortedList.</a:t>
            </a:r>
            <a:r>
              <a:rPr lang="en-US" sz="2000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size</a:t>
            </a:r>
            <a:r>
              <a:rPr lang="en-US" sz="2000" dirty="0">
                <a:solidFill>
                  <a:schemeClr val="tx1"/>
                </a:solidFill>
              </a:rPr>
              <a:t>).to.equal(0, 'Data array must be 	   initialized empty');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930018" y="3863089"/>
            <a:ext cx="633196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it</a:t>
            </a:r>
            <a:r>
              <a:rPr lang="en-US" sz="2000" dirty="0">
                <a:solidFill>
                  <a:schemeClr val="tx1"/>
                </a:solidFill>
              </a:rPr>
              <a:t>('should remove correctly', function 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sortedList.</a:t>
            </a:r>
            <a:r>
              <a:rPr lang="en-US" sz="2000" dirty="0">
                <a:solidFill>
                  <a:schemeClr val="bg1"/>
                </a:solidFill>
              </a:rPr>
              <a:t>add</a:t>
            </a:r>
            <a:r>
              <a:rPr lang="en-US" sz="2000" dirty="0">
                <a:solidFill>
                  <a:schemeClr val="tx1"/>
                </a:solidFill>
              </a:rPr>
              <a:t>(123);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sortedList.</a:t>
            </a:r>
            <a:r>
              <a:rPr lang="en-US" sz="2000" dirty="0">
                <a:solidFill>
                  <a:schemeClr val="bg1"/>
                </a:solidFill>
              </a:rPr>
              <a:t>add</a:t>
            </a:r>
            <a:r>
              <a:rPr lang="en-US" sz="2000" dirty="0">
                <a:solidFill>
                  <a:schemeClr val="tx1"/>
                </a:solidFill>
              </a:rPr>
              <a:t>(1234);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sortedList.</a:t>
            </a:r>
            <a:r>
              <a:rPr lang="en-US" sz="2000" dirty="0">
                <a:solidFill>
                  <a:schemeClr val="bg1"/>
                </a:solidFill>
              </a:rPr>
              <a:t>remove</a:t>
            </a:r>
            <a:r>
              <a:rPr lang="en-US" sz="2000" dirty="0">
                <a:solidFill>
                  <a:schemeClr val="tx1"/>
                </a:solidFill>
              </a:rPr>
              <a:t>(1);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expect(sortedList.</a:t>
            </a:r>
            <a:r>
              <a:rPr lang="en-US" sz="2000" dirty="0">
                <a:solidFill>
                  <a:schemeClr val="bg1"/>
                </a:solidFill>
              </a:rPr>
              <a:t>size</a:t>
            </a:r>
            <a:r>
              <a:rPr lang="en-US" sz="2000" dirty="0">
                <a:solidFill>
                  <a:schemeClr val="tx1"/>
                </a:solidFill>
              </a:rPr>
              <a:t>).to.equal(1);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941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93" y="1717011"/>
            <a:ext cx="7834453" cy="415877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Classes: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b="1" dirty="0">
                <a:solidFill>
                  <a:schemeClr val="bg2"/>
                </a:solidFill>
              </a:rPr>
              <a:t> for objects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accessor properties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b="1" dirty="0">
                <a:solidFill>
                  <a:schemeClr val="bg2"/>
                </a:solidFill>
              </a:rPr>
              <a:t> other classes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8251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2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0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82455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Declaration, Expression, Hoisting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653099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Classes in 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256" y="1706742"/>
            <a:ext cx="9069154" cy="4362645"/>
          </a:xfrm>
        </p:spPr>
        <p:txBody>
          <a:bodyPr>
            <a:normAutofit/>
          </a:bodyPr>
          <a:lstStyle/>
          <a:p>
            <a:r>
              <a:rPr lang="en-US" sz="3200" dirty="0"/>
              <a:t>Classes define</a:t>
            </a:r>
            <a:r>
              <a:rPr lang="en-US" sz="33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One class may have </a:t>
            </a:r>
            <a:r>
              <a:rPr lang="en-US" sz="3200" b="1" dirty="0">
                <a:solidFill>
                  <a:schemeClr val="bg1"/>
                </a:solidFill>
              </a:rPr>
              <a:t>many instances </a:t>
            </a:r>
            <a:r>
              <a:rPr lang="en-US" sz="32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class syntax has two components</a:t>
            </a:r>
            <a:r>
              <a:rPr lang="en-US" sz="330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Class Expressions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Class Declarations</a:t>
            </a:r>
            <a:endParaRPr lang="en-US" sz="30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0502" y="913735"/>
            <a:ext cx="50596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objects</a:t>
            </a:r>
          </a:p>
        </p:txBody>
      </p:sp>
    </p:spTree>
    <p:extLst>
      <p:ext uri="{BB962C8B-B14F-4D97-AF65-F5344CB8AC3E}">
        <p14:creationId xmlns:p14="http://schemas.microsoft.com/office/powerpoint/2010/main" val="2192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keyword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with the name of the class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defines class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99206" y="2693167"/>
            <a:ext cx="53935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Rectangle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(height, width)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</a:t>
            </a:r>
            <a:r>
              <a:rPr lang="en-US" sz="3200" b="1" dirty="0">
                <a:solidFill>
                  <a:schemeClr val="bg1"/>
                </a:solidFill>
              </a:rPr>
              <a:t>define a class</a:t>
            </a:r>
            <a:endParaRPr lang="en-US" sz="3200" dirty="0"/>
          </a:p>
          <a:p>
            <a:pPr lvl="1"/>
            <a:r>
              <a:rPr lang="en-US" sz="3000" dirty="0"/>
              <a:t>Class expressions can be </a:t>
            </a:r>
            <a:r>
              <a:rPr lang="en-US" sz="3000" b="1" dirty="0">
                <a:solidFill>
                  <a:schemeClr val="bg1"/>
                </a:solidFill>
              </a:rPr>
              <a:t>named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unnamed</a:t>
            </a:r>
            <a:r>
              <a:rPr lang="en-US" sz="30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2973" y="2743063"/>
            <a:ext cx="4540456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Unnamed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let Rectangle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constructor(height, width)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};</a:t>
            </a:r>
            <a:endParaRPr lang="pt-BR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2743063"/>
            <a:ext cx="5047129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Named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let Rectangle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Rectangle2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constructor(height, width)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};</a:t>
            </a:r>
            <a:endParaRPr lang="pt-BR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Function declarations </a:t>
            </a:r>
            <a:r>
              <a:rPr lang="en-US" sz="3200" b="1" dirty="0">
                <a:solidFill>
                  <a:schemeClr val="bg1"/>
                </a:solidFill>
              </a:rPr>
              <a:t>are hoisted </a:t>
            </a:r>
            <a:r>
              <a:rPr lang="en-US" sz="3200" dirty="0"/>
              <a:t>and class declarations </a:t>
            </a:r>
            <a:r>
              <a:rPr lang="en-US" sz="3200" b="1" dirty="0">
                <a:solidFill>
                  <a:schemeClr val="bg1"/>
                </a:solidFill>
              </a:rPr>
              <a:t>are not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You first need to declare your class and then access it, otherwise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are subject to the same </a:t>
            </a:r>
            <a:r>
              <a:rPr lang="en-US" sz="3200" b="1" dirty="0">
                <a:solidFill>
                  <a:schemeClr val="bg1"/>
                </a:solidFill>
              </a:rPr>
              <a:t>hoisting restrictions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6350" y="3241648"/>
            <a:ext cx="827929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ReferenceError</a:t>
            </a:r>
            <a:endParaRPr lang="en-US" sz="2398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F605C-5153-4170-AC1A-A39201E5D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dirty="0"/>
              <a:t> for a rectangle object</a:t>
            </a:r>
          </a:p>
          <a:p>
            <a:pPr lvl="1"/>
            <a:r>
              <a:rPr lang="en-US" dirty="0"/>
              <a:t>It needs to have the following properties: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32855-6DCC-439E-9FBB-A8A5510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BF357-6199-413E-A099-362159D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645" y="4024646"/>
            <a:ext cx="565211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let rect = new Rectangle(4, 5, 'red');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calcArea()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2392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2104</TotalTime>
  <Words>1650</Words>
  <Application>Microsoft Office PowerPoint</Application>
  <PresentationFormat>Widescreen</PresentationFormat>
  <Paragraphs>314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1_SoftUni3_1</vt:lpstr>
      <vt:lpstr>JavaScript Classes</vt:lpstr>
      <vt:lpstr>Table of Content</vt:lpstr>
      <vt:lpstr>Have a Question?</vt:lpstr>
      <vt:lpstr>PowerPoint Presentation</vt:lpstr>
      <vt:lpstr>Class Definition</vt:lpstr>
      <vt:lpstr>Class Declaration</vt:lpstr>
      <vt:lpstr>Class Expression </vt:lpstr>
      <vt:lpstr>Hoisting</vt:lpstr>
      <vt:lpstr>Problem: Rectangle</vt:lpstr>
      <vt:lpstr>Solution: Rectangle</vt:lpstr>
      <vt:lpstr>PowerPoint Presentation</vt:lpstr>
      <vt:lpstr>Class Body</vt:lpstr>
      <vt:lpstr>Prototype</vt:lpstr>
      <vt:lpstr>Prototype Methods</vt:lpstr>
      <vt:lpstr>Comparison with the New Syntax</vt:lpstr>
      <vt:lpstr>Static Methods</vt:lpstr>
      <vt:lpstr>Accessor Properties</vt:lpstr>
      <vt:lpstr>Accessor Properties in Action</vt:lpstr>
      <vt:lpstr>Private Properties</vt:lpstr>
      <vt:lpstr>Accessing Private Properties</vt:lpstr>
      <vt:lpstr>Problem: Person</vt:lpstr>
      <vt:lpstr>Solution: Person</vt:lpstr>
      <vt:lpstr>Problem: Get Persons</vt:lpstr>
      <vt:lpstr>Solution: Get Persons</vt:lpstr>
      <vt:lpstr>PowerPoint Presentation</vt:lpstr>
      <vt:lpstr>Class Inheritance</vt:lpstr>
      <vt:lpstr>Class Inheritance - Example</vt:lpstr>
      <vt:lpstr>Class Inheritance - Example</vt:lpstr>
      <vt:lpstr>PowerPoint Presentation</vt:lpstr>
      <vt:lpstr>Unit Tests on Classes - Example</vt:lpstr>
      <vt:lpstr>Unit Tests on Classes - Example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creator>TOCHKA</dc:creator>
  <cp:lastModifiedBy>Hristomir Asenov</cp:lastModifiedBy>
  <cp:revision>162</cp:revision>
  <dcterms:created xsi:type="dcterms:W3CDTF">2018-12-01T07:52:00Z</dcterms:created>
  <dcterms:modified xsi:type="dcterms:W3CDTF">2019-05-29T10:17:53Z</dcterms:modified>
</cp:coreProperties>
</file>