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521" r:id="rId3"/>
    <p:sldId id="473" r:id="rId4"/>
    <p:sldId id="512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4" r:id="rId15"/>
    <p:sldId id="485" r:id="rId16"/>
    <p:sldId id="516" r:id="rId17"/>
    <p:sldId id="487" r:id="rId18"/>
    <p:sldId id="517" r:id="rId19"/>
    <p:sldId id="489" r:id="rId20"/>
    <p:sldId id="454" r:id="rId21"/>
    <p:sldId id="491" r:id="rId22"/>
    <p:sldId id="492" r:id="rId23"/>
    <p:sldId id="493" r:id="rId24"/>
    <p:sldId id="494" r:id="rId25"/>
    <p:sldId id="513" r:id="rId26"/>
    <p:sldId id="514" r:id="rId27"/>
    <p:sldId id="515" r:id="rId28"/>
    <p:sldId id="497" r:id="rId29"/>
    <p:sldId id="522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7" r:id="rId39"/>
    <p:sldId id="508" r:id="rId40"/>
    <p:sldId id="518" r:id="rId41"/>
    <p:sldId id="519" r:id="rId42"/>
    <p:sldId id="520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95E3A15D-D190-45E5-BA75-98BEB56B72A0}">
          <p14:sldIdLst>
            <p14:sldId id="521"/>
            <p14:sldId id="473"/>
            <p14:sldId id="512"/>
          </p14:sldIdLst>
        </p14:section>
        <p14:section name="Логически изрази и проверки" id="{3389923C-884A-4222-A3CE-EB4DBAE9ED4A}">
          <p14:sldIdLst>
            <p14:sldId id="474"/>
            <p14:sldId id="475"/>
            <p14:sldId id="476"/>
            <p14:sldId id="477"/>
          </p14:sldIdLst>
        </p14:section>
        <p14:section name="Прости проверки" id="{9CCF7B3C-FFC3-46DB-A6CA-03B3D26D13DD}">
          <p14:sldIdLst>
            <p14:sldId id="478"/>
            <p14:sldId id="479"/>
            <p14:sldId id="480"/>
            <p14:sldId id="481"/>
            <p14:sldId id="482"/>
            <p14:sldId id="484"/>
            <p14:sldId id="485"/>
            <p14:sldId id="516"/>
            <p14:sldId id="487"/>
            <p14:sldId id="517"/>
            <p14:sldId id="489"/>
            <p14:sldId id="454"/>
          </p14:sldIdLst>
        </p14:section>
        <p14:section name="Серии от проверки" id="{324A59B7-D4C9-4888-92B3-4D157F68B4A2}">
          <p14:sldIdLst>
            <p14:sldId id="491"/>
            <p14:sldId id="492"/>
            <p14:sldId id="493"/>
            <p14:sldId id="494"/>
          </p14:sldIdLst>
        </p14:section>
        <p14:section name="Живот на променлива" id="{56B943B6-9025-480E-9D32-CB5924EAD51B}">
          <p14:sldIdLst>
            <p14:sldId id="513"/>
            <p14:sldId id="514"/>
            <p14:sldId id="515"/>
          </p14:sldIdLst>
        </p14:section>
        <p14:section name="Задачи" id="{39205D9D-80E4-4127-805F-7A9BC8A7052A}">
          <p14:sldIdLst>
            <p14:sldId id="497"/>
            <p14:sldId id="522"/>
            <p14:sldId id="498"/>
            <p14:sldId id="499"/>
            <p14:sldId id="500"/>
            <p14:sldId id="501"/>
            <p14:sldId id="502"/>
          </p14:sldIdLst>
        </p14:section>
        <p14:section name="Дебъгване" id="{070033A3-D09B-4582-BC88-18E6B8E20AB2}">
          <p14:sldIdLst>
            <p14:sldId id="503"/>
            <p14:sldId id="504"/>
            <p14:sldId id="505"/>
            <p14:sldId id="507"/>
          </p14:sldIdLst>
        </p14:section>
        <p14:section name="Summary" id="{7A654385-C476-4765-B8B9-BC1A7D85975F}">
          <p14:sldIdLst>
            <p14:sldId id="508"/>
            <p14:sldId id="518"/>
            <p14:sldId id="519"/>
            <p14:sldId id="5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3CD60"/>
    <a:srgbClr val="0097CC"/>
    <a:srgbClr val="FFF0D9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70" autoAdjust="0"/>
    <p:restoredTop sz="94533" autoAdjust="0"/>
  </p:normalViewPr>
  <p:slideViewPr>
    <p:cSldViewPr>
      <p:cViewPr varScale="1">
        <p:scale>
          <a:sx n="65" d="100"/>
          <a:sy n="65" d="100"/>
        </p:scale>
        <p:origin x="23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0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9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5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8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3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46373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6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63AD345-778C-4409-BEA1-79416014EB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if/else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9086" y="3554809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46206"/>
            <a:ext cx="2175525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01" y="3978635"/>
            <a:ext cx="2267214" cy="2455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632330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2001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+mj-lt"/>
              </a:rPr>
              <a:t>Напишете програма,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Чете оценка </a:t>
            </a:r>
            <a:r>
              <a:rPr lang="en-US" sz="3000" dirty="0">
                <a:latin typeface="+mj-lt"/>
              </a:rPr>
              <a:t>(</a:t>
            </a:r>
            <a:r>
              <a:rPr lang="bg-BG" sz="3000" dirty="0">
                <a:latin typeface="+mj-lt"/>
              </a:rPr>
              <a:t>число</a:t>
            </a:r>
            <a:r>
              <a:rPr lang="en-US" sz="3000" dirty="0">
                <a:latin typeface="+mj-lt"/>
              </a:rPr>
              <a:t>)</a:t>
            </a:r>
            <a:r>
              <a:rPr lang="bg-BG" sz="3000" dirty="0">
                <a:latin typeface="+mj-lt"/>
              </a:rPr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Проверява</a:t>
            </a:r>
            <a:r>
              <a:rPr lang="bg-BG" sz="3000" dirty="0">
                <a:latin typeface="+mj-lt"/>
              </a:rPr>
              <a:t> дали е отлична</a:t>
            </a:r>
            <a:endParaRPr lang="en-US" sz="3000" dirty="0">
              <a:latin typeface="+mj-lt"/>
            </a:endParaRPr>
          </a:p>
          <a:p>
            <a:pPr lvl="1"/>
            <a:r>
              <a:rPr lang="bg-BG" sz="3000" dirty="0">
                <a:latin typeface="+mj-lt"/>
              </a:rPr>
              <a:t>Извежда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Excellent</a:t>
            </a:r>
            <a:r>
              <a:rPr lang="en-US" sz="3000" dirty="0">
                <a:latin typeface="+mj-lt"/>
              </a:rPr>
              <a:t>"</a:t>
            </a:r>
            <a:r>
              <a:rPr lang="bg-BG" sz="3000" dirty="0">
                <a:latin typeface="+mj-lt"/>
              </a:rPr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bg-BG" sz="3200" dirty="0">
                <a:latin typeface="+mj-lt"/>
              </a:rPr>
              <a:t>Пример:</a:t>
            </a:r>
          </a:p>
          <a:p>
            <a:endParaRPr lang="bg-BG" sz="3200" dirty="0">
              <a:latin typeface="+mj-lt"/>
            </a:endParaRPr>
          </a:p>
          <a:p>
            <a:pPr marL="0" indent="0">
              <a:buNone/>
            </a:pPr>
            <a:endParaRPr lang="bg-BG" sz="32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4" y="5603856"/>
            <a:ext cx="1143000" cy="4682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.50</a:t>
            </a:r>
            <a:endParaRPr lang="it-IT" sz="3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451" y="5587864"/>
            <a:ext cx="2398853" cy="579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b">
            <a:noAutofit/>
          </a:bodyPr>
          <a:lstStyle/>
          <a:p>
            <a:pPr algn="just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Excellent!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661C1BC-41F9-46B6-AE3E-93D8DFE1AEC8}"/>
              </a:ext>
            </a:extLst>
          </p:cNvPr>
          <p:cNvSpPr/>
          <p:nvPr/>
        </p:nvSpPr>
        <p:spPr>
          <a:xfrm>
            <a:off x="2684144" y="5763124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720854"/>
            <a:ext cx="990600" cy="4682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80016" y="484068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451" y="4720854"/>
            <a:ext cx="2464612" cy="4682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няма</a:t>
            </a: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изход</a:t>
            </a:r>
            <a:endParaRPr lang="it-IT" sz="3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447800"/>
            <a:ext cx="5196000" cy="154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grade &gt;= </a:t>
            </a:r>
            <a:r>
              <a:rPr lang="en-US" sz="3000" b="1" noProof="1">
                <a:solidFill>
                  <a:srgbClr val="F3CD60"/>
                </a:solidFill>
                <a:latin typeface="Consolas" panose="020B0609020204030204" pitchFamily="49" charset="0"/>
              </a:rPr>
              <a:t>5.5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flipV="1">
            <a:off x="6094412" y="2245585"/>
            <a:ext cx="914400" cy="761999"/>
          </a:xfrm>
          <a:prstGeom prst="bentUpArrow">
            <a:avLst>
              <a:gd name="adj1" fmla="val 2112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84" y="3254466"/>
            <a:ext cx="5441283" cy="16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невярност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изпълним други действия –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743200"/>
            <a:ext cx="4383088" cy="2203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+ 2 &lt; 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print('3 &lt; 0')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print('3 &gt; 0')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902" y="4590262"/>
            <a:ext cx="3200400" cy="1467398"/>
          </a:xfrm>
          <a:prstGeom prst="wedgeRoundRectCallout">
            <a:avLst>
              <a:gd name="adj1" fmla="val -55871"/>
              <a:gd name="adj2" fmla="val -44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изпъление при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13F8D-FE3E-4E56-8D4D-3DD8EF02AA6D}"/>
              </a:ext>
            </a:extLst>
          </p:cNvPr>
          <p:cNvSpPr/>
          <p:nvPr/>
        </p:nvSpPr>
        <p:spPr>
          <a:xfrm>
            <a:off x="2513012" y="4038600"/>
            <a:ext cx="2971800" cy="520143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Табулациите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 от код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065" y="40341"/>
            <a:ext cx="9577597" cy="1110780"/>
          </a:xfrm>
        </p:spPr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51212" y="2007232"/>
            <a:ext cx="40386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'red'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 == </a:t>
            </a:r>
            <a:r>
              <a:rPr lang="it-IT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else:</a:t>
            </a:r>
            <a:endParaRPr lang="it-IT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println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('bye')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37412" y="3745735"/>
            <a:ext cx="2696650" cy="1034561"/>
          </a:xfrm>
          <a:prstGeom prst="wedgeRoundRectCallout">
            <a:avLst>
              <a:gd name="adj1" fmla="val -59593"/>
              <a:gd name="adj2" fmla="val 12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"Yellow"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0812" y="3147613"/>
            <a:ext cx="2438400" cy="42836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03812" y="5086449"/>
            <a:ext cx="5307286" cy="1075123"/>
          </a:xfrm>
          <a:custGeom>
            <a:avLst/>
            <a:gdLst>
              <a:gd name="connsiteX0" fmla="*/ 0 w 5200622"/>
              <a:gd name="connsiteY0" fmla="*/ 167242 h 1003433"/>
              <a:gd name="connsiteX1" fmla="*/ 167242 w 5200622"/>
              <a:gd name="connsiteY1" fmla="*/ 0 h 1003433"/>
              <a:gd name="connsiteX2" fmla="*/ 866770 w 5200622"/>
              <a:gd name="connsiteY2" fmla="*/ 0 h 1003433"/>
              <a:gd name="connsiteX3" fmla="*/ 1125259 w 5200622"/>
              <a:gd name="connsiteY3" fmla="*/ -138935 h 1003433"/>
              <a:gd name="connsiteX4" fmla="*/ 2166926 w 5200622"/>
              <a:gd name="connsiteY4" fmla="*/ 0 h 1003433"/>
              <a:gd name="connsiteX5" fmla="*/ 5033380 w 5200622"/>
              <a:gd name="connsiteY5" fmla="*/ 0 h 1003433"/>
              <a:gd name="connsiteX6" fmla="*/ 5200622 w 5200622"/>
              <a:gd name="connsiteY6" fmla="*/ 167242 h 1003433"/>
              <a:gd name="connsiteX7" fmla="*/ 5200622 w 5200622"/>
              <a:gd name="connsiteY7" fmla="*/ 167239 h 1003433"/>
              <a:gd name="connsiteX8" fmla="*/ 5200622 w 5200622"/>
              <a:gd name="connsiteY8" fmla="*/ 167239 h 1003433"/>
              <a:gd name="connsiteX9" fmla="*/ 5200622 w 5200622"/>
              <a:gd name="connsiteY9" fmla="*/ 418097 h 1003433"/>
              <a:gd name="connsiteX10" fmla="*/ 5200622 w 5200622"/>
              <a:gd name="connsiteY10" fmla="*/ 836191 h 1003433"/>
              <a:gd name="connsiteX11" fmla="*/ 5033380 w 5200622"/>
              <a:gd name="connsiteY11" fmla="*/ 1003433 h 1003433"/>
              <a:gd name="connsiteX12" fmla="*/ 2166926 w 5200622"/>
              <a:gd name="connsiteY12" fmla="*/ 1003433 h 1003433"/>
              <a:gd name="connsiteX13" fmla="*/ 866770 w 5200622"/>
              <a:gd name="connsiteY13" fmla="*/ 1003433 h 1003433"/>
              <a:gd name="connsiteX14" fmla="*/ 866770 w 5200622"/>
              <a:gd name="connsiteY14" fmla="*/ 1003433 h 1003433"/>
              <a:gd name="connsiteX15" fmla="*/ 167242 w 5200622"/>
              <a:gd name="connsiteY15" fmla="*/ 1003433 h 1003433"/>
              <a:gd name="connsiteX16" fmla="*/ 0 w 5200622"/>
              <a:gd name="connsiteY16" fmla="*/ 836191 h 1003433"/>
              <a:gd name="connsiteX17" fmla="*/ 0 w 5200622"/>
              <a:gd name="connsiteY17" fmla="*/ 418097 h 1003433"/>
              <a:gd name="connsiteX18" fmla="*/ 0 w 5200622"/>
              <a:gd name="connsiteY18" fmla="*/ 167239 h 1003433"/>
              <a:gd name="connsiteX19" fmla="*/ 0 w 5200622"/>
              <a:gd name="connsiteY19" fmla="*/ 167239 h 1003433"/>
              <a:gd name="connsiteX20" fmla="*/ 0 w 5200622"/>
              <a:gd name="connsiteY20" fmla="*/ 167242 h 1003433"/>
              <a:gd name="connsiteX0" fmla="*/ 0 w 5200622"/>
              <a:gd name="connsiteY0" fmla="*/ 306177 h 1142368"/>
              <a:gd name="connsiteX1" fmla="*/ 167242 w 5200622"/>
              <a:gd name="connsiteY1" fmla="*/ 138935 h 1142368"/>
              <a:gd name="connsiteX2" fmla="*/ 1110610 w 5200622"/>
              <a:gd name="connsiteY2" fmla="*/ 130226 h 1142368"/>
              <a:gd name="connsiteX3" fmla="*/ 1125259 w 5200622"/>
              <a:gd name="connsiteY3" fmla="*/ 0 h 1142368"/>
              <a:gd name="connsiteX4" fmla="*/ 2166926 w 5200622"/>
              <a:gd name="connsiteY4" fmla="*/ 138935 h 1142368"/>
              <a:gd name="connsiteX5" fmla="*/ 5033380 w 5200622"/>
              <a:gd name="connsiteY5" fmla="*/ 138935 h 1142368"/>
              <a:gd name="connsiteX6" fmla="*/ 5200622 w 5200622"/>
              <a:gd name="connsiteY6" fmla="*/ 306177 h 1142368"/>
              <a:gd name="connsiteX7" fmla="*/ 5200622 w 5200622"/>
              <a:gd name="connsiteY7" fmla="*/ 306174 h 1142368"/>
              <a:gd name="connsiteX8" fmla="*/ 5200622 w 5200622"/>
              <a:gd name="connsiteY8" fmla="*/ 306174 h 1142368"/>
              <a:gd name="connsiteX9" fmla="*/ 5200622 w 5200622"/>
              <a:gd name="connsiteY9" fmla="*/ 557032 h 1142368"/>
              <a:gd name="connsiteX10" fmla="*/ 5200622 w 5200622"/>
              <a:gd name="connsiteY10" fmla="*/ 975126 h 1142368"/>
              <a:gd name="connsiteX11" fmla="*/ 5033380 w 5200622"/>
              <a:gd name="connsiteY11" fmla="*/ 1142368 h 1142368"/>
              <a:gd name="connsiteX12" fmla="*/ 2166926 w 5200622"/>
              <a:gd name="connsiteY12" fmla="*/ 1142368 h 1142368"/>
              <a:gd name="connsiteX13" fmla="*/ 866770 w 5200622"/>
              <a:gd name="connsiteY13" fmla="*/ 1142368 h 1142368"/>
              <a:gd name="connsiteX14" fmla="*/ 866770 w 5200622"/>
              <a:gd name="connsiteY14" fmla="*/ 1142368 h 1142368"/>
              <a:gd name="connsiteX15" fmla="*/ 167242 w 5200622"/>
              <a:gd name="connsiteY15" fmla="*/ 1142368 h 1142368"/>
              <a:gd name="connsiteX16" fmla="*/ 0 w 5200622"/>
              <a:gd name="connsiteY16" fmla="*/ 975126 h 1142368"/>
              <a:gd name="connsiteX17" fmla="*/ 0 w 5200622"/>
              <a:gd name="connsiteY17" fmla="*/ 557032 h 1142368"/>
              <a:gd name="connsiteX18" fmla="*/ 0 w 5200622"/>
              <a:gd name="connsiteY18" fmla="*/ 306174 h 1142368"/>
              <a:gd name="connsiteX19" fmla="*/ 0 w 5200622"/>
              <a:gd name="connsiteY19" fmla="*/ 306174 h 1142368"/>
              <a:gd name="connsiteX20" fmla="*/ 0 w 5200622"/>
              <a:gd name="connsiteY20" fmla="*/ 306177 h 1142368"/>
              <a:gd name="connsiteX0" fmla="*/ 0 w 5200622"/>
              <a:gd name="connsiteY0" fmla="*/ 306177 h 1142368"/>
              <a:gd name="connsiteX1" fmla="*/ 167242 w 5200622"/>
              <a:gd name="connsiteY1" fmla="*/ 138935 h 1142368"/>
              <a:gd name="connsiteX2" fmla="*/ 1110610 w 5200622"/>
              <a:gd name="connsiteY2" fmla="*/ 130226 h 1142368"/>
              <a:gd name="connsiteX3" fmla="*/ 1125259 w 5200622"/>
              <a:gd name="connsiteY3" fmla="*/ 0 h 1142368"/>
              <a:gd name="connsiteX4" fmla="*/ 1470241 w 5200622"/>
              <a:gd name="connsiteY4" fmla="*/ 130226 h 1142368"/>
              <a:gd name="connsiteX5" fmla="*/ 5033380 w 5200622"/>
              <a:gd name="connsiteY5" fmla="*/ 138935 h 1142368"/>
              <a:gd name="connsiteX6" fmla="*/ 5200622 w 5200622"/>
              <a:gd name="connsiteY6" fmla="*/ 306177 h 1142368"/>
              <a:gd name="connsiteX7" fmla="*/ 5200622 w 5200622"/>
              <a:gd name="connsiteY7" fmla="*/ 306174 h 1142368"/>
              <a:gd name="connsiteX8" fmla="*/ 5200622 w 5200622"/>
              <a:gd name="connsiteY8" fmla="*/ 306174 h 1142368"/>
              <a:gd name="connsiteX9" fmla="*/ 5200622 w 5200622"/>
              <a:gd name="connsiteY9" fmla="*/ 557032 h 1142368"/>
              <a:gd name="connsiteX10" fmla="*/ 5200622 w 5200622"/>
              <a:gd name="connsiteY10" fmla="*/ 975126 h 1142368"/>
              <a:gd name="connsiteX11" fmla="*/ 5033380 w 5200622"/>
              <a:gd name="connsiteY11" fmla="*/ 1142368 h 1142368"/>
              <a:gd name="connsiteX12" fmla="*/ 2166926 w 5200622"/>
              <a:gd name="connsiteY12" fmla="*/ 1142368 h 1142368"/>
              <a:gd name="connsiteX13" fmla="*/ 866770 w 5200622"/>
              <a:gd name="connsiteY13" fmla="*/ 1142368 h 1142368"/>
              <a:gd name="connsiteX14" fmla="*/ 866770 w 5200622"/>
              <a:gd name="connsiteY14" fmla="*/ 1142368 h 1142368"/>
              <a:gd name="connsiteX15" fmla="*/ 167242 w 5200622"/>
              <a:gd name="connsiteY15" fmla="*/ 1142368 h 1142368"/>
              <a:gd name="connsiteX16" fmla="*/ 0 w 5200622"/>
              <a:gd name="connsiteY16" fmla="*/ 975126 h 1142368"/>
              <a:gd name="connsiteX17" fmla="*/ 0 w 5200622"/>
              <a:gd name="connsiteY17" fmla="*/ 557032 h 1142368"/>
              <a:gd name="connsiteX18" fmla="*/ 0 w 5200622"/>
              <a:gd name="connsiteY18" fmla="*/ 306174 h 1142368"/>
              <a:gd name="connsiteX19" fmla="*/ 0 w 5200622"/>
              <a:gd name="connsiteY19" fmla="*/ 306174 h 1142368"/>
              <a:gd name="connsiteX20" fmla="*/ 0 w 5200622"/>
              <a:gd name="connsiteY20" fmla="*/ 306177 h 1142368"/>
              <a:gd name="connsiteX0" fmla="*/ 0 w 5200622"/>
              <a:gd name="connsiteY0" fmla="*/ 306177 h 1142368"/>
              <a:gd name="connsiteX1" fmla="*/ 167242 w 5200622"/>
              <a:gd name="connsiteY1" fmla="*/ 138935 h 1142368"/>
              <a:gd name="connsiteX2" fmla="*/ 1154153 w 5200622"/>
              <a:gd name="connsiteY2" fmla="*/ 130226 h 1142368"/>
              <a:gd name="connsiteX3" fmla="*/ 1125259 w 5200622"/>
              <a:gd name="connsiteY3" fmla="*/ 0 h 1142368"/>
              <a:gd name="connsiteX4" fmla="*/ 1470241 w 5200622"/>
              <a:gd name="connsiteY4" fmla="*/ 130226 h 1142368"/>
              <a:gd name="connsiteX5" fmla="*/ 5033380 w 5200622"/>
              <a:gd name="connsiteY5" fmla="*/ 138935 h 1142368"/>
              <a:gd name="connsiteX6" fmla="*/ 5200622 w 5200622"/>
              <a:gd name="connsiteY6" fmla="*/ 306177 h 1142368"/>
              <a:gd name="connsiteX7" fmla="*/ 5200622 w 5200622"/>
              <a:gd name="connsiteY7" fmla="*/ 306174 h 1142368"/>
              <a:gd name="connsiteX8" fmla="*/ 5200622 w 5200622"/>
              <a:gd name="connsiteY8" fmla="*/ 306174 h 1142368"/>
              <a:gd name="connsiteX9" fmla="*/ 5200622 w 5200622"/>
              <a:gd name="connsiteY9" fmla="*/ 557032 h 1142368"/>
              <a:gd name="connsiteX10" fmla="*/ 5200622 w 5200622"/>
              <a:gd name="connsiteY10" fmla="*/ 975126 h 1142368"/>
              <a:gd name="connsiteX11" fmla="*/ 5033380 w 5200622"/>
              <a:gd name="connsiteY11" fmla="*/ 1142368 h 1142368"/>
              <a:gd name="connsiteX12" fmla="*/ 2166926 w 5200622"/>
              <a:gd name="connsiteY12" fmla="*/ 1142368 h 1142368"/>
              <a:gd name="connsiteX13" fmla="*/ 866770 w 5200622"/>
              <a:gd name="connsiteY13" fmla="*/ 1142368 h 1142368"/>
              <a:gd name="connsiteX14" fmla="*/ 866770 w 5200622"/>
              <a:gd name="connsiteY14" fmla="*/ 1142368 h 1142368"/>
              <a:gd name="connsiteX15" fmla="*/ 167242 w 5200622"/>
              <a:gd name="connsiteY15" fmla="*/ 1142368 h 1142368"/>
              <a:gd name="connsiteX16" fmla="*/ 0 w 5200622"/>
              <a:gd name="connsiteY16" fmla="*/ 975126 h 1142368"/>
              <a:gd name="connsiteX17" fmla="*/ 0 w 5200622"/>
              <a:gd name="connsiteY17" fmla="*/ 557032 h 1142368"/>
              <a:gd name="connsiteX18" fmla="*/ 0 w 5200622"/>
              <a:gd name="connsiteY18" fmla="*/ 306174 h 1142368"/>
              <a:gd name="connsiteX19" fmla="*/ 0 w 5200622"/>
              <a:gd name="connsiteY19" fmla="*/ 306174 h 1142368"/>
              <a:gd name="connsiteX20" fmla="*/ 0 w 5200622"/>
              <a:gd name="connsiteY20" fmla="*/ 306177 h 1142368"/>
              <a:gd name="connsiteX0" fmla="*/ 0 w 5200622"/>
              <a:gd name="connsiteY0" fmla="*/ 323594 h 1159785"/>
              <a:gd name="connsiteX1" fmla="*/ 167242 w 5200622"/>
              <a:gd name="connsiteY1" fmla="*/ 156352 h 1159785"/>
              <a:gd name="connsiteX2" fmla="*/ 1154153 w 5200622"/>
              <a:gd name="connsiteY2" fmla="*/ 147643 h 1159785"/>
              <a:gd name="connsiteX3" fmla="*/ 1194928 w 5200622"/>
              <a:gd name="connsiteY3" fmla="*/ 0 h 1159785"/>
              <a:gd name="connsiteX4" fmla="*/ 1470241 w 5200622"/>
              <a:gd name="connsiteY4" fmla="*/ 147643 h 1159785"/>
              <a:gd name="connsiteX5" fmla="*/ 5033380 w 5200622"/>
              <a:gd name="connsiteY5" fmla="*/ 156352 h 1159785"/>
              <a:gd name="connsiteX6" fmla="*/ 5200622 w 5200622"/>
              <a:gd name="connsiteY6" fmla="*/ 323594 h 1159785"/>
              <a:gd name="connsiteX7" fmla="*/ 5200622 w 5200622"/>
              <a:gd name="connsiteY7" fmla="*/ 323591 h 1159785"/>
              <a:gd name="connsiteX8" fmla="*/ 5200622 w 5200622"/>
              <a:gd name="connsiteY8" fmla="*/ 323591 h 1159785"/>
              <a:gd name="connsiteX9" fmla="*/ 5200622 w 5200622"/>
              <a:gd name="connsiteY9" fmla="*/ 574449 h 1159785"/>
              <a:gd name="connsiteX10" fmla="*/ 5200622 w 5200622"/>
              <a:gd name="connsiteY10" fmla="*/ 992543 h 1159785"/>
              <a:gd name="connsiteX11" fmla="*/ 5033380 w 5200622"/>
              <a:gd name="connsiteY11" fmla="*/ 1159785 h 1159785"/>
              <a:gd name="connsiteX12" fmla="*/ 2166926 w 5200622"/>
              <a:gd name="connsiteY12" fmla="*/ 1159785 h 1159785"/>
              <a:gd name="connsiteX13" fmla="*/ 866770 w 5200622"/>
              <a:gd name="connsiteY13" fmla="*/ 1159785 h 1159785"/>
              <a:gd name="connsiteX14" fmla="*/ 866770 w 5200622"/>
              <a:gd name="connsiteY14" fmla="*/ 1159785 h 1159785"/>
              <a:gd name="connsiteX15" fmla="*/ 167242 w 5200622"/>
              <a:gd name="connsiteY15" fmla="*/ 1159785 h 1159785"/>
              <a:gd name="connsiteX16" fmla="*/ 0 w 5200622"/>
              <a:gd name="connsiteY16" fmla="*/ 992543 h 1159785"/>
              <a:gd name="connsiteX17" fmla="*/ 0 w 5200622"/>
              <a:gd name="connsiteY17" fmla="*/ 574449 h 1159785"/>
              <a:gd name="connsiteX18" fmla="*/ 0 w 5200622"/>
              <a:gd name="connsiteY18" fmla="*/ 323591 h 1159785"/>
              <a:gd name="connsiteX19" fmla="*/ 0 w 5200622"/>
              <a:gd name="connsiteY19" fmla="*/ 323591 h 1159785"/>
              <a:gd name="connsiteX20" fmla="*/ 0 w 5200622"/>
              <a:gd name="connsiteY20" fmla="*/ 323594 h 115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0622" h="1159785">
                <a:moveTo>
                  <a:pt x="0" y="323594"/>
                </a:moveTo>
                <a:cubicBezTo>
                  <a:pt x="0" y="231229"/>
                  <a:pt x="74877" y="156352"/>
                  <a:pt x="167242" y="156352"/>
                </a:cubicBezTo>
                <a:lnTo>
                  <a:pt x="1154153" y="147643"/>
                </a:lnTo>
                <a:lnTo>
                  <a:pt x="1194928" y="0"/>
                </a:lnTo>
                <a:lnTo>
                  <a:pt x="1470241" y="147643"/>
                </a:lnTo>
                <a:lnTo>
                  <a:pt x="5033380" y="156352"/>
                </a:lnTo>
                <a:cubicBezTo>
                  <a:pt x="5125745" y="156352"/>
                  <a:pt x="5200622" y="231229"/>
                  <a:pt x="5200622" y="323594"/>
                </a:cubicBezTo>
                <a:lnTo>
                  <a:pt x="5200622" y="323591"/>
                </a:lnTo>
                <a:lnTo>
                  <a:pt x="5200622" y="323591"/>
                </a:lnTo>
                <a:lnTo>
                  <a:pt x="5200622" y="574449"/>
                </a:lnTo>
                <a:lnTo>
                  <a:pt x="5200622" y="992543"/>
                </a:lnTo>
                <a:cubicBezTo>
                  <a:pt x="5200622" y="1084908"/>
                  <a:pt x="5125745" y="1159785"/>
                  <a:pt x="5033380" y="1159785"/>
                </a:cubicBezTo>
                <a:lnTo>
                  <a:pt x="2166926" y="1159785"/>
                </a:lnTo>
                <a:lnTo>
                  <a:pt x="866770" y="1159785"/>
                </a:lnTo>
                <a:lnTo>
                  <a:pt x="866770" y="1159785"/>
                </a:lnTo>
                <a:lnTo>
                  <a:pt x="167242" y="1159785"/>
                </a:lnTo>
                <a:cubicBezTo>
                  <a:pt x="74877" y="1159785"/>
                  <a:pt x="0" y="1084908"/>
                  <a:pt x="0" y="992543"/>
                </a:cubicBezTo>
                <a:lnTo>
                  <a:pt x="0" y="574449"/>
                </a:lnTo>
                <a:lnTo>
                  <a:pt x="0" y="323591"/>
                </a:lnTo>
                <a:lnTo>
                  <a:pt x="0" y="323591"/>
                </a:lnTo>
                <a:lnTo>
                  <a:pt x="0" y="323594"/>
                </a:lnTo>
                <a:close/>
              </a:path>
            </a:pathLst>
          </a:cu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винаги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323109-2181-44DC-9843-19944355A39A}"/>
              </a:ext>
            </a:extLst>
          </p:cNvPr>
          <p:cNvCxnSpPr>
            <a:cxnSpLocks/>
          </p:cNvCxnSpPr>
          <p:nvPr/>
        </p:nvCxnSpPr>
        <p:spPr>
          <a:xfrm>
            <a:off x="3122612" y="3352800"/>
            <a:ext cx="685800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F50F9-E83E-4A53-B7A6-718701B6E023}"/>
              </a:ext>
            </a:extLst>
          </p:cNvPr>
          <p:cNvCxnSpPr>
            <a:cxnSpLocks/>
          </p:cNvCxnSpPr>
          <p:nvPr/>
        </p:nvCxnSpPr>
        <p:spPr>
          <a:xfrm>
            <a:off x="3122612" y="4419600"/>
            <a:ext cx="685800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Без тях се изпълнява само първия ред код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065" y="40341"/>
            <a:ext cx="9577597" cy="1110780"/>
          </a:xfrm>
        </p:spPr>
        <p:txBody>
          <a:bodyPr/>
          <a:lstStyle/>
          <a:p>
            <a:r>
              <a:rPr lang="bg-BG" dirty="0"/>
              <a:t>Блок от код </a:t>
            </a:r>
            <a:r>
              <a:rPr lang="en-US" dirty="0"/>
              <a:t>(2)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27412" y="2060239"/>
            <a:ext cx="43053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13512" y="4767108"/>
            <a:ext cx="2438400" cy="1302913"/>
          </a:xfrm>
          <a:prstGeom prst="wedgeRoundRectCallout">
            <a:avLst>
              <a:gd name="adj1" fmla="val -65409"/>
              <a:gd name="adj2" fmla="val -3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"Red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5656" y="3136198"/>
            <a:ext cx="247107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214403" y="4170344"/>
            <a:ext cx="3048000" cy="465024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741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условие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44636"/>
            <a:ext cx="11804822" cy="4722764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</a:t>
            </a:r>
            <a:r>
              <a:rPr lang="en-US" sz="3200" dirty="0"/>
              <a:t> </a:t>
            </a:r>
            <a:r>
              <a:rPr lang="bg-BG" sz="3200" dirty="0"/>
              <a:t>проверява дали едно число 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200" b="1" dirty="0"/>
              <a:t>:</a:t>
            </a:r>
            <a:r>
              <a:rPr lang="bg-BG" sz="3200" b="1" dirty="0"/>
              <a:t>	</a:t>
            </a:r>
            <a:r>
              <a:rPr lang="bg-BG" sz="2800" b="1" dirty="0"/>
              <a:t>					</a:t>
            </a:r>
            <a:endParaRPr lang="bg-BG" sz="2800" dirty="0"/>
          </a:p>
          <a:p>
            <a:pPr lvl="1"/>
            <a:r>
              <a:rPr lang="bg-BG" sz="2800" dirty="0"/>
              <a:t>Ако е 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even</a:t>
            </a:r>
            <a:r>
              <a:rPr lang="en-US" sz="2800" dirty="0"/>
              <a:t>"</a:t>
            </a:r>
          </a:p>
          <a:p>
            <a:pPr lvl="1"/>
            <a:r>
              <a:rPr lang="bg-BG" sz="2800" dirty="0"/>
              <a:t>Ако е нечетно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</a:t>
            </a:r>
            <a:r>
              <a:rPr lang="en-US" sz="2800" dirty="0"/>
              <a:t>"</a:t>
            </a:r>
            <a:endParaRPr lang="bg-BG" sz="28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85163" y="4953000"/>
            <a:ext cx="2103296" cy="540148"/>
            <a:chOff x="915820" y="4321985"/>
            <a:chExt cx="2103296" cy="5401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odd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9563" y="4953000"/>
            <a:ext cx="2103296" cy="540148"/>
            <a:chOff x="915820" y="4321985"/>
            <a:chExt cx="2103296" cy="540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226" y="4349845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8372" y="4353881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1594" y="4349845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7194" y="4349845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31" y="217253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828800"/>
            <a:ext cx="38877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1627469"/>
            <a:ext cx="990600" cy="540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9612" y="4197380"/>
            <a:ext cx="990600" cy="540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627469"/>
            <a:ext cx="4405200" cy="15729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44890"/>
            <a:ext cx="4405200" cy="15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12" y="1133061"/>
            <a:ext cx="11277600" cy="5068293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 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</a:p>
          <a:p>
            <a:pPr lvl="1"/>
            <a:r>
              <a:rPr lang="bg-BG" dirty="0"/>
              <a:t>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</a:t>
            </a:r>
            <a:r>
              <a:rPr lang="bg-BG" dirty="0"/>
              <a:t> от тях</a:t>
            </a:r>
            <a:endParaRPr lang="en-US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5212" y="4457699"/>
            <a:ext cx="2331896" cy="1040285"/>
            <a:chOff x="687220" y="4321985"/>
            <a:chExt cx="2331896" cy="104028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9224" y="4457697"/>
            <a:ext cx="2331896" cy="1040285"/>
            <a:chOff x="687220" y="4321985"/>
            <a:chExt cx="2331896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0271" y="3872441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6468" y="4122509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4283" y="3872441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0480" y="4122509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pic>
        <p:nvPicPr>
          <p:cNvPr id="1026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3611" y="3010393"/>
            <a:ext cx="4153507" cy="27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64D088-6B8A-4E67-97A3-B17C98EA6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562" y="1181392"/>
            <a:ext cx="78486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 &gt; num2: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print("Greater number: " + str(num1))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print("Greater number: " + str(num2))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486516"/>
            <a:ext cx="5088518" cy="1588136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10514012" y="2822180"/>
            <a:ext cx="990600" cy="259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Прости </a:t>
            </a:r>
            <a:r>
              <a:rPr lang="en-US" dirty="0"/>
              <a:t>if </a:t>
            </a:r>
            <a:r>
              <a:rPr lang="bg-BG" dirty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725960"/>
            <a:ext cx="5588246" cy="152840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52029"/>
            <a:ext cx="6005016" cy="15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pb-april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980555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2" y="1052884"/>
            <a:ext cx="11804822" cy="58051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 истинност на едно условие, не се продължава към проверяване на следващите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1905000"/>
            <a:ext cx="4383088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+ 1 = 5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print('4 = 5')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3 + 2 =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print('5 = 5')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3 + 3 =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print('6 = 5')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print('none')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295400"/>
            <a:ext cx="10363200" cy="3575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 &gt; 4: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elif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 &gt; 5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2667000"/>
            <a:ext cx="3429000" cy="1171124"/>
          </a:xfrm>
          <a:prstGeom prst="wedgeRoundRectCallout">
            <a:avLst>
              <a:gd name="adj1" fmla="val -55296"/>
              <a:gd name="adj2" fmla="val -42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</a:t>
            </a:r>
            <a:r>
              <a:rPr lang="bg-BG" dirty="0" smtClean="0"/>
              <a:t> </a:t>
            </a:r>
            <a:r>
              <a:rPr lang="bg-BG" dirty="0"/>
              <a:t>до 10 с текст - условие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[0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,9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 текст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65" y="5107054"/>
            <a:ext cx="685800" cy="54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0" y="5107054"/>
            <a:ext cx="1238599" cy="54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seven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749372" y="510705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113" y="5103742"/>
            <a:ext cx="685800" cy="501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0154AE9B-1BF2-4F30-8B21-0CF213627A85}"/>
              </a:ext>
            </a:extLst>
          </p:cNvPr>
          <p:cNvSpPr/>
          <p:nvPr/>
        </p:nvSpPr>
        <p:spPr>
          <a:xfrm>
            <a:off x="7313612" y="510705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34" y="5103742"/>
            <a:ext cx="2697077" cy="569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too big</a:t>
            </a:r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едно до 10  с текст - решение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295400"/>
            <a:ext cx="5257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print('two')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13612" y="3908917"/>
            <a:ext cx="2590800" cy="566309"/>
            <a:chOff x="687220" y="4572052"/>
            <a:chExt cx="2590800" cy="56630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28516" y="4572053"/>
              <a:ext cx="1249504" cy="5663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two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13612" y="4783155"/>
            <a:ext cx="2590800" cy="579834"/>
            <a:chOff x="607181" y="4572051"/>
            <a:chExt cx="2703087" cy="57983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7181" y="4572051"/>
              <a:ext cx="939849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28517" y="4572052"/>
              <a:ext cx="1281751" cy="5798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420570" y="2979815"/>
            <a:ext cx="4468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2176790"/>
            <a:ext cx="10668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print('Please enter a number:')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currentDay == 'Monday'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print(num1)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print(num2)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2987017" y="54699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3435A8B-03B0-436C-BFA7-D7DE91447C50}"/>
              </a:ext>
            </a:extLst>
          </p:cNvPr>
          <p:cNvSpPr txBox="1"/>
          <p:nvPr/>
        </p:nvSpPr>
        <p:spPr>
          <a:xfrm>
            <a:off x="3044969" y="503898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E567B41-4505-4056-A534-A47DC6B3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1736078"/>
            <a:ext cx="4876800" cy="881417"/>
          </a:xfrm>
          <a:prstGeom prst="wedgeRoundRectCallout">
            <a:avLst>
              <a:gd name="adj1" fmla="val -57029"/>
              <a:gd name="adj2" fmla="val 29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 се дума различна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"Monday"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r>
              <a:rPr lang="en-US" dirty="0"/>
              <a:t> (2)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2176790"/>
            <a:ext cx="10668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print('Please enter a number:')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currentDay == 'Monday'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print(num1)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print(num2)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2987017" y="54699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3082838-EFAA-4021-914F-CE0CEEFF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1884036"/>
            <a:ext cx="4038600" cy="585501"/>
          </a:xfrm>
          <a:prstGeom prst="wedgeRoundRectCallout">
            <a:avLst>
              <a:gd name="adj1" fmla="val -56040"/>
              <a:gd name="adj2" fmla="val 389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"Monday"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37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Изчислява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 </a:t>
            </a:r>
            <a:r>
              <a:rPr lang="bg-BG" dirty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точки </a:t>
            </a:r>
            <a:r>
              <a:rPr lang="bg-BG" dirty="0"/>
              <a:t>след прилагане на бонусите</a:t>
            </a:r>
          </a:p>
          <a:p>
            <a:pPr lvl="1"/>
            <a:r>
              <a:rPr lang="bg-BG" dirty="0" smtClean="0"/>
              <a:t>Принтира </a:t>
            </a:r>
            <a:r>
              <a:rPr lang="bg-BG" dirty="0"/>
              <a:t>сумата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Ако числото е: 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r>
              <a:rPr lang="bg-BG" dirty="0"/>
              <a:t>Допълнителни бонус точки:</a:t>
            </a:r>
          </a:p>
          <a:p>
            <a:pPr lvl="1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1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условие </a:t>
            </a:r>
            <a:r>
              <a:rPr lang="en-US" dirty="0"/>
              <a:t>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7C9A5-0632-486F-BD3A-9A2C1495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08" y="2912218"/>
            <a:ext cx="123210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6D660-BE8E-467C-915D-EF5B4880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508" y="2908806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0AD2FB8A-85A8-4EC1-B77E-F3610CDB32CE}"/>
              </a:ext>
            </a:extLst>
          </p:cNvPr>
          <p:cNvSpPr/>
          <p:nvPr/>
        </p:nvSpPr>
        <p:spPr>
          <a:xfrm>
            <a:off x="9866684" y="322754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5E2FD-2835-43E6-B771-C9C1122E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08" y="4086715"/>
            <a:ext cx="123210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63E9E-05AF-4505-8AC8-D8097149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508" y="4083303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37D1DFD5-6FB7-44D3-AB97-95AC23BD681E}"/>
              </a:ext>
            </a:extLst>
          </p:cNvPr>
          <p:cNvSpPr/>
          <p:nvPr/>
        </p:nvSpPr>
        <p:spPr>
          <a:xfrm>
            <a:off x="9866684" y="4402044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54C644-15FE-4909-87F2-DF30895D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307" y="5261212"/>
            <a:ext cx="1232103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270.3</a:t>
            </a:r>
            <a:r>
              <a:rPr lang="en-US" dirty="0"/>
              <a:t>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9FE2-1D4B-4D04-B0B5-7408C539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508" y="5257800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65F8F26E-F8A2-485B-83E6-DC6A4E3FA83B}"/>
              </a:ext>
            </a:extLst>
          </p:cNvPr>
          <p:cNvSpPr/>
          <p:nvPr/>
        </p:nvSpPr>
        <p:spPr>
          <a:xfrm>
            <a:off x="9866684" y="557654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9369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104" y="1143000"/>
            <a:ext cx="1124570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int(input('Enter score: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= 0.0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&gt; 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= num * 0.10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% 10 == 5: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+=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score: '+ str(bonusScore))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score: ' + str(num + bonusScore))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проверки</a:t>
            </a:r>
          </a:p>
          <a:p>
            <a:pPr marL="712788" lvl="1" indent="-409575"/>
            <a:r>
              <a:rPr lang="bg-BG" dirty="0"/>
              <a:t>Оператори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сравнение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Живот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Серия от проверки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37" y="1465351"/>
            <a:ext cx="3555286" cy="43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Трима спортни състезатели финишират за някакъв брой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sz="3200" dirty="0"/>
              <a:t> (между </a:t>
            </a:r>
            <a:r>
              <a:rPr lang="en-US" sz="3200" dirty="0"/>
              <a:t>1</a:t>
            </a:r>
            <a:r>
              <a:rPr lang="bg-BG" sz="3200" dirty="0"/>
              <a:t> и 50)</a:t>
            </a:r>
            <a:r>
              <a:rPr lang="en-US" sz="3200" dirty="0"/>
              <a:t>. </a:t>
            </a:r>
            <a:r>
              <a:rPr lang="bg-BG" sz="3200" dirty="0"/>
              <a:t>Напишете програма, която пресмята сумарното им време във формат</a:t>
            </a:r>
            <a:r>
              <a:rPr lang="en-US" sz="3200" dirty="0"/>
              <a:t> "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sz="3200" dirty="0"/>
              <a:t>"</a:t>
            </a:r>
            <a:r>
              <a:rPr lang="bg-BG" sz="3200" dirty="0"/>
              <a:t>. Секундите да се изведат 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sz="3200" dirty="0"/>
              <a:t>(2 </a:t>
            </a:r>
            <a:r>
              <a:rPr lang="bg-BG" sz="3200" dirty="0">
                <a:sym typeface="Wingdings" panose="05000000000000000000" pitchFamily="2" charset="2"/>
              </a:rPr>
              <a:t> "02", 7  "07", 35  "35").</a:t>
            </a:r>
            <a:endParaRPr lang="en-US" sz="3200" dirty="0"/>
          </a:p>
          <a:p>
            <a:r>
              <a:rPr lang="bg-BG" sz="3200" dirty="0"/>
              <a:t>Примери: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8324" y="4718056"/>
            <a:ext cx="990600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817" y="4718056"/>
            <a:ext cx="1036498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90002" y="4718056"/>
            <a:ext cx="1046305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09212" y="4718056"/>
            <a:ext cx="990600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055443"/>
            <a:ext cx="100584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= 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= sec1 + sec2 + sec3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= 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secs &gt; 59: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mins++;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= secs - 60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secs &lt; 10: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print(str(mins) + ":" + '0' + str(secs))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print(str(mins) + ':' + str(secs))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3" y="63615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число,</a:t>
            </a:r>
            <a:br>
              <a:rPr lang="bg-BG" dirty="0"/>
            </a:br>
            <a:r>
              <a:rPr lang="bg-BG" dirty="0"/>
              <a:t>входна мерна единица,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= input()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sourceMetric == 'km':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mm, cm, ft,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== 'ft':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mm, cm, ft, 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str(destMetric))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20" y="1600200"/>
            <a:ext cx="3058385" cy="30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CEA996B-DAA4-43C1-9E45-1777C2B9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3249320"/>
            <a:ext cx="4572000" cy="316657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програмата, което ни позволява да проследим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234980"/>
            <a:ext cx="2407332" cy="831574"/>
          </a:xfrm>
          <a:prstGeom prst="wedgeRoundRectCallout">
            <a:avLst>
              <a:gd name="adj1" fmla="val 64093"/>
              <a:gd name="adj2" fmla="val -419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82679"/>
          </a:xfrm>
        </p:spPr>
        <p:txBody>
          <a:bodyPr>
            <a:normAutofit/>
          </a:bodyPr>
          <a:lstStyle/>
          <a:p>
            <a:r>
              <a:rPr lang="bg-BG" sz="3000" dirty="0"/>
              <a:t>Натискане на </a:t>
            </a:r>
            <a:r>
              <a:rPr lang="en-US" sz="3000" dirty="0"/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Shift + F9</a:t>
            </a:r>
            <a:r>
              <a:rPr lang="en-US" sz="3000" dirty="0"/>
              <a:t>]</a:t>
            </a:r>
            <a:r>
              <a:rPr lang="bg-BG" sz="3000" dirty="0"/>
              <a:t> 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/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F8</a:t>
            </a:r>
            <a:r>
              <a:rPr lang="en-US" sz="3000" dirty="0"/>
              <a:t>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Ctrl + F8</a:t>
            </a:r>
            <a:r>
              <a:rPr lang="en-US" sz="3000" dirty="0"/>
              <a:t>]</a:t>
            </a:r>
            <a:r>
              <a:rPr lang="bg-BG" sz="3000" dirty="0"/>
              <a:t> 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изпозлвайки </a:t>
            </a:r>
            <a:r>
              <a:rPr lang="en-US" sz="3000" dirty="0"/>
              <a:t>[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000" dirty="0"/>
              <a:t>]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Дебъгване</a:t>
            </a:r>
            <a:r>
              <a:rPr lang="bg-BG" dirty="0"/>
              <a:t> в </a:t>
            </a:r>
            <a:r>
              <a:rPr lang="en-US" dirty="0"/>
              <a:t>PyCharm</a:t>
            </a:r>
            <a:endParaRPr lang="en-GB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707D155-9BB8-4ED1-97AB-A64D8E8F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3733800"/>
            <a:ext cx="4042052" cy="28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7" y="2697074"/>
            <a:ext cx="5376836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27" y="1168369"/>
            <a:ext cx="5804886" cy="2057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13"/>
          <a:stretch/>
        </p:blipFill>
        <p:spPr>
          <a:xfrm>
            <a:off x="6475412" y="2697074"/>
            <a:ext cx="5494044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3" y="1774208"/>
            <a:ext cx="2971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03612" y="1752600"/>
            <a:ext cx="365520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условие3: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2012" y="1913121"/>
            <a:ext cx="27609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75" y="4570596"/>
            <a:ext cx="2009775" cy="466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11" y="5332596"/>
            <a:ext cx="2524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6833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22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524000"/>
            <a:ext cx="1332616" cy="164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47" y="13075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69" y="2895600"/>
            <a:ext cx="2488575" cy="3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10964"/>
              </p:ext>
            </p:extLst>
          </p:nvPr>
        </p:nvGraphicFramePr>
        <p:xfrm>
          <a:off x="914400" y="1143000"/>
          <a:ext cx="10208503" cy="5257801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5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44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marT="0" marB="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0" marB="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логически оператори </a:t>
            </a:r>
            <a:r>
              <a:rPr lang="en-US" dirty="0"/>
              <a:t>(</a:t>
            </a:r>
            <a:r>
              <a:rPr lang="bg-BG" dirty="0"/>
              <a:t>за числа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2231681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341812" y="3074757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341812" y="3554722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341812" y="4495800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353581" y="401226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341812" y="501884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341812" y="551064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>
            <a:extLst>
              <a:ext uri="{FF2B5EF4-FFF2-40B4-BE49-F238E27FC236}">
                <a16:creationId xmlns:a16="http://schemas.microsoft.com/office/drawing/2014/main" id="{6506A6BB-7F92-4DC1-B9B7-EED6C8D0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3" y="4076250"/>
            <a:ext cx="10042689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print(a == b);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==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9096" y="2064609"/>
            <a:ext cx="10066239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'Exampl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print(a == b)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3180522" y="2997640"/>
            <a:ext cx="333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064" y="3725036"/>
            <a:ext cx="3128457" cy="1297487"/>
          </a:xfrm>
          <a:prstGeom prst="wedgeRoundRectCallout">
            <a:avLst>
              <a:gd name="adj1" fmla="val -57809"/>
              <a:gd name="adj2" fmla="val -2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72E4F8B-B1B8-4019-BAA1-77129FD0B1CD}"/>
              </a:ext>
            </a:extLst>
          </p:cNvPr>
          <p:cNvSpPr/>
          <p:nvPr/>
        </p:nvSpPr>
        <p:spPr>
          <a:xfrm>
            <a:off x="919096" y="4161082"/>
            <a:ext cx="2261426" cy="89611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C0A1B3AD-78B2-442F-912B-EC39AFF35DA2}"/>
              </a:ext>
            </a:extLst>
          </p:cNvPr>
          <p:cNvSpPr txBox="1"/>
          <p:nvPr/>
        </p:nvSpPr>
        <p:spPr>
          <a:xfrm>
            <a:off x="3375834" y="5044907"/>
            <a:ext cx="333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11" grpId="0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22812" y="398207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56012" y="140890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THEN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89612" y="140890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63949" y="2360604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89612" y="235107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IF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30749" y="321058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THEN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56412" y="321058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ELSE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6412" y="416228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30749" y="416228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END</a:t>
            </a:r>
          </a:p>
        </p:txBody>
      </p:sp>
      <p:cxnSp>
        <p:nvCxnSpPr>
          <p:cNvPr id="57" name="Elbow Connector 56"/>
          <p:cNvCxnSpPr>
            <a:stCxn id="48" idx="2"/>
            <a:endCxn id="50" idx="0"/>
          </p:cNvCxnSpPr>
          <p:nvPr/>
        </p:nvCxnSpPr>
        <p:spPr>
          <a:xfrm rot="16200000" flipH="1">
            <a:off x="5484320" y="570209"/>
            <a:ext cx="610585" cy="1066800"/>
          </a:xfrm>
          <a:prstGeom prst="bent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8" idx="2"/>
            <a:endCxn id="49" idx="0"/>
          </p:cNvCxnSpPr>
          <p:nvPr/>
        </p:nvCxnSpPr>
        <p:spPr>
          <a:xfrm rot="5400000">
            <a:off x="4417520" y="570209"/>
            <a:ext cx="610585" cy="106680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2"/>
            <a:endCxn id="52" idx="0"/>
          </p:cNvCxnSpPr>
          <p:nvPr/>
        </p:nvCxnSpPr>
        <p:spPr>
          <a:xfrm>
            <a:off x="6323012" y="1809012"/>
            <a:ext cx="0" cy="5420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1" idx="0"/>
          </p:cNvCxnSpPr>
          <p:nvPr/>
        </p:nvCxnSpPr>
        <p:spPr>
          <a:xfrm>
            <a:off x="4189412" y="1809012"/>
            <a:ext cx="7937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0"/>
          </p:cNvCxnSpPr>
          <p:nvPr/>
        </p:nvCxnSpPr>
        <p:spPr>
          <a:xfrm>
            <a:off x="5256212" y="202689"/>
            <a:ext cx="0" cy="19551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2" idx="2"/>
            <a:endCxn id="54" idx="0"/>
          </p:cNvCxnSpPr>
          <p:nvPr/>
        </p:nvCxnSpPr>
        <p:spPr>
          <a:xfrm rot="16200000" flipH="1">
            <a:off x="6626712" y="2447480"/>
            <a:ext cx="459400" cy="106680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2"/>
            <a:endCxn id="53" idx="0"/>
          </p:cNvCxnSpPr>
          <p:nvPr/>
        </p:nvCxnSpPr>
        <p:spPr>
          <a:xfrm rot="5400000">
            <a:off x="5563881" y="2451449"/>
            <a:ext cx="459400" cy="1058863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2"/>
            <a:endCxn id="56" idx="0"/>
          </p:cNvCxnSpPr>
          <p:nvPr/>
        </p:nvCxnSpPr>
        <p:spPr>
          <a:xfrm>
            <a:off x="5264149" y="3610690"/>
            <a:ext cx="0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2"/>
            <a:endCxn id="55" idx="0"/>
          </p:cNvCxnSpPr>
          <p:nvPr/>
        </p:nvCxnSpPr>
        <p:spPr>
          <a:xfrm>
            <a:off x="7389812" y="3610690"/>
            <a:ext cx="0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latin typeface="+mj-lt"/>
            </a:endParaRPr>
          </a:p>
          <a:p>
            <a:r>
              <a:rPr lang="bg-BG" sz="3200" dirty="0">
                <a:latin typeface="+mj-lt"/>
              </a:rPr>
              <a:t>Резултатът 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true </a:t>
            </a:r>
            <a:r>
              <a:rPr lang="bg-BG" sz="3200" dirty="0">
                <a:latin typeface="+mj-lt"/>
              </a:rPr>
              <a:t>или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false</a:t>
            </a:r>
            <a:endParaRPr lang="bg-BG" sz="32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80" y="3936298"/>
            <a:ext cx="438308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1 + 2 &gt; 0: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print('3 &gt; 0')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367" y="3047999"/>
            <a:ext cx="3851445" cy="681965"/>
          </a:xfrm>
          <a:prstGeom prst="wedgeRoundRectCallout">
            <a:avLst>
              <a:gd name="adj1" fmla="val 38794"/>
              <a:gd name="adj2" fmla="val 79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2921702"/>
            <a:ext cx="3276600" cy="1534738"/>
          </a:xfrm>
          <a:prstGeom prst="wedgeRoundRectCallout">
            <a:avLst>
              <a:gd name="adj1" fmla="val -58089"/>
              <a:gd name="adj2" fmla="val 458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изпъление при вярност на условието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D39AB-C781-46DB-9681-9BB3ABBDED6F}"/>
              </a:ext>
            </a:extLst>
          </p:cNvPr>
          <p:cNvSpPr/>
          <p:nvPr/>
        </p:nvSpPr>
        <p:spPr>
          <a:xfrm>
            <a:off x="4418012" y="4456440"/>
            <a:ext cx="2971800" cy="520143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175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1920</Words>
  <Application>Microsoft Office PowerPoint</Application>
  <PresentationFormat>Custom</PresentationFormat>
  <Paragraphs>462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Прости проверки</vt:lpstr>
      <vt:lpstr>Have a Question?</vt:lpstr>
      <vt:lpstr>Съдържание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</vt:lpstr>
      <vt:lpstr>Прости проверки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</vt:lpstr>
      <vt:lpstr>Блок от код (2)</vt:lpstr>
      <vt:lpstr>Четно или нечетно – условие</vt:lpstr>
      <vt:lpstr>Четно или нечетно – решение</vt:lpstr>
      <vt:lpstr>По-голямото число – задача</vt:lpstr>
      <vt:lpstr>По-голямото число – решение</vt:lpstr>
      <vt:lpstr>Прости if конструкции</vt:lpstr>
      <vt:lpstr>Серии от проверки</vt:lpstr>
      <vt:lpstr>Серия от проверки - пример</vt:lpstr>
      <vt:lpstr>Число от 1 до 10 с текст - условие</vt:lpstr>
      <vt:lpstr>Число от едно до 10  с текст - решение</vt:lpstr>
      <vt:lpstr>Живот на променлива</vt:lpstr>
      <vt:lpstr>Живот на променлива</vt:lpstr>
      <vt:lpstr>Живот на променлива (2)</vt:lpstr>
      <vt:lpstr>Бонус точки – условие</vt:lpstr>
      <vt:lpstr>Бонус точки – условие (2)</vt:lpstr>
      <vt:lpstr>Бонус точки – решение</vt:lpstr>
      <vt:lpstr>Сумиране на секунди – условие</vt:lpstr>
      <vt:lpstr>Сумиране на секунди – решение</vt:lpstr>
      <vt:lpstr>Конвертор за мерни единици – условие</vt:lpstr>
      <vt:lpstr>Конвертор за мерни единици – решение</vt:lpstr>
      <vt:lpstr>Дебъгване</vt:lpstr>
      <vt:lpstr>Дебъгване</vt:lpstr>
      <vt:lpstr>Дебъгване в PyCharm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2018-04-23T16:56:41Z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