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464" r:id="rId4"/>
    <p:sldId id="448" r:id="rId5"/>
    <p:sldId id="450" r:id="rId6"/>
    <p:sldId id="419" r:id="rId7"/>
    <p:sldId id="420" r:id="rId8"/>
    <p:sldId id="451" r:id="rId9"/>
    <p:sldId id="415" r:id="rId10"/>
    <p:sldId id="395" r:id="rId11"/>
    <p:sldId id="417" r:id="rId12"/>
    <p:sldId id="465" r:id="rId13"/>
    <p:sldId id="466" r:id="rId14"/>
    <p:sldId id="454" r:id="rId15"/>
    <p:sldId id="455" r:id="rId16"/>
    <p:sldId id="428" r:id="rId17"/>
    <p:sldId id="425" r:id="rId18"/>
    <p:sldId id="467" r:id="rId19"/>
    <p:sldId id="439" r:id="rId20"/>
    <p:sldId id="421" r:id="rId21"/>
    <p:sldId id="456" r:id="rId22"/>
    <p:sldId id="426" r:id="rId23"/>
    <p:sldId id="457" r:id="rId24"/>
    <p:sldId id="446" r:id="rId25"/>
    <p:sldId id="458" r:id="rId26"/>
    <p:sldId id="468" r:id="rId27"/>
    <p:sldId id="469" r:id="rId28"/>
    <p:sldId id="460" r:id="rId29"/>
    <p:sldId id="470" r:id="rId30"/>
    <p:sldId id="462" r:id="rId31"/>
    <p:sldId id="349" r:id="rId32"/>
    <p:sldId id="471" r:id="rId33"/>
    <p:sldId id="472" r:id="rId34"/>
    <p:sldId id="47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E3CE1653-1F70-4789-B991-D12CC318694E}">
          <p14:sldIdLst>
            <p14:sldId id="274"/>
            <p14:sldId id="464"/>
            <p14:sldId id="448"/>
          </p14:sldIdLst>
        </p14:section>
        <p14:section name="Променливи и типове данни" id="{76E33C5A-9362-43D3-A2B4-7968702AAEB3}">
          <p14:sldIdLst>
            <p14:sldId id="450"/>
            <p14:sldId id="419"/>
            <p14:sldId id="420"/>
          </p14:sldIdLst>
        </p14:section>
        <p14:section name="Четене на потребителски вход" id="{DB994D3C-21ED-4161-BEBE-E4C21F52886D}">
          <p14:sldIdLst>
            <p14:sldId id="451"/>
            <p14:sldId id="415"/>
            <p14:sldId id="395"/>
            <p14:sldId id="417"/>
          </p14:sldIdLst>
        </p14:section>
        <p14:section name="Прости операции с текст и числа" id="{B96F6D06-6BB8-4C87-A816-FFA9853B33A8}">
          <p14:sldIdLst>
            <p14:sldId id="465"/>
            <p14:sldId id="466"/>
            <p14:sldId id="454"/>
            <p14:sldId id="455"/>
            <p14:sldId id="428"/>
            <p14:sldId id="425"/>
            <p14:sldId id="467"/>
            <p14:sldId id="439"/>
            <p14:sldId id="421"/>
          </p14:sldIdLst>
        </p14:section>
        <p14:section name="Печатане на екрана" id="{75003564-877B-409A-9EF4-616B964609B3}">
          <p14:sldIdLst>
            <p14:sldId id="456"/>
            <p14:sldId id="426"/>
            <p14:sldId id="457"/>
            <p14:sldId id="446"/>
            <p14:sldId id="458"/>
            <p14:sldId id="468"/>
            <p14:sldId id="469"/>
            <p14:sldId id="460"/>
            <p14:sldId id="470"/>
            <p14:sldId id="462"/>
            <p14:sldId id="349"/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BD9F4B"/>
    <a:srgbClr val="FDFFFF"/>
    <a:srgbClr val="0097CC"/>
    <a:srgbClr val="FFF0D9"/>
    <a:srgbClr val="FFA72A"/>
    <a:srgbClr val="F0F5FA"/>
    <a:srgbClr val="1A8AF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84" d="100"/>
          <a:sy n="84" d="100"/>
        </p:scale>
        <p:origin x="96" y="12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0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09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44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84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8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9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0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1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1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7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9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9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13493" y="2237376"/>
            <a:ext cx="2614434" cy="26980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41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9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845" y="4087313"/>
            <a:ext cx="2133598" cy="2312843"/>
          </a:xfrm>
          <a:prstGeom prst="rect">
            <a:avLst/>
          </a:prstGeom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 rot="576164">
            <a:off x="46131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73058" y="3426861"/>
            <a:ext cx="4593342" cy="3253946"/>
            <a:chOff x="7096580" y="3375454"/>
            <a:chExt cx="4593342" cy="325394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7212" y="3375454"/>
              <a:ext cx="2242710" cy="303453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580" y="4173466"/>
              <a:ext cx="2884032" cy="2455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8600"/>
            <a:ext cx="732389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float(input(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* 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print('Centimeters = ',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03772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float(input())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https://judge.softuni.bg/Contests/Practice/Index/151#1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8596" y="4075564"/>
            <a:ext cx="3399416" cy="148593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240764" y="4675052"/>
            <a:ext cx="304800" cy="24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7596" y="5005678"/>
            <a:ext cx="10363200" cy="820600"/>
          </a:xfrm>
        </p:spPr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7521">
            <a:off x="2346296" y="2207013"/>
            <a:ext cx="2183403" cy="2183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91" y="1120966"/>
            <a:ext cx="3222114" cy="32221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7074622" y="1773371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993905"/>
          </a:xfrm>
        </p:spPr>
        <p:txBody>
          <a:bodyPr>
            <a:normAutofit/>
          </a:bodyPr>
          <a:lstStyle/>
          <a:p>
            <a:r>
              <a:rPr lang="ru-RU" sz="3200" dirty="0"/>
              <a:t>Да се напише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ru-RU" sz="3200" dirty="0"/>
              <a:t>, която:</a:t>
            </a:r>
          </a:p>
          <a:p>
            <a:pPr lvl="1"/>
            <a:r>
              <a:rPr lang="ru-RU" sz="3000" dirty="0"/>
              <a:t>Чете от </a:t>
            </a:r>
            <a:r>
              <a:rPr lang="ru-RU" sz="3000" dirty="0" err="1"/>
              <a:t>конзолата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bg-BG" sz="3000" dirty="0"/>
              <a:t> </a:t>
            </a:r>
            <a:r>
              <a:rPr lang="ru-RU" sz="3000" dirty="0"/>
              <a:t>на човек,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въведено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от потребителя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О</a:t>
            </a:r>
            <a:r>
              <a:rPr lang="ru-RU" sz="3000" dirty="0" err="1"/>
              <a:t>тпечатва</a:t>
            </a:r>
            <a:r>
              <a:rPr lang="ru-RU" sz="3000" dirty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&lt;name&gt;!</a:t>
            </a:r>
            <a:r>
              <a:rPr lang="bg-BG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3000" dirty="0"/>
              <a:t>, където</a:t>
            </a:r>
            <a:r>
              <a:rPr lang="en-US" sz="3000" dirty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&lt;name&gt; </a:t>
            </a:r>
            <a:r>
              <a:rPr lang="ru-RU" sz="3000" dirty="0"/>
              <a:t>е въведеното </a:t>
            </a:r>
            <a:br>
              <a:rPr lang="en-US" sz="3000" dirty="0"/>
            </a:br>
            <a:r>
              <a:rPr lang="ru-RU" sz="3000" dirty="0"/>
              <a:t>преди това име</a:t>
            </a:r>
          </a:p>
          <a:p>
            <a:r>
              <a:rPr lang="ru-RU" sz="3200" dirty="0"/>
              <a:t>Примерен вход и изход: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45851" y="4809160"/>
            <a:ext cx="5314807" cy="579390"/>
            <a:chOff x="736383" y="4787519"/>
            <a:chExt cx="5100338" cy="57939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6383" y="4800600"/>
              <a:ext cx="1368536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274938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732204" y="4787519"/>
              <a:ext cx="3104517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Hello, Petar!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6658" y="5686758"/>
            <a:ext cx="5334000" cy="579391"/>
            <a:chOff x="736384" y="4800599"/>
            <a:chExt cx="4588309" cy="540149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Viktor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132012" y="4911010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541891" y="4800599"/>
              <a:ext cx="278280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Hello, Viktor!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87379" y="4149352"/>
            <a:ext cx="1123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5412" y="4145026"/>
            <a:ext cx="1335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550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4212" y="62598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https://judge.softuni.bg/Contests/Practice/Index/151#2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2D0C5D-87B4-4F11-9BDF-3E0D54CB1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43" y="2221850"/>
            <a:ext cx="6934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', end = '')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print(name, end = '!')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468D790E-B0FD-486C-B73E-B059355E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743" y="3190358"/>
            <a:ext cx="3021669" cy="1158747"/>
          </a:xfrm>
          <a:prstGeom prst="wedgeRoundRectCallout">
            <a:avLst>
              <a:gd name="adj1" fmla="val -56103"/>
              <a:gd name="adj2" fmla="val -524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F14CC848-57C2-4516-AE9F-CDB32B09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42" y="3821410"/>
            <a:ext cx="2514600" cy="1055390"/>
          </a:xfrm>
          <a:prstGeom prst="wedgeRoundRectCallout">
            <a:avLst>
              <a:gd name="adj1" fmla="val 59823"/>
              <a:gd name="adj2" fmla="val -57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Печатането завършва с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4823946" y="4166066"/>
            <a:ext cx="635931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43" y="4557680"/>
            <a:ext cx="5388053" cy="12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1" grpId="0" animBg="1"/>
      <p:bldP spid="1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Съединяване</a:t>
            </a:r>
            <a:r>
              <a:rPr lang="bg-BG" dirty="0"/>
              <a:t>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3431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'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@ '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str(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print(str) </a:t>
            </a:r>
            <a:endParaRPr lang="nn-NO" sz="27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'The sum is: 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2894012" y="3581659"/>
            <a:ext cx="460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3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Ivanova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2894012" y="5828676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The sum is 1.52.5</a:t>
            </a:r>
            <a:endParaRPr lang="en-US" sz="2800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19193" y="2057400"/>
            <a:ext cx="4147219" cy="1097402"/>
          </a:xfrm>
          <a:prstGeom prst="wedgeRoundRectCallout">
            <a:avLst>
              <a:gd name="adj1" fmla="val -53668"/>
              <a:gd name="adj2" fmla="val 501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143F3EE-637A-4466-8F3A-AE73C6B3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059" y="3710193"/>
            <a:ext cx="2667000" cy="1733762"/>
          </a:xfrm>
          <a:prstGeom prst="wedgeRoundRectCallout">
            <a:avLst>
              <a:gd name="adj1" fmla="val -55276"/>
              <a:gd name="adj2" fmla="val -482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Събиране</a:t>
            </a:r>
            <a:r>
              <a:rPr lang="bg-BG" dirty="0"/>
              <a:t>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Изваждане</a:t>
            </a:r>
            <a:r>
              <a:rPr lang="bg-BG" dirty="0"/>
              <a:t>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422247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430782"/>
            <a:ext cx="422406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399212" y="2255047"/>
            <a:ext cx="2441925" cy="729634"/>
          </a:xfrm>
          <a:custGeom>
            <a:avLst/>
            <a:gdLst>
              <a:gd name="connsiteX0" fmla="*/ 0 w 2441925"/>
              <a:gd name="connsiteY0" fmla="*/ 114302 h 685800"/>
              <a:gd name="connsiteX1" fmla="*/ 114302 w 2441925"/>
              <a:gd name="connsiteY1" fmla="*/ 0 h 685800"/>
              <a:gd name="connsiteX2" fmla="*/ 406988 w 2441925"/>
              <a:gd name="connsiteY2" fmla="*/ 0 h 685800"/>
              <a:gd name="connsiteX3" fmla="*/ 406988 w 2441925"/>
              <a:gd name="connsiteY3" fmla="*/ 0 h 685800"/>
              <a:gd name="connsiteX4" fmla="*/ 1017469 w 2441925"/>
              <a:gd name="connsiteY4" fmla="*/ 0 h 685800"/>
              <a:gd name="connsiteX5" fmla="*/ 2327623 w 2441925"/>
              <a:gd name="connsiteY5" fmla="*/ 0 h 685800"/>
              <a:gd name="connsiteX6" fmla="*/ 2441925 w 2441925"/>
              <a:gd name="connsiteY6" fmla="*/ 114302 h 685800"/>
              <a:gd name="connsiteX7" fmla="*/ 2441925 w 2441925"/>
              <a:gd name="connsiteY7" fmla="*/ 400050 h 685800"/>
              <a:gd name="connsiteX8" fmla="*/ 2441925 w 2441925"/>
              <a:gd name="connsiteY8" fmla="*/ 400050 h 685800"/>
              <a:gd name="connsiteX9" fmla="*/ 2441925 w 2441925"/>
              <a:gd name="connsiteY9" fmla="*/ 571500 h 685800"/>
              <a:gd name="connsiteX10" fmla="*/ 2441925 w 2441925"/>
              <a:gd name="connsiteY10" fmla="*/ 571498 h 685800"/>
              <a:gd name="connsiteX11" fmla="*/ 2327623 w 2441925"/>
              <a:gd name="connsiteY11" fmla="*/ 685800 h 685800"/>
              <a:gd name="connsiteX12" fmla="*/ 1017469 w 2441925"/>
              <a:gd name="connsiteY12" fmla="*/ 685800 h 685800"/>
              <a:gd name="connsiteX13" fmla="*/ 887322 w 2441925"/>
              <a:gd name="connsiteY13" fmla="*/ 781250 h 685800"/>
              <a:gd name="connsiteX14" fmla="*/ 406988 w 2441925"/>
              <a:gd name="connsiteY14" fmla="*/ 685800 h 685800"/>
              <a:gd name="connsiteX15" fmla="*/ 114302 w 2441925"/>
              <a:gd name="connsiteY15" fmla="*/ 685800 h 685800"/>
              <a:gd name="connsiteX16" fmla="*/ 0 w 2441925"/>
              <a:gd name="connsiteY16" fmla="*/ 571498 h 685800"/>
              <a:gd name="connsiteX17" fmla="*/ 0 w 2441925"/>
              <a:gd name="connsiteY17" fmla="*/ 571500 h 685800"/>
              <a:gd name="connsiteX18" fmla="*/ 0 w 2441925"/>
              <a:gd name="connsiteY18" fmla="*/ 400050 h 685800"/>
              <a:gd name="connsiteX19" fmla="*/ 0 w 2441925"/>
              <a:gd name="connsiteY19" fmla="*/ 400050 h 685800"/>
              <a:gd name="connsiteX20" fmla="*/ 0 w 2441925"/>
              <a:gd name="connsiteY20" fmla="*/ 114302 h 685800"/>
              <a:gd name="connsiteX0" fmla="*/ 0 w 2441925"/>
              <a:gd name="connsiteY0" fmla="*/ 114302 h 781250"/>
              <a:gd name="connsiteX1" fmla="*/ 114302 w 2441925"/>
              <a:gd name="connsiteY1" fmla="*/ 0 h 781250"/>
              <a:gd name="connsiteX2" fmla="*/ 406988 w 2441925"/>
              <a:gd name="connsiteY2" fmla="*/ 0 h 781250"/>
              <a:gd name="connsiteX3" fmla="*/ 406988 w 2441925"/>
              <a:gd name="connsiteY3" fmla="*/ 0 h 781250"/>
              <a:gd name="connsiteX4" fmla="*/ 1017469 w 2441925"/>
              <a:gd name="connsiteY4" fmla="*/ 0 h 781250"/>
              <a:gd name="connsiteX5" fmla="*/ 2327623 w 2441925"/>
              <a:gd name="connsiteY5" fmla="*/ 0 h 781250"/>
              <a:gd name="connsiteX6" fmla="*/ 2441925 w 2441925"/>
              <a:gd name="connsiteY6" fmla="*/ 114302 h 781250"/>
              <a:gd name="connsiteX7" fmla="*/ 2441925 w 2441925"/>
              <a:gd name="connsiteY7" fmla="*/ 400050 h 781250"/>
              <a:gd name="connsiteX8" fmla="*/ 2441925 w 2441925"/>
              <a:gd name="connsiteY8" fmla="*/ 400050 h 781250"/>
              <a:gd name="connsiteX9" fmla="*/ 2441925 w 2441925"/>
              <a:gd name="connsiteY9" fmla="*/ 571500 h 781250"/>
              <a:gd name="connsiteX10" fmla="*/ 2441925 w 2441925"/>
              <a:gd name="connsiteY10" fmla="*/ 571498 h 781250"/>
              <a:gd name="connsiteX11" fmla="*/ 2327623 w 2441925"/>
              <a:gd name="connsiteY11" fmla="*/ 685800 h 781250"/>
              <a:gd name="connsiteX12" fmla="*/ 1124473 w 2441925"/>
              <a:gd name="connsiteY12" fmla="*/ 685800 h 781250"/>
              <a:gd name="connsiteX13" fmla="*/ 887322 w 2441925"/>
              <a:gd name="connsiteY13" fmla="*/ 781250 h 781250"/>
              <a:gd name="connsiteX14" fmla="*/ 406988 w 2441925"/>
              <a:gd name="connsiteY14" fmla="*/ 685800 h 781250"/>
              <a:gd name="connsiteX15" fmla="*/ 114302 w 2441925"/>
              <a:gd name="connsiteY15" fmla="*/ 685800 h 781250"/>
              <a:gd name="connsiteX16" fmla="*/ 0 w 2441925"/>
              <a:gd name="connsiteY16" fmla="*/ 571498 h 781250"/>
              <a:gd name="connsiteX17" fmla="*/ 0 w 2441925"/>
              <a:gd name="connsiteY17" fmla="*/ 571500 h 781250"/>
              <a:gd name="connsiteX18" fmla="*/ 0 w 2441925"/>
              <a:gd name="connsiteY18" fmla="*/ 400050 h 781250"/>
              <a:gd name="connsiteX19" fmla="*/ 0 w 2441925"/>
              <a:gd name="connsiteY19" fmla="*/ 400050 h 781250"/>
              <a:gd name="connsiteX20" fmla="*/ 0 w 2441925"/>
              <a:gd name="connsiteY20" fmla="*/ 114302 h 781250"/>
              <a:gd name="connsiteX0" fmla="*/ 0 w 2441925"/>
              <a:gd name="connsiteY0" fmla="*/ 114302 h 781250"/>
              <a:gd name="connsiteX1" fmla="*/ 114302 w 2441925"/>
              <a:gd name="connsiteY1" fmla="*/ 0 h 781250"/>
              <a:gd name="connsiteX2" fmla="*/ 406988 w 2441925"/>
              <a:gd name="connsiteY2" fmla="*/ 0 h 781250"/>
              <a:gd name="connsiteX3" fmla="*/ 406988 w 2441925"/>
              <a:gd name="connsiteY3" fmla="*/ 0 h 781250"/>
              <a:gd name="connsiteX4" fmla="*/ 1017469 w 2441925"/>
              <a:gd name="connsiteY4" fmla="*/ 0 h 781250"/>
              <a:gd name="connsiteX5" fmla="*/ 2327623 w 2441925"/>
              <a:gd name="connsiteY5" fmla="*/ 0 h 781250"/>
              <a:gd name="connsiteX6" fmla="*/ 2441925 w 2441925"/>
              <a:gd name="connsiteY6" fmla="*/ 114302 h 781250"/>
              <a:gd name="connsiteX7" fmla="*/ 2441925 w 2441925"/>
              <a:gd name="connsiteY7" fmla="*/ 400050 h 781250"/>
              <a:gd name="connsiteX8" fmla="*/ 2441925 w 2441925"/>
              <a:gd name="connsiteY8" fmla="*/ 400050 h 781250"/>
              <a:gd name="connsiteX9" fmla="*/ 2441925 w 2441925"/>
              <a:gd name="connsiteY9" fmla="*/ 571500 h 781250"/>
              <a:gd name="connsiteX10" fmla="*/ 2441925 w 2441925"/>
              <a:gd name="connsiteY10" fmla="*/ 571498 h 781250"/>
              <a:gd name="connsiteX11" fmla="*/ 2327623 w 2441925"/>
              <a:gd name="connsiteY11" fmla="*/ 685800 h 781250"/>
              <a:gd name="connsiteX12" fmla="*/ 1124473 w 2441925"/>
              <a:gd name="connsiteY12" fmla="*/ 685800 h 781250"/>
              <a:gd name="connsiteX13" fmla="*/ 887322 w 2441925"/>
              <a:gd name="connsiteY13" fmla="*/ 781250 h 781250"/>
              <a:gd name="connsiteX14" fmla="*/ 893371 w 2441925"/>
              <a:gd name="connsiteY14" fmla="*/ 685800 h 781250"/>
              <a:gd name="connsiteX15" fmla="*/ 114302 w 2441925"/>
              <a:gd name="connsiteY15" fmla="*/ 685800 h 781250"/>
              <a:gd name="connsiteX16" fmla="*/ 0 w 2441925"/>
              <a:gd name="connsiteY16" fmla="*/ 571498 h 781250"/>
              <a:gd name="connsiteX17" fmla="*/ 0 w 2441925"/>
              <a:gd name="connsiteY17" fmla="*/ 571500 h 781250"/>
              <a:gd name="connsiteX18" fmla="*/ 0 w 2441925"/>
              <a:gd name="connsiteY18" fmla="*/ 400050 h 781250"/>
              <a:gd name="connsiteX19" fmla="*/ 0 w 2441925"/>
              <a:gd name="connsiteY19" fmla="*/ 400050 h 781250"/>
              <a:gd name="connsiteX20" fmla="*/ 0 w 2441925"/>
              <a:gd name="connsiteY20" fmla="*/ 114302 h 781250"/>
              <a:gd name="connsiteX0" fmla="*/ 0 w 2441925"/>
              <a:gd name="connsiteY0" fmla="*/ 114302 h 897982"/>
              <a:gd name="connsiteX1" fmla="*/ 114302 w 2441925"/>
              <a:gd name="connsiteY1" fmla="*/ 0 h 897982"/>
              <a:gd name="connsiteX2" fmla="*/ 406988 w 2441925"/>
              <a:gd name="connsiteY2" fmla="*/ 0 h 897982"/>
              <a:gd name="connsiteX3" fmla="*/ 406988 w 2441925"/>
              <a:gd name="connsiteY3" fmla="*/ 0 h 897982"/>
              <a:gd name="connsiteX4" fmla="*/ 1017469 w 2441925"/>
              <a:gd name="connsiteY4" fmla="*/ 0 h 897982"/>
              <a:gd name="connsiteX5" fmla="*/ 2327623 w 2441925"/>
              <a:gd name="connsiteY5" fmla="*/ 0 h 897982"/>
              <a:gd name="connsiteX6" fmla="*/ 2441925 w 2441925"/>
              <a:gd name="connsiteY6" fmla="*/ 114302 h 897982"/>
              <a:gd name="connsiteX7" fmla="*/ 2441925 w 2441925"/>
              <a:gd name="connsiteY7" fmla="*/ 400050 h 897982"/>
              <a:gd name="connsiteX8" fmla="*/ 2441925 w 2441925"/>
              <a:gd name="connsiteY8" fmla="*/ 400050 h 897982"/>
              <a:gd name="connsiteX9" fmla="*/ 2441925 w 2441925"/>
              <a:gd name="connsiteY9" fmla="*/ 571500 h 897982"/>
              <a:gd name="connsiteX10" fmla="*/ 2441925 w 2441925"/>
              <a:gd name="connsiteY10" fmla="*/ 571498 h 897982"/>
              <a:gd name="connsiteX11" fmla="*/ 2327623 w 2441925"/>
              <a:gd name="connsiteY11" fmla="*/ 685800 h 897982"/>
              <a:gd name="connsiteX12" fmla="*/ 1124473 w 2441925"/>
              <a:gd name="connsiteY12" fmla="*/ 685800 h 897982"/>
              <a:gd name="connsiteX13" fmla="*/ 906778 w 2441925"/>
              <a:gd name="connsiteY13" fmla="*/ 897982 h 897982"/>
              <a:gd name="connsiteX14" fmla="*/ 893371 w 2441925"/>
              <a:gd name="connsiteY14" fmla="*/ 685800 h 897982"/>
              <a:gd name="connsiteX15" fmla="*/ 114302 w 2441925"/>
              <a:gd name="connsiteY15" fmla="*/ 685800 h 897982"/>
              <a:gd name="connsiteX16" fmla="*/ 0 w 2441925"/>
              <a:gd name="connsiteY16" fmla="*/ 571498 h 897982"/>
              <a:gd name="connsiteX17" fmla="*/ 0 w 2441925"/>
              <a:gd name="connsiteY17" fmla="*/ 571500 h 897982"/>
              <a:gd name="connsiteX18" fmla="*/ 0 w 2441925"/>
              <a:gd name="connsiteY18" fmla="*/ 400050 h 897982"/>
              <a:gd name="connsiteX19" fmla="*/ 0 w 2441925"/>
              <a:gd name="connsiteY19" fmla="*/ 400050 h 897982"/>
              <a:gd name="connsiteX20" fmla="*/ 0 w 2441925"/>
              <a:gd name="connsiteY20" fmla="*/ 114302 h 89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1925" h="897982">
                <a:moveTo>
                  <a:pt x="0" y="114302"/>
                </a:moveTo>
                <a:cubicBezTo>
                  <a:pt x="0" y="51175"/>
                  <a:pt x="51175" y="0"/>
                  <a:pt x="114302" y="0"/>
                </a:cubicBezTo>
                <a:lnTo>
                  <a:pt x="406988" y="0"/>
                </a:lnTo>
                <a:lnTo>
                  <a:pt x="406988" y="0"/>
                </a:lnTo>
                <a:lnTo>
                  <a:pt x="1017469" y="0"/>
                </a:lnTo>
                <a:lnTo>
                  <a:pt x="2327623" y="0"/>
                </a:lnTo>
                <a:cubicBezTo>
                  <a:pt x="2390750" y="0"/>
                  <a:pt x="2441925" y="51175"/>
                  <a:pt x="2441925" y="114302"/>
                </a:cubicBezTo>
                <a:lnTo>
                  <a:pt x="2441925" y="400050"/>
                </a:lnTo>
                <a:lnTo>
                  <a:pt x="2441925" y="400050"/>
                </a:lnTo>
                <a:lnTo>
                  <a:pt x="2441925" y="571500"/>
                </a:lnTo>
                <a:lnTo>
                  <a:pt x="2441925" y="571498"/>
                </a:lnTo>
                <a:cubicBezTo>
                  <a:pt x="2441925" y="634625"/>
                  <a:pt x="2390750" y="685800"/>
                  <a:pt x="2327623" y="685800"/>
                </a:cubicBezTo>
                <a:lnTo>
                  <a:pt x="1124473" y="685800"/>
                </a:lnTo>
                <a:lnTo>
                  <a:pt x="906778" y="897982"/>
                </a:lnTo>
                <a:lnTo>
                  <a:pt x="893371" y="685800"/>
                </a:lnTo>
                <a:lnTo>
                  <a:pt x="114302" y="685800"/>
                </a:lnTo>
                <a:cubicBezTo>
                  <a:pt x="51175" y="685800"/>
                  <a:pt x="0" y="634625"/>
                  <a:pt x="0" y="571498"/>
                </a:cubicBezTo>
                <a:lnTo>
                  <a:pt x="0" y="571500"/>
                </a:lnTo>
                <a:lnTo>
                  <a:pt x="0" y="400050"/>
                </a:lnTo>
                <a:lnTo>
                  <a:pt x="0" y="400050"/>
                </a:lnTo>
                <a:lnTo>
                  <a:pt x="0" y="114302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n-NO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D44D4-3C2C-4BCA-9AFF-E75BCC4B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9665" y="2620817"/>
            <a:ext cx="3342943" cy="361993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484812" y="2352025"/>
            <a:ext cx="654707" cy="305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bg-BG" dirty="0">
                <a:solidFill>
                  <a:srgbClr val="FDFFFF"/>
                </a:solidFill>
              </a:rPr>
              <a:t> </a:t>
            </a:r>
            <a:r>
              <a:rPr lang="en-US" dirty="0">
                <a:solidFill>
                  <a:srgbClr val="FDFFFF"/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FDFFFF"/>
                </a:solidFill>
              </a:rPr>
              <a:t> </a:t>
            </a:r>
            <a:r>
              <a:rPr lang="bg-BG" dirty="0">
                <a:solidFill>
                  <a:srgbClr val="FDFFFF"/>
                </a:solidFill>
              </a:rPr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*,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bg-BG" dirty="0">
                <a:latin typeface="Consolas" panose="020B0609020204030204" pitchFamily="49" charset="0"/>
              </a:rPr>
              <a:t>, //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48768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65518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дробно деление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7945654" y="869496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0012" y="359158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9049" y="4850906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 нечетно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19049" y="5273302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– 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 четно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17461" y="56957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rgbClr val="F3CD60"/>
                </a:solidFill>
              </a:rPr>
              <a:t>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6869" y="1905000"/>
            <a:ext cx="5029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360944"/>
            <a:ext cx="7772399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=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b) * h /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print('Trapezoid area = ' + str(area))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https://judge.softuni.bg/Contests/Practice/Index/151#4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610028"/>
            <a:ext cx="4037880" cy="104757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2590" y="1676400"/>
            <a:ext cx="4272043" cy="1066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</a:t>
            </a:r>
            <a:endParaRPr lang="en-US" dirty="0"/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464126"/>
            <a:ext cx="5444453" cy="10957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23999" y="914400"/>
            <a:ext cx="11804822" cy="53738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pb-april</a:t>
            </a:r>
          </a:p>
        </p:txBody>
      </p:sp>
    </p:spTree>
    <p:extLst>
      <p:ext uri="{BB962C8B-B14F-4D97-AF65-F5344CB8AC3E}">
        <p14:creationId xmlns:p14="http://schemas.microsoft.com/office/powerpoint/2010/main" val="2411859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7511" y="5011982"/>
            <a:ext cx="10363200" cy="820600"/>
          </a:xfrm>
        </p:spPr>
        <p:txBody>
          <a:bodyPr/>
          <a:lstStyle/>
          <a:p>
            <a:r>
              <a:rPr lang="bg-BG" dirty="0"/>
              <a:t>Печатане на екрана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Форматиране на изход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06F017-44D7-408E-881F-9ABBC401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437831"/>
            <a:ext cx="3048000" cy="3574151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F1322732-37FA-4B1D-A0BF-E5075E2C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959" y="1512404"/>
            <a:ext cx="2133601" cy="787781"/>
          </a:xfrm>
          <a:prstGeom prst="wedgeRoundRectCallout">
            <a:avLst>
              <a:gd name="adj1" fmla="val 67306"/>
              <a:gd name="adj2" fmla="val -70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print?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016B4F3-F8CF-4F99-9C37-71DA2175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557" y="2985073"/>
            <a:ext cx="2438402" cy="1081992"/>
          </a:xfrm>
          <a:prstGeom prst="wedgeRoundRectCallout">
            <a:avLst>
              <a:gd name="adj1" fmla="val -71295"/>
              <a:gd name="adj2" fmla="val -295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 = '',</a:t>
            </a:r>
          </a:p>
          <a:p>
            <a:pPr algn="ctr"/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s, %d?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042">
            <a:off x="573394" y="745402"/>
            <a:ext cx="4397087" cy="49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@ 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en-US" sz="2800" b="1" noProof="1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is: 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en-US" sz="2800" b="1" noProof="1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+ 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 4.0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%d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%f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(2)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4812" y="2555518"/>
            <a:ext cx="1080600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print('You are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firstName,lastName,age,town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https://judge.softuni.bg/Contests/Practice/Index/151#3</a:t>
            </a:r>
            <a:endParaRPr lang="en-US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37D47BB-DA65-40BF-8DDC-BAF51873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944" y="5105400"/>
            <a:ext cx="4121068" cy="916790"/>
          </a:xfrm>
          <a:prstGeom prst="wedgeRoundRectCallout">
            <a:avLst>
              <a:gd name="adj1" fmla="val -61546"/>
              <a:gd name="adj2" fmla="val -315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стойности за шаблоните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се налага да използваме вече готови програми, за да ни е по-лесно да напишем нашата:</a:t>
            </a:r>
          </a:p>
          <a:p>
            <a:pPr lvl="1"/>
            <a:r>
              <a:rPr lang="bg-BG" dirty="0"/>
              <a:t>За целта трябва да ги </a:t>
            </a:r>
            <a:r>
              <a:rPr lang="en-US" dirty="0"/>
              <a:t>"</a:t>
            </a:r>
            <a:r>
              <a:rPr lang="bg-BG" dirty="0"/>
              <a:t>заредим</a:t>
            </a:r>
            <a:r>
              <a:rPr lang="en-US" dirty="0"/>
              <a:t>"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Пример: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библиотеки</a:t>
            </a:r>
            <a:r>
              <a:rPr lang="en-US" dirty="0"/>
              <a:t> </a:t>
            </a:r>
            <a:r>
              <a:rPr lang="bg-BG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import)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9000" y="3086835"/>
            <a:ext cx="58711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bg-BG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it-IT" sz="2800" b="1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4247" y="4455351"/>
            <a:ext cx="10962165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#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Зарежда библиотеката с име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math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#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Зарежда библиотеката с име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</a:t>
            </a:r>
            <a:r>
              <a:rPr lang="bg-BG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#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Зарежда всички изредени библиотеки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Закръгляне на числа</a:t>
            </a:r>
            <a:endParaRPr lang="en-US" sz="4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up = 24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3" y="3865962"/>
            <a:ext cx="1036820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down = 45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4" y="580335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 123.456)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123.46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2" y="5119007"/>
            <a:ext cx="4507622" cy="578882"/>
          </a:xfrm>
          <a:prstGeom prst="wedgeRoundRectCallout">
            <a:avLst>
              <a:gd name="adj1" fmla="val -54883"/>
              <a:gd name="adj2" fmla="val 51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символи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точката</a:t>
            </a:r>
          </a:p>
        </p:txBody>
      </p:sp>
    </p:spTree>
    <p:extLst>
      <p:ext uri="{BB962C8B-B14F-4D97-AF65-F5344CB8AC3E}">
        <p14:creationId xmlns:p14="http://schemas.microsoft.com/office/powerpoint/2010/main" val="20234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665479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371600"/>
            <a:ext cx="3396345" cy="2971800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8763" y="2667000"/>
            <a:ext cx="4099849" cy="1600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35392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dirty="0"/>
              <a:t>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1040285"/>
            <a:chOff x="982303" y="4800599"/>
            <a:chExt cx="7502089" cy="104028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= 12.566370614359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= 12.566370614359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1040285"/>
            <a:chOff x="982303" y="4800599"/>
            <a:chExt cx="7502089" cy="10402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019252" y="524533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= 452.38934211693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</p:spTree>
    <p:extLst>
      <p:ext uri="{BB962C8B-B14F-4D97-AF65-F5344CB8AC3E}">
        <p14:creationId xmlns:p14="http://schemas.microsoft.com/office/powerpoint/2010/main" val="6167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75702"/>
            <a:ext cx="11125200" cy="225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circle radius =&gt; r = '</a:t>
            </a: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 + str(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https://judge.softuni.bg/Contests/Practice/Index/151#5</a:t>
            </a:r>
            <a:endParaRPr lang="en-US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3668563" y="3484160"/>
            <a:ext cx="736898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3" y="3687235"/>
            <a:ext cx="6094800" cy="1951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39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037599" cy="2049279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198930"/>
            <a:ext cx="2957400" cy="2581459"/>
          </a:xfrm>
          <a:prstGeom prst="roundRect">
            <a:avLst>
              <a:gd name="adj" fmla="val 1388"/>
            </a:avLst>
          </a:prstGeom>
        </p:spPr>
      </p:pic>
      <p:grpSp>
        <p:nvGrpSpPr>
          <p:cNvPr id="6" name="Group 5"/>
          <p:cNvGrpSpPr/>
          <p:nvPr/>
        </p:nvGrpSpPr>
        <p:grpSpPr>
          <a:xfrm>
            <a:off x="836612" y="4116196"/>
            <a:ext cx="4835314" cy="1988239"/>
            <a:chOff x="753023" y="4800600"/>
            <a:chExt cx="6194743" cy="19882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00600"/>
              <a:ext cx="995547" cy="19882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1785639" y="5670093"/>
              <a:ext cx="28041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60089" y="5274575"/>
              <a:ext cx="478767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4.00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8.00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6232" y="4116198"/>
            <a:ext cx="5107780" cy="1988237"/>
            <a:chOff x="753023" y="4800600"/>
            <a:chExt cx="6605300" cy="198823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53023" y="4800600"/>
              <a:ext cx="1243228" cy="19882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-40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60090" y="5680417"/>
              <a:ext cx="28041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522515" y="5274575"/>
              <a:ext cx="4835808" cy="15142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 = 240.00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Perimeter = 64.00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6612" y="3533630"/>
            <a:ext cx="1123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0212" y="3886200"/>
            <a:ext cx="1335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4781" y="3526803"/>
            <a:ext cx="1123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2351" y="3886200"/>
            <a:ext cx="1335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86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612" y="261331"/>
            <a:ext cx="10134600" cy="1110780"/>
          </a:xfrm>
        </p:spPr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592740"/>
            <a:ext cx="75438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(y1, y2) -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(y1, y2)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=', width * height)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=', 2 * (width + height))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412" y="598276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https://judge.softuni.bg/Contests/Practice/Index/151#6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1" y="1905000"/>
            <a:ext cx="3579182" cy="3124200"/>
          </a:xfrm>
          <a:prstGeom prst="roundRect">
            <a:avLst>
              <a:gd name="adj" fmla="val 1388"/>
            </a:avLst>
          </a:prstGeom>
        </p:spPr>
      </p:pic>
    </p:spTree>
    <p:extLst>
      <p:ext uri="{BB962C8B-B14F-4D97-AF65-F5344CB8AC3E}">
        <p14:creationId xmlns:p14="http://schemas.microsoft.com/office/powerpoint/2010/main" val="21287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операции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68300"/>
            <a:r>
              <a:rPr lang="bg-BG" dirty="0"/>
              <a:t>Работа с текст</a:t>
            </a:r>
          </a:p>
          <a:p>
            <a:pPr marL="723900" lvl="1" indent="-36830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Печатане</a:t>
            </a:r>
            <a:r>
              <a:rPr lang="bg-BG" dirty="0"/>
              <a:t> на конзолата</a:t>
            </a:r>
          </a:p>
          <a:p>
            <a:pPr marL="819096" lvl="1" indent="-514350"/>
            <a:r>
              <a:rPr lang="bg-BG" dirty="0"/>
              <a:t>Форматиране на изход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950853F-0877-4F5E-9639-45BD6A414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10730" y="1371600"/>
            <a:ext cx="3572162" cy="438513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349076" y="3611774"/>
            <a:ext cx="3189401" cy="2529096"/>
            <a:chOff x="4875212" y="3655504"/>
            <a:chExt cx="3189401" cy="25290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598" y="3655504"/>
              <a:ext cx="2312015" cy="23120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4650215"/>
              <a:ext cx="1600200" cy="153438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6917570" y="1566933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883389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Въвеждане на текст</a:t>
            </a:r>
            <a:endParaRPr lang="en-US" sz="3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Въвеждане на число</a:t>
            </a:r>
            <a:endParaRPr lang="en-US" sz="3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3200" dirty="0">
                <a:solidFill>
                  <a:srgbClr val="FDFFFF"/>
                </a:solidFill>
              </a:rPr>
              <a:t>,</a:t>
            </a:r>
            <a:r>
              <a:rPr lang="en-US" sz="3200" b="1" dirty="0">
                <a:solidFill>
                  <a:srgbClr val="FDFFFF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Зареждане на библиотеки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4287" y="1470949"/>
            <a:ext cx="289224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45325" y="2637092"/>
            <a:ext cx="380664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4287" y="3824109"/>
            <a:ext cx="258744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4822" y="5023741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' + ' + str(5) + ' = ' + str(3 + 5)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74822" y="6177626"/>
            <a:ext cx="26693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896" y="1380910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51533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и примери може да </a:t>
            </a:r>
            <a:r>
              <a:rPr lang="bg-BG" sz="2400"/>
              <a:t>съдържа препратки </a:t>
            </a:r>
            <a:r>
              <a:rPr lang="bg-BG" sz="2400" dirty="0"/>
              <a:t>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90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594411"/>
            <a:ext cx="9429532" cy="45989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93972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9545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94" y="3352800"/>
            <a:ext cx="2300588" cy="3060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1981200"/>
            <a:ext cx="1421036" cy="1751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28531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Променливи и типове данни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524000"/>
            <a:ext cx="7620000" cy="3158098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863"/>
            <a:ext cx="10363200" cy="719137"/>
          </a:xfrm>
        </p:spPr>
        <p:txBody>
          <a:bodyPr/>
          <a:lstStyle/>
          <a:p>
            <a:r>
              <a:rPr lang="bg-BG" dirty="0"/>
              <a:t>Същност и предназначение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503612" y="4869264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41215" y="1927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Променливи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269023" y="4272045"/>
            <a:ext cx="3721979" cy="685800"/>
          </a:xfrm>
          <a:custGeom>
            <a:avLst/>
            <a:gdLst>
              <a:gd name="connsiteX0" fmla="*/ 0 w 3721979"/>
              <a:gd name="connsiteY0" fmla="*/ 96119 h 576705"/>
              <a:gd name="connsiteX1" fmla="*/ 96119 w 3721979"/>
              <a:gd name="connsiteY1" fmla="*/ 0 h 576705"/>
              <a:gd name="connsiteX2" fmla="*/ 620330 w 3721979"/>
              <a:gd name="connsiteY2" fmla="*/ 0 h 576705"/>
              <a:gd name="connsiteX3" fmla="*/ 620330 w 3721979"/>
              <a:gd name="connsiteY3" fmla="*/ 0 h 576705"/>
              <a:gd name="connsiteX4" fmla="*/ 1550825 w 3721979"/>
              <a:gd name="connsiteY4" fmla="*/ 0 h 576705"/>
              <a:gd name="connsiteX5" fmla="*/ 3625860 w 3721979"/>
              <a:gd name="connsiteY5" fmla="*/ 0 h 576705"/>
              <a:gd name="connsiteX6" fmla="*/ 3721979 w 3721979"/>
              <a:gd name="connsiteY6" fmla="*/ 96119 h 576705"/>
              <a:gd name="connsiteX7" fmla="*/ 3721979 w 3721979"/>
              <a:gd name="connsiteY7" fmla="*/ 336411 h 576705"/>
              <a:gd name="connsiteX8" fmla="*/ 3721979 w 3721979"/>
              <a:gd name="connsiteY8" fmla="*/ 336411 h 576705"/>
              <a:gd name="connsiteX9" fmla="*/ 3721979 w 3721979"/>
              <a:gd name="connsiteY9" fmla="*/ 480588 h 576705"/>
              <a:gd name="connsiteX10" fmla="*/ 3721979 w 3721979"/>
              <a:gd name="connsiteY10" fmla="*/ 480586 h 576705"/>
              <a:gd name="connsiteX11" fmla="*/ 3625860 w 3721979"/>
              <a:gd name="connsiteY11" fmla="*/ 576705 h 576705"/>
              <a:gd name="connsiteX12" fmla="*/ 1550825 w 3721979"/>
              <a:gd name="connsiteY12" fmla="*/ 576705 h 576705"/>
              <a:gd name="connsiteX13" fmla="*/ 1057340 w 3721979"/>
              <a:gd name="connsiteY13" fmla="*/ 736891 h 576705"/>
              <a:gd name="connsiteX14" fmla="*/ 620330 w 3721979"/>
              <a:gd name="connsiteY14" fmla="*/ 576705 h 576705"/>
              <a:gd name="connsiteX15" fmla="*/ 96119 w 3721979"/>
              <a:gd name="connsiteY15" fmla="*/ 576705 h 576705"/>
              <a:gd name="connsiteX16" fmla="*/ 0 w 3721979"/>
              <a:gd name="connsiteY16" fmla="*/ 480586 h 576705"/>
              <a:gd name="connsiteX17" fmla="*/ 0 w 3721979"/>
              <a:gd name="connsiteY17" fmla="*/ 480588 h 576705"/>
              <a:gd name="connsiteX18" fmla="*/ 0 w 3721979"/>
              <a:gd name="connsiteY18" fmla="*/ 336411 h 576705"/>
              <a:gd name="connsiteX19" fmla="*/ 0 w 3721979"/>
              <a:gd name="connsiteY19" fmla="*/ 336411 h 576705"/>
              <a:gd name="connsiteX20" fmla="*/ 0 w 3721979"/>
              <a:gd name="connsiteY20" fmla="*/ 96119 h 576705"/>
              <a:gd name="connsiteX0" fmla="*/ 0 w 3721979"/>
              <a:gd name="connsiteY0" fmla="*/ 96119 h 736891"/>
              <a:gd name="connsiteX1" fmla="*/ 96119 w 3721979"/>
              <a:gd name="connsiteY1" fmla="*/ 0 h 736891"/>
              <a:gd name="connsiteX2" fmla="*/ 620330 w 3721979"/>
              <a:gd name="connsiteY2" fmla="*/ 0 h 736891"/>
              <a:gd name="connsiteX3" fmla="*/ 620330 w 3721979"/>
              <a:gd name="connsiteY3" fmla="*/ 0 h 736891"/>
              <a:gd name="connsiteX4" fmla="*/ 1550825 w 3721979"/>
              <a:gd name="connsiteY4" fmla="*/ 0 h 736891"/>
              <a:gd name="connsiteX5" fmla="*/ 3625860 w 3721979"/>
              <a:gd name="connsiteY5" fmla="*/ 0 h 736891"/>
              <a:gd name="connsiteX6" fmla="*/ 3721979 w 3721979"/>
              <a:gd name="connsiteY6" fmla="*/ 96119 h 736891"/>
              <a:gd name="connsiteX7" fmla="*/ 3721979 w 3721979"/>
              <a:gd name="connsiteY7" fmla="*/ 336411 h 736891"/>
              <a:gd name="connsiteX8" fmla="*/ 3721979 w 3721979"/>
              <a:gd name="connsiteY8" fmla="*/ 336411 h 736891"/>
              <a:gd name="connsiteX9" fmla="*/ 3721979 w 3721979"/>
              <a:gd name="connsiteY9" fmla="*/ 480588 h 736891"/>
              <a:gd name="connsiteX10" fmla="*/ 3721979 w 3721979"/>
              <a:gd name="connsiteY10" fmla="*/ 480586 h 736891"/>
              <a:gd name="connsiteX11" fmla="*/ 3625860 w 3721979"/>
              <a:gd name="connsiteY11" fmla="*/ 576705 h 736891"/>
              <a:gd name="connsiteX12" fmla="*/ 1550825 w 3721979"/>
              <a:gd name="connsiteY12" fmla="*/ 576705 h 736891"/>
              <a:gd name="connsiteX13" fmla="*/ 1057340 w 3721979"/>
              <a:gd name="connsiteY13" fmla="*/ 736891 h 736891"/>
              <a:gd name="connsiteX14" fmla="*/ 925130 w 3721979"/>
              <a:gd name="connsiteY14" fmla="*/ 576705 h 736891"/>
              <a:gd name="connsiteX15" fmla="*/ 96119 w 3721979"/>
              <a:gd name="connsiteY15" fmla="*/ 576705 h 736891"/>
              <a:gd name="connsiteX16" fmla="*/ 0 w 3721979"/>
              <a:gd name="connsiteY16" fmla="*/ 480586 h 736891"/>
              <a:gd name="connsiteX17" fmla="*/ 0 w 3721979"/>
              <a:gd name="connsiteY17" fmla="*/ 480588 h 736891"/>
              <a:gd name="connsiteX18" fmla="*/ 0 w 3721979"/>
              <a:gd name="connsiteY18" fmla="*/ 336411 h 736891"/>
              <a:gd name="connsiteX19" fmla="*/ 0 w 3721979"/>
              <a:gd name="connsiteY19" fmla="*/ 336411 h 736891"/>
              <a:gd name="connsiteX20" fmla="*/ 0 w 3721979"/>
              <a:gd name="connsiteY20" fmla="*/ 96119 h 736891"/>
              <a:gd name="connsiteX0" fmla="*/ 0 w 3721979"/>
              <a:gd name="connsiteY0" fmla="*/ 96119 h 736891"/>
              <a:gd name="connsiteX1" fmla="*/ 96119 w 3721979"/>
              <a:gd name="connsiteY1" fmla="*/ 0 h 736891"/>
              <a:gd name="connsiteX2" fmla="*/ 620330 w 3721979"/>
              <a:gd name="connsiteY2" fmla="*/ 0 h 736891"/>
              <a:gd name="connsiteX3" fmla="*/ 620330 w 3721979"/>
              <a:gd name="connsiteY3" fmla="*/ 0 h 736891"/>
              <a:gd name="connsiteX4" fmla="*/ 1550825 w 3721979"/>
              <a:gd name="connsiteY4" fmla="*/ 0 h 736891"/>
              <a:gd name="connsiteX5" fmla="*/ 3625860 w 3721979"/>
              <a:gd name="connsiteY5" fmla="*/ 0 h 736891"/>
              <a:gd name="connsiteX6" fmla="*/ 3721979 w 3721979"/>
              <a:gd name="connsiteY6" fmla="*/ 96119 h 736891"/>
              <a:gd name="connsiteX7" fmla="*/ 3721979 w 3721979"/>
              <a:gd name="connsiteY7" fmla="*/ 336411 h 736891"/>
              <a:gd name="connsiteX8" fmla="*/ 3721979 w 3721979"/>
              <a:gd name="connsiteY8" fmla="*/ 336411 h 736891"/>
              <a:gd name="connsiteX9" fmla="*/ 3721979 w 3721979"/>
              <a:gd name="connsiteY9" fmla="*/ 480588 h 736891"/>
              <a:gd name="connsiteX10" fmla="*/ 3721979 w 3721979"/>
              <a:gd name="connsiteY10" fmla="*/ 480586 h 736891"/>
              <a:gd name="connsiteX11" fmla="*/ 3625860 w 3721979"/>
              <a:gd name="connsiteY11" fmla="*/ 576705 h 736891"/>
              <a:gd name="connsiteX12" fmla="*/ 1254734 w 3721979"/>
              <a:gd name="connsiteY12" fmla="*/ 585414 h 736891"/>
              <a:gd name="connsiteX13" fmla="*/ 1057340 w 3721979"/>
              <a:gd name="connsiteY13" fmla="*/ 736891 h 736891"/>
              <a:gd name="connsiteX14" fmla="*/ 925130 w 3721979"/>
              <a:gd name="connsiteY14" fmla="*/ 576705 h 736891"/>
              <a:gd name="connsiteX15" fmla="*/ 96119 w 3721979"/>
              <a:gd name="connsiteY15" fmla="*/ 576705 h 736891"/>
              <a:gd name="connsiteX16" fmla="*/ 0 w 3721979"/>
              <a:gd name="connsiteY16" fmla="*/ 480586 h 736891"/>
              <a:gd name="connsiteX17" fmla="*/ 0 w 3721979"/>
              <a:gd name="connsiteY17" fmla="*/ 480588 h 736891"/>
              <a:gd name="connsiteX18" fmla="*/ 0 w 3721979"/>
              <a:gd name="connsiteY18" fmla="*/ 336411 h 736891"/>
              <a:gd name="connsiteX19" fmla="*/ 0 w 3721979"/>
              <a:gd name="connsiteY19" fmla="*/ 336411 h 736891"/>
              <a:gd name="connsiteX20" fmla="*/ 0 w 3721979"/>
              <a:gd name="connsiteY20" fmla="*/ 96119 h 736891"/>
              <a:gd name="connsiteX0" fmla="*/ 0 w 3721979"/>
              <a:gd name="connsiteY0" fmla="*/ 96119 h 736891"/>
              <a:gd name="connsiteX1" fmla="*/ 96119 w 3721979"/>
              <a:gd name="connsiteY1" fmla="*/ 0 h 736891"/>
              <a:gd name="connsiteX2" fmla="*/ 620330 w 3721979"/>
              <a:gd name="connsiteY2" fmla="*/ 0 h 736891"/>
              <a:gd name="connsiteX3" fmla="*/ 620330 w 3721979"/>
              <a:gd name="connsiteY3" fmla="*/ 0 h 736891"/>
              <a:gd name="connsiteX4" fmla="*/ 1550825 w 3721979"/>
              <a:gd name="connsiteY4" fmla="*/ 0 h 736891"/>
              <a:gd name="connsiteX5" fmla="*/ 3625860 w 3721979"/>
              <a:gd name="connsiteY5" fmla="*/ 0 h 736891"/>
              <a:gd name="connsiteX6" fmla="*/ 3721979 w 3721979"/>
              <a:gd name="connsiteY6" fmla="*/ 96119 h 736891"/>
              <a:gd name="connsiteX7" fmla="*/ 3721979 w 3721979"/>
              <a:gd name="connsiteY7" fmla="*/ 336411 h 736891"/>
              <a:gd name="connsiteX8" fmla="*/ 3721979 w 3721979"/>
              <a:gd name="connsiteY8" fmla="*/ 336411 h 736891"/>
              <a:gd name="connsiteX9" fmla="*/ 3721979 w 3721979"/>
              <a:gd name="connsiteY9" fmla="*/ 480588 h 736891"/>
              <a:gd name="connsiteX10" fmla="*/ 3721979 w 3721979"/>
              <a:gd name="connsiteY10" fmla="*/ 480586 h 736891"/>
              <a:gd name="connsiteX11" fmla="*/ 3625860 w 3721979"/>
              <a:gd name="connsiteY11" fmla="*/ 576705 h 736891"/>
              <a:gd name="connsiteX12" fmla="*/ 1254734 w 3721979"/>
              <a:gd name="connsiteY12" fmla="*/ 585414 h 736891"/>
              <a:gd name="connsiteX13" fmla="*/ 1057340 w 3721979"/>
              <a:gd name="connsiteY13" fmla="*/ 736891 h 736891"/>
              <a:gd name="connsiteX14" fmla="*/ 994798 w 3721979"/>
              <a:gd name="connsiteY14" fmla="*/ 576705 h 736891"/>
              <a:gd name="connsiteX15" fmla="*/ 96119 w 3721979"/>
              <a:gd name="connsiteY15" fmla="*/ 576705 h 736891"/>
              <a:gd name="connsiteX16" fmla="*/ 0 w 3721979"/>
              <a:gd name="connsiteY16" fmla="*/ 480586 h 736891"/>
              <a:gd name="connsiteX17" fmla="*/ 0 w 3721979"/>
              <a:gd name="connsiteY17" fmla="*/ 480588 h 736891"/>
              <a:gd name="connsiteX18" fmla="*/ 0 w 3721979"/>
              <a:gd name="connsiteY18" fmla="*/ 336411 h 736891"/>
              <a:gd name="connsiteX19" fmla="*/ 0 w 3721979"/>
              <a:gd name="connsiteY19" fmla="*/ 336411 h 736891"/>
              <a:gd name="connsiteX20" fmla="*/ 0 w 3721979"/>
              <a:gd name="connsiteY20" fmla="*/ 96119 h 736891"/>
              <a:gd name="connsiteX0" fmla="*/ 0 w 3721979"/>
              <a:gd name="connsiteY0" fmla="*/ 96119 h 736891"/>
              <a:gd name="connsiteX1" fmla="*/ 96119 w 3721979"/>
              <a:gd name="connsiteY1" fmla="*/ 0 h 736891"/>
              <a:gd name="connsiteX2" fmla="*/ 620330 w 3721979"/>
              <a:gd name="connsiteY2" fmla="*/ 0 h 736891"/>
              <a:gd name="connsiteX3" fmla="*/ 620330 w 3721979"/>
              <a:gd name="connsiteY3" fmla="*/ 0 h 736891"/>
              <a:gd name="connsiteX4" fmla="*/ 1550825 w 3721979"/>
              <a:gd name="connsiteY4" fmla="*/ 0 h 736891"/>
              <a:gd name="connsiteX5" fmla="*/ 3625860 w 3721979"/>
              <a:gd name="connsiteY5" fmla="*/ 0 h 736891"/>
              <a:gd name="connsiteX6" fmla="*/ 3721979 w 3721979"/>
              <a:gd name="connsiteY6" fmla="*/ 96119 h 736891"/>
              <a:gd name="connsiteX7" fmla="*/ 3721979 w 3721979"/>
              <a:gd name="connsiteY7" fmla="*/ 336411 h 736891"/>
              <a:gd name="connsiteX8" fmla="*/ 3721979 w 3721979"/>
              <a:gd name="connsiteY8" fmla="*/ 336411 h 736891"/>
              <a:gd name="connsiteX9" fmla="*/ 3721979 w 3721979"/>
              <a:gd name="connsiteY9" fmla="*/ 480588 h 736891"/>
              <a:gd name="connsiteX10" fmla="*/ 3721979 w 3721979"/>
              <a:gd name="connsiteY10" fmla="*/ 480586 h 736891"/>
              <a:gd name="connsiteX11" fmla="*/ 3625860 w 3721979"/>
              <a:gd name="connsiteY11" fmla="*/ 576705 h 736891"/>
              <a:gd name="connsiteX12" fmla="*/ 1254734 w 3721979"/>
              <a:gd name="connsiteY12" fmla="*/ 585414 h 736891"/>
              <a:gd name="connsiteX13" fmla="*/ 1057340 w 3721979"/>
              <a:gd name="connsiteY13" fmla="*/ 736891 h 736891"/>
              <a:gd name="connsiteX14" fmla="*/ 994798 w 3721979"/>
              <a:gd name="connsiteY14" fmla="*/ 576705 h 736891"/>
              <a:gd name="connsiteX15" fmla="*/ 96119 w 3721979"/>
              <a:gd name="connsiteY15" fmla="*/ 576705 h 736891"/>
              <a:gd name="connsiteX16" fmla="*/ 0 w 3721979"/>
              <a:gd name="connsiteY16" fmla="*/ 480586 h 736891"/>
              <a:gd name="connsiteX17" fmla="*/ 0 w 3721979"/>
              <a:gd name="connsiteY17" fmla="*/ 480588 h 736891"/>
              <a:gd name="connsiteX18" fmla="*/ 0 w 3721979"/>
              <a:gd name="connsiteY18" fmla="*/ 336411 h 736891"/>
              <a:gd name="connsiteX19" fmla="*/ 0 w 3721979"/>
              <a:gd name="connsiteY19" fmla="*/ 336411 h 736891"/>
              <a:gd name="connsiteX20" fmla="*/ 0 w 3721979"/>
              <a:gd name="connsiteY20" fmla="*/ 96119 h 736891"/>
              <a:gd name="connsiteX0" fmla="*/ 0 w 3721979"/>
              <a:gd name="connsiteY0" fmla="*/ 96119 h 736891"/>
              <a:gd name="connsiteX1" fmla="*/ 96119 w 3721979"/>
              <a:gd name="connsiteY1" fmla="*/ 0 h 736891"/>
              <a:gd name="connsiteX2" fmla="*/ 620330 w 3721979"/>
              <a:gd name="connsiteY2" fmla="*/ 0 h 736891"/>
              <a:gd name="connsiteX3" fmla="*/ 620330 w 3721979"/>
              <a:gd name="connsiteY3" fmla="*/ 0 h 736891"/>
              <a:gd name="connsiteX4" fmla="*/ 1550825 w 3721979"/>
              <a:gd name="connsiteY4" fmla="*/ 0 h 736891"/>
              <a:gd name="connsiteX5" fmla="*/ 3625860 w 3721979"/>
              <a:gd name="connsiteY5" fmla="*/ 0 h 736891"/>
              <a:gd name="connsiteX6" fmla="*/ 3721979 w 3721979"/>
              <a:gd name="connsiteY6" fmla="*/ 96119 h 736891"/>
              <a:gd name="connsiteX7" fmla="*/ 3721979 w 3721979"/>
              <a:gd name="connsiteY7" fmla="*/ 336411 h 736891"/>
              <a:gd name="connsiteX8" fmla="*/ 3721979 w 3721979"/>
              <a:gd name="connsiteY8" fmla="*/ 336411 h 736891"/>
              <a:gd name="connsiteX9" fmla="*/ 3721979 w 3721979"/>
              <a:gd name="connsiteY9" fmla="*/ 480588 h 736891"/>
              <a:gd name="connsiteX10" fmla="*/ 3721979 w 3721979"/>
              <a:gd name="connsiteY10" fmla="*/ 480586 h 736891"/>
              <a:gd name="connsiteX11" fmla="*/ 3625860 w 3721979"/>
              <a:gd name="connsiteY11" fmla="*/ 576705 h 736891"/>
              <a:gd name="connsiteX12" fmla="*/ 1254734 w 3721979"/>
              <a:gd name="connsiteY12" fmla="*/ 585414 h 736891"/>
              <a:gd name="connsiteX13" fmla="*/ 1057340 w 3721979"/>
              <a:gd name="connsiteY13" fmla="*/ 736891 h 736891"/>
              <a:gd name="connsiteX14" fmla="*/ 1047049 w 3721979"/>
              <a:gd name="connsiteY14" fmla="*/ 576705 h 736891"/>
              <a:gd name="connsiteX15" fmla="*/ 96119 w 3721979"/>
              <a:gd name="connsiteY15" fmla="*/ 576705 h 736891"/>
              <a:gd name="connsiteX16" fmla="*/ 0 w 3721979"/>
              <a:gd name="connsiteY16" fmla="*/ 480586 h 736891"/>
              <a:gd name="connsiteX17" fmla="*/ 0 w 3721979"/>
              <a:gd name="connsiteY17" fmla="*/ 480588 h 736891"/>
              <a:gd name="connsiteX18" fmla="*/ 0 w 3721979"/>
              <a:gd name="connsiteY18" fmla="*/ 336411 h 736891"/>
              <a:gd name="connsiteX19" fmla="*/ 0 w 3721979"/>
              <a:gd name="connsiteY19" fmla="*/ 336411 h 736891"/>
              <a:gd name="connsiteX20" fmla="*/ 0 w 3721979"/>
              <a:gd name="connsiteY20" fmla="*/ 96119 h 73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21979" h="736891">
                <a:moveTo>
                  <a:pt x="0" y="96119"/>
                </a:moveTo>
                <a:cubicBezTo>
                  <a:pt x="0" y="43034"/>
                  <a:pt x="43034" y="0"/>
                  <a:pt x="96119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860" y="0"/>
                </a:lnTo>
                <a:cubicBezTo>
                  <a:pt x="3678945" y="0"/>
                  <a:pt x="3721979" y="43034"/>
                  <a:pt x="3721979" y="96119"/>
                </a:cubicBezTo>
                <a:lnTo>
                  <a:pt x="3721979" y="336411"/>
                </a:lnTo>
                <a:lnTo>
                  <a:pt x="3721979" y="336411"/>
                </a:lnTo>
                <a:lnTo>
                  <a:pt x="3721979" y="480588"/>
                </a:lnTo>
                <a:lnTo>
                  <a:pt x="3721979" y="480586"/>
                </a:lnTo>
                <a:cubicBezTo>
                  <a:pt x="3721979" y="533671"/>
                  <a:pt x="3678945" y="576705"/>
                  <a:pt x="3625860" y="576705"/>
                </a:cubicBezTo>
                <a:lnTo>
                  <a:pt x="1254734" y="585414"/>
                </a:lnTo>
                <a:lnTo>
                  <a:pt x="1057340" y="736891"/>
                </a:lnTo>
                <a:lnTo>
                  <a:pt x="1047049" y="576705"/>
                </a:lnTo>
                <a:lnTo>
                  <a:pt x="96119" y="576705"/>
                </a:lnTo>
                <a:cubicBezTo>
                  <a:pt x="43034" y="576705"/>
                  <a:pt x="0" y="533671"/>
                  <a:pt x="0" y="480586"/>
                </a:cubicBezTo>
                <a:lnTo>
                  <a:pt x="0" y="480588"/>
                </a:lnTo>
                <a:lnTo>
                  <a:pt x="0" y="336411"/>
                </a:lnTo>
                <a:lnTo>
                  <a:pt x="0" y="336411"/>
                </a:lnTo>
                <a:lnTo>
                  <a:pt x="0" y="96119"/>
                </a:lnTo>
                <a:close/>
              </a:path>
            </a:pathLst>
          </a:cu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37212" y="5136118"/>
            <a:ext cx="4114800" cy="578882"/>
          </a:xfrm>
          <a:prstGeom prst="wedgeRoundRectCallout">
            <a:avLst>
              <a:gd name="adj1" fmla="val -53753"/>
              <a:gd name="adj2" fmla="val -4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noProof="1"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bg-BG" dirty="0"/>
              <a:t>: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noProof="1">
                <a:latin typeface="Consolas" panose="020B0609020204030204" pitchFamily="49" charset="0"/>
              </a:rPr>
              <a:t>str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символи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'Hi'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datetime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bg-BG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1-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7-2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21/12/1988</a:t>
            </a:r>
            <a:r>
              <a:rPr lang="en-US" dirty="0"/>
              <a:t>, …</a:t>
            </a:r>
            <a:endParaRPr lang="bg-BG" dirty="0"/>
          </a:p>
          <a:p>
            <a:r>
              <a:rPr lang="bg-BG" dirty="0"/>
              <a:t>В езикът </a:t>
            </a:r>
            <a:r>
              <a:rPr lang="en-US" dirty="0"/>
              <a:t>Python </a:t>
            </a:r>
            <a:r>
              <a:rPr lang="bg-BG" dirty="0"/>
              <a:t>типът се определя от стойността, която се присвоява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Четене на потребителски вход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6412" y="1221621"/>
            <a:ext cx="6223199" cy="3593235"/>
            <a:chOff x="3686433" y="1219200"/>
            <a:chExt cx="6223199" cy="3593235"/>
          </a:xfrm>
        </p:grpSpPr>
        <p:sp>
          <p:nvSpPr>
            <p:cNvPr id="8" name="Oval Callout 7"/>
            <p:cNvSpPr/>
            <p:nvPr/>
          </p:nvSpPr>
          <p:spPr>
            <a:xfrm>
              <a:off x="6221611" y="1219200"/>
              <a:ext cx="3688021" cy="2899919"/>
            </a:xfrm>
            <a:prstGeom prst="wedgeEllipseCallout">
              <a:avLst>
                <a:gd name="adj1" fmla="val -48582"/>
                <a:gd name="adj2" fmla="val 55368"/>
              </a:avLst>
            </a:prstGeom>
            <a:solidFill>
              <a:schemeClr val="tx2">
                <a:lumMod val="75000"/>
              </a:schemeClr>
            </a:solidFill>
            <a:ln w="66675">
              <a:solidFill>
                <a:srgbClr val="FF5549"/>
              </a:solidFill>
              <a:prstDash val="solid"/>
            </a:ln>
            <a:effectLst>
              <a:outerShdw dist="25400" dir="9600000" sx="98000" sy="98000" algn="ctr" rotWithShape="0">
                <a:schemeClr val="tx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433" y="1809591"/>
              <a:ext cx="3002844" cy="300284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50072">
              <a:off x="6962426" y="1565964"/>
              <a:ext cx="2206389" cy="2206389"/>
            </a:xfrm>
            <a:prstGeom prst="rect">
              <a:avLst/>
            </a:prstGeom>
          </p:spPr>
        </p:pic>
      </p:grpSp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с конзола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(низ) 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</a:t>
            </a:r>
            <a:r>
              <a:rPr lang="en-US" dirty="0"/>
              <a:t> </a:t>
            </a:r>
            <a:r>
              <a:rPr lang="bg-BG" dirty="0"/>
              <a:t>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2" y="2010426"/>
            <a:ext cx="5943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input('Some text…')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2624" y="4217515"/>
            <a:ext cx="663098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556" y="1447800"/>
            <a:ext cx="1840635" cy="1840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756" y="5367552"/>
            <a:ext cx="5115547" cy="1338048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 rot="5400000">
            <a:off x="5788024" y="5412862"/>
            <a:ext cx="609600" cy="6062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824" y="4672776"/>
            <a:ext cx="4878388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int(input('a = '))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print('Square =',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99012" y="1537166"/>
            <a:ext cx="377433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print(num)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824" y="62234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https://judge.softuni.bg/Contests/Practice/Index/151#0</a:t>
            </a:r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64176" y="3887495"/>
            <a:ext cx="2286000" cy="1865064"/>
            <a:chOff x="9142412" y="3600012"/>
            <a:chExt cx="2286000" cy="1865064"/>
          </a:xfrm>
        </p:grpSpPr>
        <p:grpSp>
          <p:nvGrpSpPr>
            <p:cNvPr id="10" name="Group 9"/>
            <p:cNvGrpSpPr/>
            <p:nvPr/>
          </p:nvGrpSpPr>
          <p:grpSpPr>
            <a:xfrm rot="5400000">
              <a:off x="10080827" y="4117491"/>
              <a:ext cx="1820437" cy="874733"/>
              <a:chOff x="974149" y="4644603"/>
              <a:chExt cx="2587336" cy="815675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 rot="16200000">
                <a:off x="950162" y="4668594"/>
                <a:ext cx="815671" cy="76769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2166589" y="4925061"/>
                <a:ext cx="385965" cy="2547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 rot="16200000">
                <a:off x="2769801" y="4668591"/>
                <a:ext cx="815671" cy="7676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16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9354008" y="3600012"/>
              <a:ext cx="1123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3200" dirty="0">
                  <a:solidFill>
                    <a:schemeClr val="tx2">
                      <a:lumMod val="75000"/>
                    </a:schemeClr>
                  </a:solidFill>
                </a:rPr>
                <a:t>Вход</a:t>
              </a:r>
              <a:r>
                <a:rPr lang="en-US" sz="3200" dirty="0"/>
                <a:t>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2412" y="4827817"/>
              <a:ext cx="1335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3200" dirty="0">
                  <a:solidFill>
                    <a:schemeClr val="tx2">
                      <a:lumMod val="75000"/>
                    </a:schemeClr>
                  </a:solidFill>
                </a:rPr>
                <a:t>Изход</a:t>
              </a:r>
              <a:r>
                <a:rPr lang="en-US" sz="3200" dirty="0"/>
                <a:t>:</a:t>
              </a:r>
            </a:p>
          </p:txBody>
        </p:sp>
      </p:grp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360612" y="3253008"/>
            <a:ext cx="3847346" cy="1358227"/>
          </a:xfrm>
          <a:prstGeom prst="wedgeRoundRectCallout">
            <a:avLst>
              <a:gd name="adj1" fmla="val -56616"/>
              <a:gd name="adj2" fmla="val 47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текстовата стойност в числена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  <p:bldP spid="2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2077</Words>
  <Application>Microsoft Office PowerPoint</Application>
  <PresentationFormat>Custom</PresentationFormat>
  <Paragraphs>365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Имате въпроси?</vt:lpstr>
      <vt:lpstr>Съдържание</vt:lpstr>
      <vt:lpstr>Променливи и типове данни</vt:lpstr>
      <vt:lpstr>PowerPoint Presentation</vt:lpstr>
      <vt:lpstr>Типове данни и променливи</vt:lpstr>
      <vt:lpstr>Четене на потребителски вход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–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*, /, //</vt:lpstr>
      <vt:lpstr>Аритметични операции: %</vt:lpstr>
      <vt:lpstr>Числени изрази</vt:lpstr>
      <vt:lpstr>Задачи с прости изчисления</vt:lpstr>
      <vt:lpstr>Печатане на екрана</vt:lpstr>
      <vt:lpstr>Съединяване на текст и число</vt:lpstr>
      <vt:lpstr>Съединяване на текст и числа (2)</vt:lpstr>
      <vt:lpstr>Зареждане на библиотеки (import)</vt:lpstr>
      <vt:lpstr>Закръгляне на числа</vt:lpstr>
      <vt:lpstr>Лица и периметри на фигури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Основи на програмирането с Python</dc:subject>
  <dc:creator/>
  <cp:keywords>Sofware University, SoftUni, programming, coding, software development, education, training, course, курс, програмиране, кодене, кодиране, СофтУни</cp:keywords>
  <dc:description>Задачи за упражнение за курса "Основи на програмирането с Python"_x000d_
https://softuni.bg/courses/programming-basics/</dc:description>
  <cp:lastModifiedBy/>
  <cp:revision>1</cp:revision>
  <dcterms:created xsi:type="dcterms:W3CDTF">2014-01-02T17:00:34Z</dcterms:created>
  <dcterms:modified xsi:type="dcterms:W3CDTF">2018-03-30T09:48:57Z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