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433" r:id="rId4"/>
    <p:sldId id="276" r:id="rId5"/>
    <p:sldId id="353" r:id="rId6"/>
    <p:sldId id="434" r:id="rId7"/>
    <p:sldId id="441" r:id="rId8"/>
    <p:sldId id="435" r:id="rId9"/>
    <p:sldId id="436" r:id="rId10"/>
    <p:sldId id="437" r:id="rId11"/>
    <p:sldId id="438" r:id="rId12"/>
    <p:sldId id="439" r:id="rId13"/>
    <p:sldId id="442" r:id="rId14"/>
    <p:sldId id="397" r:id="rId15"/>
    <p:sldId id="396" r:id="rId16"/>
    <p:sldId id="398" r:id="rId17"/>
    <p:sldId id="399" r:id="rId18"/>
    <p:sldId id="403" r:id="rId19"/>
    <p:sldId id="446" r:id="rId20"/>
    <p:sldId id="411" r:id="rId21"/>
    <p:sldId id="426" r:id="rId22"/>
    <p:sldId id="349" r:id="rId23"/>
    <p:sldId id="445" r:id="rId24"/>
    <p:sldId id="443" r:id="rId25"/>
    <p:sldId id="44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93CD42C8-8A95-4C9B-B82A-4ED63C9CAED1}">
          <p14:sldIdLst>
            <p14:sldId id="274"/>
            <p14:sldId id="433"/>
            <p14:sldId id="276"/>
          </p14:sldIdLst>
        </p14:section>
        <p14:section name="Въведение в програмирането" id="{A0A660FB-CDB7-4334-A2F8-06F3A68AB257}">
          <p14:sldIdLst>
            <p14:sldId id="353"/>
            <p14:sldId id="434"/>
            <p14:sldId id="441"/>
            <p14:sldId id="435"/>
            <p14:sldId id="436"/>
            <p14:sldId id="437"/>
            <p14:sldId id="438"/>
            <p14:sldId id="439"/>
            <p14:sldId id="442"/>
          </p14:sldIdLst>
        </p14:section>
        <p14:section name="Първа конзолна програма" id="{17146285-B857-40E5-AA0F-66A5E296480D}">
          <p14:sldIdLst>
            <p14:sldId id="397"/>
            <p14:sldId id="396"/>
            <p14:sldId id="398"/>
            <p14:sldId id="399"/>
            <p14:sldId id="403"/>
            <p14:sldId id="446"/>
            <p14:sldId id="411"/>
            <p14:sldId id="426"/>
            <p14:sldId id="349"/>
            <p14:sldId id="445"/>
            <p14:sldId id="443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7" autoAdjust="0"/>
    <p:restoredTop sz="94533" autoAdjust="0"/>
  </p:normalViewPr>
  <p:slideViewPr>
    <p:cSldViewPr>
      <p:cViewPr varScale="1">
        <p:scale>
          <a:sx n="65" d="100"/>
          <a:sy n="65" d="100"/>
        </p:scale>
        <p:origin x="50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2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22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9" name="Picture 8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397138" y="2169182"/>
            <a:ext cx="2746594" cy="283448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283318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6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150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56113" y="457200"/>
            <a:ext cx="88246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411971"/>
            <a:ext cx="2838903" cy="3293629"/>
          </a:xfrm>
          <a:prstGeom prst="rect">
            <a:avLst/>
          </a:prstGeom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http://softuni.bg</a:t>
            </a:r>
            <a:endParaRPr lang="en-US" sz="1800" dirty="0"/>
          </a:p>
        </p:txBody>
      </p:sp>
      <p:pic>
        <p:nvPicPr>
          <p:cNvPr id="15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65" y="326429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533320"/>
            <a:ext cx="2212117" cy="5517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576164">
            <a:off x="4584774" y="309993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Subtitle 5"/>
          <p:cNvSpPr txBox="1">
            <a:spLocks/>
          </p:cNvSpPr>
          <p:nvPr/>
        </p:nvSpPr>
        <p:spPr>
          <a:xfrm>
            <a:off x="3670513" y="1371600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Да напишем първата си програма с </a:t>
            </a:r>
            <a:r>
              <a:rPr lang="en-US" dirty="0"/>
              <a:t>Python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noProof="1"/>
              <a:t>PyCharm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9A78A0-1A5F-4F2C-9B03-28F9B981FB5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6774906" y="3922812"/>
            <a:ext cx="2812373" cy="22293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53" y="32642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pic>
        <p:nvPicPr>
          <p:cNvPr id="5" name="Picture 4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3414" y="3307494"/>
            <a:ext cx="2133598" cy="2341486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4" y="3307494"/>
            <a:ext cx="2133598" cy="23414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16478" y="5715000"/>
            <a:ext cx="70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47213" y="5648980"/>
            <a:ext cx="102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PHP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for($i = 0; $i &lt;= 10; $i++)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6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3414" y="3307494"/>
            <a:ext cx="2133598" cy="2341486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num in range(0,10) 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4" y="3307494"/>
            <a:ext cx="2133598" cy="23414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55812" y="5715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613" y="56461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for(let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намира лицето на триъгълник</a:t>
            </a:r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принтира числата от 1 до 10:</a:t>
            </a:r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45738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range(0,10):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457383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(base * height /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45751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= leva /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73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0292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програма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101A2C-CED3-4F1B-845D-DB4619BE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3" y="5791200"/>
            <a:ext cx="10363200" cy="719034"/>
          </a:xfrm>
        </p:spPr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7CE844-204A-4EF8-8B24-D5286E93E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066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noProof="1">
                <a:sym typeface="Wingdings" panose="05000000000000000000" pitchFamily="2" charset="2"/>
              </a:rPr>
              <a:t>PyCharm</a:t>
            </a:r>
            <a:r>
              <a:rPr lang="en-US" dirty="0">
                <a:sym typeface="Wingdings" panose="05000000000000000000" pitchFamily="2" charset="2"/>
              </a:rPr>
              <a:t>;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  <a:endParaRPr lang="bg-BG" dirty="0"/>
          </a:p>
          <a:p>
            <a:r>
              <a:rPr lang="bg-BG" dirty="0"/>
              <a:t>Инсталирайте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PyCharm </a:t>
            </a:r>
            <a:r>
              <a:rPr lang="en-US" dirty="0"/>
              <a:t>Community</a:t>
            </a:r>
            <a:endParaRPr lang="sv-SE" dirty="0"/>
          </a:p>
          <a:p>
            <a:pPr lvl="1"/>
            <a:r>
              <a:rPr lang="en-US" dirty="0">
                <a:hlinkClick r:id="rId2"/>
              </a:rPr>
              <a:t>https://www.jetbrains.com/pycharm/download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87" y="1151121"/>
            <a:ext cx="5446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noProof="1"/>
              <a:t>PyCharm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проект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[Create New Project]</a:t>
            </a:r>
            <a:r>
              <a:rPr lang="en-US" dirty="0">
                <a:sym typeface="Wingdings" panose="05000000000000000000" pitchFamily="2" charset="2"/>
              </a:rPr>
              <a:t> [</a:t>
            </a:r>
            <a:r>
              <a:rPr lang="bg-BG" dirty="0">
                <a:sym typeface="Wingdings" panose="05000000000000000000" pitchFamily="2" charset="2"/>
              </a:rPr>
              <a:t>Въведете име и място</a:t>
            </a:r>
            <a:r>
              <a:rPr lang="en-US" dirty="0">
                <a:sym typeface="Wingdings" panose="05000000000000000000" pitchFamily="2" charset="2"/>
              </a:rPr>
              <a:t>]  [Create]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bg-BG" dirty="0">
                <a:sym typeface="Wingdings" panose="05000000000000000000" pitchFamily="2" charset="2"/>
              </a:rPr>
              <a:t>Дясно копче върху името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на проекта</a:t>
            </a:r>
            <a:r>
              <a:rPr lang="en-US" dirty="0">
                <a:sym typeface="Wingdings" panose="05000000000000000000" pitchFamily="2" charset="2"/>
              </a:rPr>
              <a:t>]  [New]  [Python File]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[</a:t>
            </a:r>
            <a:r>
              <a:rPr lang="bg-BG" dirty="0"/>
              <a:t>Въведете името на файла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8" name="Картина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86" y="1295400"/>
            <a:ext cx="6162037" cy="156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D65275-E2E1-4E89-A898-717D59B171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4412" y="2969131"/>
            <a:ext cx="5566410" cy="1722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0D631-2427-4DC8-8093-48305B68EC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28022" y="4865176"/>
            <a:ext cx="3352800" cy="1485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95400"/>
            <a:ext cx="11187000" cy="1752600"/>
          </a:xfrm>
        </p:spPr>
        <p:txBody>
          <a:bodyPr>
            <a:noAutofit/>
          </a:bodyPr>
          <a:lstStyle/>
          <a:p>
            <a:pPr marL="457200" lvl="1" indent="-457200">
              <a:buClr>
                <a:srgbClr val="F2B254"/>
              </a:buClr>
              <a:buSzPct val="100000"/>
            </a:pPr>
            <a:r>
              <a:rPr lang="bg-BG" sz="3400" dirty="0"/>
              <a:t>Сорс кодът на програмата ще напишем в празния файл </a:t>
            </a:r>
            <a:r>
              <a:rPr lang="en-US" sz="3400" dirty="0"/>
              <a:t>"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Hello-SoftUni.py</a:t>
            </a:r>
            <a:r>
              <a:rPr lang="en-US" sz="3400" dirty="0"/>
              <a:t>"</a:t>
            </a:r>
            <a:r>
              <a:rPr lang="bg-BG" sz="3400" dirty="0"/>
              <a:t>, който вече създадохме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1E25C-E71A-4D9F-8351-08455CFFCB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2612" y="2667000"/>
            <a:ext cx="5605463" cy="21383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200" dirty="0"/>
          </a:p>
          <a:p>
            <a:r>
              <a:rPr lang="bg-BG" sz="3200" dirty="0"/>
              <a:t>За стартиране на програмата натиснете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или с натискане на десен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бутон в полето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 писане на код –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&gt; [Run 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името на програмата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3" y="1200313"/>
            <a:ext cx="48005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 SoftUni')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86D55-7687-4BA5-B02E-C9F16F3464BF}"/>
              </a:ext>
            </a:extLst>
          </p:cNvPr>
          <p:cNvSpPr txBox="1">
            <a:spLocks/>
          </p:cNvSpPr>
          <p:nvPr/>
        </p:nvSpPr>
        <p:spPr>
          <a:xfrm>
            <a:off x="192001" y="18109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DF5D8-AB24-4F1A-B8CF-8F37DAB146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2612" y="3429000"/>
            <a:ext cx="7575161" cy="321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bg-BG" dirty="0"/>
              <a:t>Резултатът ще се изпише на конзолата (</a:t>
            </a:r>
            <a:r>
              <a:rPr lang="bg-BG" noProof="1"/>
              <a:t>подпрозорецът</a:t>
            </a:r>
            <a:r>
              <a:rPr lang="bg-BG" dirty="0"/>
              <a:t> отдолу):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E40759-9BE0-4CE6-B6AA-AACD91EE3A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751" y="3765087"/>
            <a:ext cx="6324600" cy="1662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86D55-7687-4BA5-B02E-C9F16F3464BF}"/>
              </a:ext>
            </a:extLst>
          </p:cNvPr>
          <p:cNvSpPr txBox="1">
            <a:spLocks/>
          </p:cNvSpPr>
          <p:nvPr/>
        </p:nvSpPr>
        <p:spPr>
          <a:xfrm>
            <a:off x="192001" y="18109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314C5-2A5A-4F8E-8812-9D82B80AB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6022" y="2442608"/>
            <a:ext cx="394078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CA00A-B215-4CF6-BE6F-03D160944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4525">
            <a:off x="6270398" y="1368504"/>
            <a:ext cx="2691023" cy="26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https://judge.softuni.bg/Contests/Practice/Index/</a:t>
            </a:r>
            <a:r>
              <a:rPr lang="bg-BG" dirty="0">
                <a:hlinkClick r:id="rId2"/>
              </a:rPr>
              <a:t>150</a:t>
            </a:r>
            <a:r>
              <a:rPr lang="en-US" dirty="0">
                <a:hlinkClick r:id="rId2"/>
              </a:rPr>
              <a:t>#0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9212" y="2438400"/>
            <a:ext cx="6172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pb-april</a:t>
            </a:r>
            <a:endParaRPr lang="en-US" sz="11500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312904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646EE4-F7A9-48D9-832F-5CF09F7445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21178646">
            <a:off x="603698" y="793751"/>
            <a:ext cx="6448425" cy="1571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08398"/>
            <a:ext cx="10363200" cy="820600"/>
          </a:xfrm>
        </p:spPr>
        <p:txBody>
          <a:bodyPr/>
          <a:lstStyle/>
          <a:p>
            <a:r>
              <a:rPr lang="bg-BG" dirty="0"/>
              <a:t>Конзолни програми с </a:t>
            </a:r>
            <a:r>
              <a:rPr lang="en-US" dirty="0"/>
              <a:t>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910366"/>
            <a:ext cx="10363200" cy="719034"/>
          </a:xfrm>
        </p:spPr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DFB4C6-C322-4D53-AACF-B4FA4096A0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0244" y="3691548"/>
            <a:ext cx="5993765" cy="1356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54B3B-CF32-42E6-A8BE-283448730F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6867" y="1713173"/>
            <a:ext cx="5517145" cy="32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Python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noProof="1"/>
              <a:t>PyCharm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Python </a:t>
            </a: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във файла</a:t>
            </a:r>
            <a:endParaRPr lang="en-US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7212" y="3505200"/>
            <a:ext cx="2689934" cy="27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256962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('Hello')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1561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2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66" y="4569086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600200"/>
            <a:ext cx="1344864" cy="1657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28571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76" y="2971800"/>
            <a:ext cx="2452988" cy="32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2954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програма с </a:t>
            </a:r>
            <a:r>
              <a:rPr lang="en-US" dirty="0"/>
              <a:t>Python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Python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98" y="1501142"/>
            <a:ext cx="4000256" cy="491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5DEDE-2904-4FA2-AA81-7DBE47964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420343"/>
            <a:ext cx="102523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88815" y="1447800"/>
            <a:ext cx="11804822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даваме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sz="3200" dirty="0"/>
              <a:t> на компютъра – да 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2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поредица, те образуват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"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Програмите се пишат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Python, JavaScript , PHP, Java, C#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</a:t>
            </a:r>
            <a:r>
              <a:rPr lang="en-US" dirty="0"/>
              <a:t> </a:t>
            </a:r>
            <a:r>
              <a:rPr lang="en-US" noProof="1"/>
              <a:t>PyCharm</a:t>
            </a:r>
            <a:r>
              <a:rPr lang="en-US" dirty="0"/>
              <a:t>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последователност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Програмите се пишат 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текстов</a:t>
            </a:r>
            <a:r>
              <a:rPr lang="bg-BG" sz="3200" dirty="0"/>
              <a:t>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sz="3200" dirty="0"/>
              <a:t>Сорс кодът се компилира до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Сорс кодът може да се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изпълни директно</a:t>
            </a:r>
            <a:r>
              <a:rPr lang="bg-BG" sz="3200" dirty="0"/>
              <a:t>, както например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bg-BG" sz="3200" dirty="0"/>
              <a:t>.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4412" y="5029200"/>
            <a:ext cx="7696200" cy="1110780"/>
          </a:xfrm>
        </p:spPr>
        <p:txBody>
          <a:bodyPr>
            <a:normAutofit/>
          </a:bodyPr>
          <a:lstStyle/>
          <a:p>
            <a:r>
              <a:rPr lang="bg-BG" sz="6600" dirty="0"/>
              <a:t>Как комуникираме?</a:t>
            </a:r>
            <a:endParaRPr lang="en-U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30" y="1776046"/>
            <a:ext cx="5797163" cy="32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pic>
        <p:nvPicPr>
          <p:cNvPr id="5" name="Picture 4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4291" y="3307494"/>
            <a:ext cx="2133598" cy="2341486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89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pic>
        <p:nvPicPr>
          <p:cNvPr id="17" name="Picture 16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77" y="2090471"/>
            <a:ext cx="2133598" cy="2341486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Добрый 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0277" y="2090471"/>
            <a:ext cx="2133598" cy="2341486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Dobrý deň!</a:t>
            </a:r>
          </a:p>
        </p:txBody>
      </p:sp>
      <p:pic>
        <p:nvPicPr>
          <p:cNvPr id="21" name="Picture 20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59" y="3307494"/>
            <a:ext cx="2133598" cy="2341486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Dobrý den!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4319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57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pic>
        <p:nvPicPr>
          <p:cNvPr id="5" name="Picture 4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4291" y="3307494"/>
            <a:ext cx="2133598" cy="2341486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6894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Guten</a:t>
            </a:r>
            <a:r>
              <a:rPr lang="en-US" sz="2800" dirty="0">
                <a:solidFill>
                  <a:srgbClr val="FFFFFF"/>
                </a:solidFill>
              </a:rPr>
              <a:t> Tag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7" name="Picture 16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77" y="2090471"/>
            <a:ext cx="2133598" cy="2341486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0277" y="2090471"/>
            <a:ext cx="2133598" cy="2341486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1" name="Picture 20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59" y="3307494"/>
            <a:ext cx="2133598" cy="2341486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5277" y="4431957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61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19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853</Words>
  <Application>Microsoft Office PowerPoint</Application>
  <PresentationFormat>Custom</PresentationFormat>
  <Paragraphs>173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Първи стъпки в програмирането</vt:lpstr>
      <vt:lpstr>Have a Question?</vt:lpstr>
      <vt:lpstr>Съдържание</vt:lpstr>
      <vt:lpstr>Какво означава "да програмираме"?</vt:lpstr>
      <vt:lpstr>Какво означава "програмиране"?</vt:lpstr>
      <vt:lpstr>Компютърни програми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Начин на комуникация (4)</vt:lpstr>
      <vt:lpstr>Компютърна програма – примери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Писане на програмен код (3)</vt:lpstr>
      <vt:lpstr>Тестване на програмата в Judge</vt:lpstr>
      <vt:lpstr>Конзолни програми с Python</vt:lpstr>
      <vt:lpstr>Какво научихме днес?</vt:lpstr>
      <vt:lpstr>Първи стъпки в кодирането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2018-04-13T19:03:15Z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