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52" r:id="rId4"/>
    <p:sldId id="276" r:id="rId5"/>
    <p:sldId id="420" r:id="rId6"/>
    <p:sldId id="418" r:id="rId7"/>
    <p:sldId id="428" r:id="rId8"/>
    <p:sldId id="453" r:id="rId9"/>
    <p:sldId id="433" r:id="rId10"/>
    <p:sldId id="429" r:id="rId11"/>
    <p:sldId id="434" r:id="rId12"/>
    <p:sldId id="430" r:id="rId13"/>
    <p:sldId id="436" r:id="rId14"/>
    <p:sldId id="438" r:id="rId15"/>
    <p:sldId id="439" r:id="rId16"/>
    <p:sldId id="437" r:id="rId17"/>
    <p:sldId id="442" r:id="rId18"/>
    <p:sldId id="443" r:id="rId19"/>
    <p:sldId id="444" r:id="rId20"/>
    <p:sldId id="451" r:id="rId21"/>
    <p:sldId id="445" r:id="rId22"/>
    <p:sldId id="446" r:id="rId23"/>
    <p:sldId id="440" r:id="rId24"/>
    <p:sldId id="441" r:id="rId25"/>
    <p:sldId id="448" r:id="rId26"/>
    <p:sldId id="427" r:id="rId27"/>
    <p:sldId id="457" r:id="rId28"/>
    <p:sldId id="458" r:id="rId29"/>
    <p:sldId id="459" r:id="rId30"/>
    <p:sldId id="455" r:id="rId31"/>
    <p:sldId id="456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516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4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8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351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34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491#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dge.softuni.bg/Contests/Practice/Index/491#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Practice/Index/155#6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judge.softuni.bg/Contests/Practice/Index/155#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155#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491#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dge.softuni.bg/Contests/Practice/Index/155#9" TargetMode="Externa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7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4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491#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276600"/>
            <a:ext cx="3021264" cy="3505200"/>
          </a:xfrm>
          <a:prstGeom prst="rect">
            <a:avLst/>
          </a:prstGeom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4586388" y="3187514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5" y="2428556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29711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77730" y="2057400"/>
            <a:ext cx="607622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print('$',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print(' $',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https://judge.softuni.bg/Contests/Practice/Index/155#3</a:t>
            </a:r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2175344"/>
            <a:ext cx="1316966" cy="130873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end='')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 -', end='')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+')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range(n-2):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https://judge.softuni.bg/Contests/Practice/Index/155#4</a:t>
            </a:r>
            <a:r>
              <a:rPr lang="en-US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1" name="Rounded Rectangle 10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33600"/>
            <a:ext cx="2027370" cy="28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21532" y="2049958"/>
            <a:ext cx="8193002" cy="3191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range(n-row-1):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', end='')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print('*', end='')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*', 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https://judge.softuni.bg/Contests/Practice/Index/155#5</a:t>
            </a:r>
            <a:r>
              <a:rPr lang="en-US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586640"/>
            <a:ext cx="55625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range(n+1):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'*' * i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 ' * (n - i)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end='')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856412" y="3429000"/>
            <a:ext cx="12192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82" y="2819400"/>
            <a:ext cx="3112330" cy="2438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9" name="Rounded Rectangle 8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82" y="1676400"/>
            <a:ext cx="1305709" cy="18821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724" y="6049028"/>
            <a:ext cx="10995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5"/>
              </a:rPr>
              <a:t>https://judge.softuni.bg/Contests/Practice/Index/155#6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64D-4794-49B7-B089-2D468730B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750580"/>
            <a:ext cx="3023317" cy="2669020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grpSp>
        <p:nvGrpSpPr>
          <p:cNvPr id="12" name="Group 11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3" name="Rounded Rectangle 12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4" name="Rounded Rectangle 13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161700"/>
            <a:ext cx="61721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- 2):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#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7237412" y="2629516"/>
            <a:ext cx="796519" cy="476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64" y="2057400"/>
            <a:ext cx="3621982" cy="179131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0" name="Rounded Rectangle 9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651901" y="6182144"/>
            <a:ext cx="10995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решения: </a:t>
            </a:r>
            <a:r>
              <a:rPr lang="en-US" sz="2600" dirty="0">
                <a:hlinkClick r:id="rId4"/>
              </a:rPr>
              <a:t>https://judge.softuni.bg/Contests/Practice/Index/</a:t>
            </a:r>
            <a:r>
              <a:rPr lang="bg-BG" sz="2600" dirty="0">
                <a:hlinkClick r:id="rId4"/>
              </a:rPr>
              <a:t>155</a:t>
            </a:r>
            <a:r>
              <a:rPr lang="en-US" sz="2600" dirty="0">
                <a:hlinkClick r:id="rId4"/>
              </a:rPr>
              <a:t>#7</a:t>
            </a:r>
            <a:r>
              <a:rPr lang="en-US" sz="26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031173-AAC2-411F-B759-3E8830E18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80" y="32004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600200"/>
            <a:ext cx="54863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i == (n-1) // 2 - 1: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else: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 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704012" y="32766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4" y="2743775"/>
            <a:ext cx="3312672" cy="16383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1" name="Rounded Rectangle 10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51901" y="6182144"/>
            <a:ext cx="10995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решения: </a:t>
            </a:r>
            <a:r>
              <a:rPr lang="en-US" sz="2600" dirty="0">
                <a:hlinkClick r:id="rId4"/>
              </a:rPr>
              <a:t>https://judge.softuni.bg/Contests/Practice/Index/</a:t>
            </a:r>
            <a:r>
              <a:rPr lang="bg-BG" sz="2600" dirty="0">
                <a:hlinkClick r:id="rId4"/>
              </a:rPr>
              <a:t>155</a:t>
            </a:r>
            <a:r>
              <a:rPr lang="en-US" sz="2600" dirty="0">
                <a:hlinkClick r:id="rId4"/>
              </a:rPr>
              <a:t>#7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pb-april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238" y="138776"/>
            <a:ext cx="9577597" cy="1110780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6" name="Rounded Rectangle 5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20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8" name="Rounded Rectangle 17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962111"/>
            <a:ext cx="60815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 % 2 == 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stars+=1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range((n+1) // 2):</a:t>
            </a:r>
          </a:p>
          <a:p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= (n - stars) // 2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 * 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// 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008812" y="3341448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798" y="2020543"/>
            <a:ext cx="2627725" cy="2895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9" name="Rounded Rectangle 8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82508" y="6377018"/>
            <a:ext cx="110592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4"/>
              </a:rPr>
              <a:t>https://judge.softuni.bg/Contests/Practice/Index/</a:t>
            </a:r>
            <a:r>
              <a:rPr lang="bg-BG" sz="2600" dirty="0">
                <a:hlinkClick r:id="rId4"/>
              </a:rPr>
              <a:t>155</a:t>
            </a:r>
            <a:r>
              <a:rPr lang="en-US" sz="2600" dirty="0">
                <a:hlinkClick r:id="rId4"/>
              </a:rPr>
              <a:t>#8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26" name="Rounded Rectangle 25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5943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= (n - 1) // 2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range(((n-1) // 2) + 1):</a:t>
            </a:r>
          </a:p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leftRight, end='')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print('*', end='')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 = n - 2 * leftRight - 2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mid &gt;= 0: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print('-' * mid, end='')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print('*', end='')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</a:t>
            </a:r>
            <a:r>
              <a:rPr lang="bg-BG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leftRight-=1</a:t>
            </a:r>
          </a:p>
          <a:p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3" name="Right Arrow 2"/>
          <p:cNvSpPr/>
          <p:nvPr/>
        </p:nvSpPr>
        <p:spPr>
          <a:xfrm>
            <a:off x="7237412" y="3657600"/>
            <a:ext cx="914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47" y="2743200"/>
            <a:ext cx="2587472" cy="28791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1" name="Rounded Rectangle 10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9" y="1295400"/>
            <a:ext cx="1763323" cy="16476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576" y="6229036"/>
            <a:ext cx="110592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5"/>
              </a:rPr>
              <a:t>https://judge.softuni.bg/Contests/Practice/Index/</a:t>
            </a:r>
            <a:r>
              <a:rPr lang="bg-BG" sz="2600" dirty="0">
                <a:hlinkClick r:id="rId5"/>
              </a:rPr>
              <a:t>155</a:t>
            </a:r>
            <a:r>
              <a:rPr lang="en-US" sz="2600" dirty="0">
                <a:hlinkClick r:id="rId5"/>
              </a:rPr>
              <a:t>#9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печатаме без нов ред накрая:</a:t>
            </a: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Можем да чертаем фигури с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вложени</a:t>
            </a:r>
            <a:r>
              <a:rPr lang="bg-BG" sz="3000" dirty="0"/>
              <a:t>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541507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12" y="1644186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47161" y="1337787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536" y="1901610"/>
            <a:ext cx="5872276" cy="7325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text'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70664D-4794-49B7-B089-2D468730BF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12" y="3660577"/>
            <a:ext cx="1693932" cy="1495424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grpSp>
        <p:nvGrpSpPr>
          <p:cNvPr id="14" name="Group 13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5" name="Rounded Rectangle 14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BF042C0B-F05E-497B-8FCA-9A9C15A9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8510" y="3311922"/>
            <a:ext cx="3254024" cy="278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24600"/>
            <a:ext cx="10482604" cy="363552"/>
          </a:xfrm>
        </p:spPr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</a:t>
            </a:r>
            <a:r>
              <a:rPr lang="en-US" sz="2000" u="sng">
                <a:solidFill>
                  <a:schemeClr val="tx2">
                    <a:lumMod val="90000"/>
                  </a:schemeClr>
                </a:solidFill>
              </a:rPr>
              <a:t>://</a:t>
            </a:r>
            <a:r>
              <a:rPr lang="en-US" sz="2000" u="sng" smtClean="0">
                <a:solidFill>
                  <a:schemeClr val="tx2">
                    <a:lumMod val="90000"/>
                  </a:schemeClr>
                </a:solidFill>
              </a:rPr>
              <a:t>softuni.bg/courses/programming-basics</a:t>
            </a:r>
            <a:endParaRPr lang="en-US" sz="2000" u="sng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1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61325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111801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7" name="Rounded Rectangle 6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7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0601" y="142376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8816" y="368827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11" tooltip="Software University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74" y="1566110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359820"/>
            <a:ext cx="2175525" cy="5555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32" y="2819400"/>
            <a:ext cx="2646012" cy="3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64D-4794-49B7-B089-2D468730B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750580"/>
            <a:ext cx="3023317" cy="2669020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grpSp>
        <p:nvGrpSpPr>
          <p:cNvPr id="12" name="Group 11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3" name="Rounded Rectangle 12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89012" y="2667000"/>
            <a:ext cx="411638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https://judge.softuni.bg/Contests/Practice/Index/155#0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81200"/>
            <a:ext cx="2551580" cy="2743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42012" y="3022229"/>
            <a:ext cx="838200" cy="48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pSp>
        <p:nvGrpSpPr>
          <p:cNvPr id="10" name="Group 9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93812" y="2624949"/>
            <a:ext cx="40385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https://judge.softuni.bg/Contests/Practice/Index/155#1</a:t>
            </a:r>
            <a:r>
              <a:rPr lang="en-US" dirty="0"/>
              <a:t>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094412" y="320040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4" y="2244695"/>
            <a:ext cx="2286000" cy="257338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2" name="Rounded Rectangle 11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1E545-2B52-4080-A715-95F21F29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582052"/>
            <a:ext cx="3200400" cy="3200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7" name="Rounded Rectangle 6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1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4572000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3785316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755356" y="187797"/>
            <a:ext cx="2250936" cy="815868"/>
            <a:chOff x="9777124" y="138776"/>
            <a:chExt cx="2250936" cy="815868"/>
          </a:xfrm>
        </p:grpSpPr>
        <p:sp>
          <p:nvSpPr>
            <p:cNvPr id="13" name="Rounded Rectangle 12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889062"/>
            <a:ext cx="1059338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81108" y="3794613"/>
            <a:ext cx="4113213" cy="1041829"/>
          </a:xfrm>
          <a:prstGeom prst="wedgeRoundRectCallout">
            <a:avLst>
              <a:gd name="adj1" fmla="val -56223"/>
              <a:gd name="adj2" fmla="val 327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81108" y="5054834"/>
            <a:ext cx="4800600" cy="1041829"/>
          </a:xfrm>
          <a:prstGeom prst="wedgeRoundRectCallout">
            <a:avLst>
              <a:gd name="adj1" fmla="val -55333"/>
              <a:gd name="adj2" fmla="val -320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518294"/>
            <a:ext cx="53339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 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</a:t>
            </a:r>
            <a:r>
              <a:rPr lang="bg-BG" dirty="0">
                <a:hlinkClick r:id="rId2"/>
              </a:rPr>
              <a:t>155</a:t>
            </a:r>
            <a:r>
              <a:rPr lang="en-US" dirty="0">
                <a:hlinkClick r:id="rId2"/>
              </a:rPr>
              <a:t>#2</a:t>
            </a:r>
            <a:r>
              <a:rPr lang="en-US" dirty="0"/>
              <a:t>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704012" y="3505200"/>
            <a:ext cx="1066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718945"/>
            <a:ext cx="2952227" cy="243470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777124" y="138776"/>
            <a:ext cx="2250936" cy="815868"/>
            <a:chOff x="9777124" y="138776"/>
            <a:chExt cx="2250936" cy="815868"/>
          </a:xfrm>
        </p:grpSpPr>
        <p:sp>
          <p:nvSpPr>
            <p:cNvPr id="11" name="Rounded Rectangle 10"/>
            <p:cNvSpPr/>
            <p:nvPr/>
          </p:nvSpPr>
          <p:spPr>
            <a:xfrm>
              <a:off x="9800835" y="138776"/>
              <a:ext cx="2227225" cy="81586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124" y="268917"/>
              <a:ext cx="2175525" cy="555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1669</Words>
  <Application>Microsoft Office PowerPoint</Application>
  <PresentationFormat>Custom</PresentationFormat>
  <Paragraphs>367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SoftUni Diamond Partners</vt:lpstr>
      <vt:lpstr>SoftUni Diamond Partners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2018-05-25T10:41:09Z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