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274" r:id="rId3"/>
    <p:sldId id="460" r:id="rId4"/>
    <p:sldId id="420" r:id="rId5"/>
    <p:sldId id="461" r:id="rId6"/>
    <p:sldId id="485" r:id="rId7"/>
    <p:sldId id="464" r:id="rId8"/>
    <p:sldId id="484" r:id="rId9"/>
    <p:sldId id="465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53" r:id="rId21"/>
    <p:sldId id="486" r:id="rId22"/>
    <p:sldId id="479" r:id="rId23"/>
    <p:sldId id="452" r:id="rId24"/>
    <p:sldId id="441" r:id="rId25"/>
    <p:sldId id="487" r:id="rId26"/>
    <p:sldId id="481" r:id="rId27"/>
    <p:sldId id="428" r:id="rId28"/>
    <p:sldId id="488" r:id="rId29"/>
    <p:sldId id="483" r:id="rId30"/>
    <p:sldId id="349" r:id="rId31"/>
    <p:sldId id="490" r:id="rId32"/>
    <p:sldId id="491" r:id="rId33"/>
    <p:sldId id="492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7AA00A90-7BED-417D-ABF0-92B37945AA30}">
          <p14:sldIdLst>
            <p14:sldId id="274"/>
            <p14:sldId id="460"/>
          </p14:sldIdLst>
        </p14:section>
        <p14:section name="Вложени проверки" id="{57471D2E-5DF5-4A42-939C-1D94BF7CEE9B}">
          <p14:sldIdLst>
            <p14:sldId id="420"/>
            <p14:sldId id="461"/>
            <p14:sldId id="485"/>
            <p14:sldId id="464"/>
            <p14:sldId id="484"/>
            <p14:sldId id="465"/>
            <p14:sldId id="467"/>
          </p14:sldIdLst>
        </p14:section>
        <p14:section name="По-сложни проверки" id="{099299F7-7D52-4548-B09D-F6A151C65BB2}">
          <p14:sldIdLst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53"/>
            <p14:sldId id="486"/>
            <p14:sldId id="479"/>
            <p14:sldId id="452"/>
            <p14:sldId id="441"/>
            <p14:sldId id="487"/>
            <p14:sldId id="481"/>
            <p14:sldId id="428"/>
            <p14:sldId id="488"/>
            <p14:sldId id="483"/>
            <p14:sldId id="349"/>
            <p14:sldId id="490"/>
            <p14:sldId id="491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65" d="100"/>
          <a:sy n="65" d="100"/>
        </p:scale>
        <p:origin x="528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56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4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09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1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465937" y="2405125"/>
            <a:ext cx="2321222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38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3#5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3980256"/>
            <a:ext cx="2222587" cy="24067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810017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>
            <a:hlinkClick r:id="rId6" tooltip="Software University Foundation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2204735"/>
            <a:ext cx="2175525" cy="54388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14547"/>
            <a:ext cx="3187613" cy="363552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3456075"/>
            <a:ext cx="3561536" cy="29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53" y="4864345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56253" y="5707927"/>
            <a:ext cx="9296398" cy="692873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5" name="Текстово поле 2"/>
          <p:cNvSpPr txBox="1"/>
          <p:nvPr/>
        </p:nvSpPr>
        <p:spPr>
          <a:xfrm>
            <a:off x="2132012" y="1995055"/>
            <a:ext cx="883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Consolas" panose="020B0609020204030204" pitchFamily="49" charset="0"/>
              </a:rPr>
              <a:t>if (true </a:t>
            </a:r>
            <a:r>
              <a:rPr lang="en-US" sz="5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5000" dirty="0">
                <a:latin typeface="Consolas" panose="020B0609020204030204" pitchFamily="49" charset="0"/>
              </a:rPr>
              <a:t> false)</a:t>
            </a:r>
            <a:br>
              <a:rPr lang="en-US" sz="5000" dirty="0">
                <a:latin typeface="Consolas" panose="020B0609020204030204" pitchFamily="49" charset="0"/>
              </a:rPr>
            </a:br>
            <a:r>
              <a:rPr lang="en-US" sz="5000" dirty="0">
                <a:latin typeface="Consolas" panose="020B0609020204030204" pitchFamily="49" charset="0"/>
              </a:rPr>
              <a:t>else if (</a:t>
            </a:r>
            <a:r>
              <a:rPr lang="en-US" sz="5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sz="5000" dirty="0">
                <a:latin typeface="Consolas" panose="020B0609020204030204" pitchFamily="49" charset="0"/>
              </a:rPr>
              <a:t>false </a:t>
            </a:r>
            <a:r>
              <a:rPr lang="en-US" sz="5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5000" dirty="0">
                <a:latin typeface="Consolas" panose="020B0609020204030204" pitchFamily="49" charset="0"/>
              </a:rPr>
              <a:t> true)</a:t>
            </a:r>
          </a:p>
        </p:txBody>
      </p:sp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</a:t>
            </a:r>
            <a:r>
              <a:rPr lang="bg-BG" dirty="0">
                <a:solidFill>
                  <a:srgbClr val="F3BE60"/>
                </a:solidFill>
              </a:rPr>
              <a:t>комбинират</a:t>
            </a:r>
            <a:r>
              <a:rPr lang="bg-BG" dirty="0"/>
              <a:t> или </a:t>
            </a:r>
            <a:r>
              <a:rPr lang="bg-BG" dirty="0">
                <a:solidFill>
                  <a:srgbClr val="F3BE60"/>
                </a:solidFill>
              </a:rPr>
              <a:t>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/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5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393387" y="4431098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OR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3284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Вярност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двете</a:t>
            </a:r>
            <a:r>
              <a:rPr lang="bg-BG" dirty="0"/>
              <a:t> условия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491025" y="5492555"/>
            <a:ext cx="28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Вярност на </a:t>
            </a:r>
          </a:p>
          <a:p>
            <a:pPr algn="ctr"/>
            <a:r>
              <a:rPr lang="bg-BG" dirty="0"/>
              <a:t>едното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 другото </a:t>
            </a:r>
          </a:p>
          <a:p>
            <a:pPr algn="ctr"/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rgbClr val="F3BE60"/>
                </a:solidFill>
              </a:rPr>
              <a:t>Отрицание</a:t>
            </a:r>
            <a:r>
              <a:rPr lang="bg-BG" dirty="0"/>
              <a:t> на условие</a:t>
            </a:r>
            <a:endParaRPr lang="en-US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51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</a:t>
            </a:r>
            <a:r>
              <a:rPr lang="bg-BG" dirty="0">
                <a:solidFill>
                  <a:srgbClr val="F3BE60"/>
                </a:solidFill>
              </a:rPr>
              <a:t>няколко</a:t>
            </a:r>
            <a:r>
              <a:rPr lang="bg-BG" dirty="0"/>
              <a:t> условия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>
                <a:solidFill>
                  <a:srgbClr val="F3BE60"/>
                </a:solidFill>
              </a:rPr>
              <a:t>Пример: </a:t>
            </a:r>
            <a:r>
              <a:rPr lang="bg-BG" dirty="0"/>
              <a:t>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>
                <a:solidFill>
                  <a:srgbClr val="F3BE60"/>
                </a:solidFill>
              </a:rPr>
              <a:t>по-голямо</a:t>
            </a:r>
            <a:r>
              <a:rPr lang="bg-BG" dirty="0"/>
              <a:t> от 5 и </a:t>
            </a:r>
            <a:r>
              <a:rPr lang="bg-BG" dirty="0">
                <a:solidFill>
                  <a:srgbClr val="F3BE60"/>
                </a:solidFill>
              </a:rPr>
              <a:t>по-малко</a:t>
            </a:r>
            <a:r>
              <a:rPr lang="bg-BG" dirty="0"/>
              <a:t>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724" y="4386259"/>
            <a:ext cx="757628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int(input())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a &gt; 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 10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% 2 == 0: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7923212" y="2026189"/>
            <a:ext cx="521609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Проверява дали 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</a:t>
            </a:r>
            <a:r>
              <a:rPr lang="bg-BG" dirty="0">
                <a:solidFill>
                  <a:srgbClr val="F3BE60"/>
                </a:solidFill>
              </a:rPr>
              <a:t>правоъгълник</a:t>
            </a:r>
          </a:p>
          <a:p>
            <a:pPr>
              <a:lnSpc>
                <a:spcPct val="100000"/>
              </a:lnSpc>
            </a:pPr>
            <a:r>
              <a:rPr lang="bg-BG" dirty="0"/>
              <a:t>Точка е вътрешна, ако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</a:t>
            </a:r>
            <a:r>
              <a:rPr lang="bg-BG" dirty="0">
                <a:solidFill>
                  <a:srgbClr val="F3BE60"/>
                </a:solidFill>
              </a:rPr>
              <a:t>лявата</a:t>
            </a:r>
            <a:r>
              <a:rPr lang="bg-BG" dirty="0"/>
              <a:t>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наляво от </a:t>
            </a:r>
            <a:r>
              <a:rPr lang="bg-BG" dirty="0">
                <a:solidFill>
                  <a:srgbClr val="F3BE60"/>
                </a:solidFill>
              </a:rPr>
              <a:t>дясната</a:t>
            </a:r>
            <a:r>
              <a:rPr lang="bg-BG" dirty="0"/>
              <a:t>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надолу от </a:t>
            </a:r>
            <a:r>
              <a:rPr lang="bg-BG" dirty="0">
                <a:solidFill>
                  <a:srgbClr val="F3BE60"/>
                </a:solidFill>
              </a:rPr>
              <a:t>горната </a:t>
            </a:r>
            <a:r>
              <a:rPr lang="bg-BG" dirty="0"/>
              <a:t>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нагоре от </a:t>
            </a:r>
            <a:r>
              <a:rPr lang="bg-BG" dirty="0">
                <a:solidFill>
                  <a:srgbClr val="F3BE60"/>
                </a:solidFill>
              </a:rPr>
              <a:t>долната</a:t>
            </a:r>
            <a:r>
              <a:rPr lang="bg-BG" dirty="0"/>
              <a:t>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условие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3280740"/>
            <a:ext cx="4140103" cy="323801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36600" y="1524000"/>
            <a:ext cx="9143999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# TODO: Read the coordinates of the points 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x &gt;= x1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y &gt;=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print("Inside")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print("Outside")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400" y="3791235"/>
            <a:ext cx="3815470" cy="1978763"/>
          </a:xfrm>
          <a:prstGeom prst="rect">
            <a:avLst/>
          </a:prstGeom>
        </p:spPr>
      </p:pic>
      <p:sp>
        <p:nvSpPr>
          <p:cNvPr id="6" name="Curved Left Arrow 5"/>
          <p:cNvSpPr/>
          <p:nvPr/>
        </p:nvSpPr>
        <p:spPr>
          <a:xfrm rot="20068667">
            <a:off x="10677522" y="2172895"/>
            <a:ext cx="1066800" cy="1958587"/>
          </a:xfrm>
          <a:prstGeom prst="curvedLeftArrow">
            <a:avLst>
              <a:gd name="adj1" fmla="val 25000"/>
              <a:gd name="adj2" fmla="val 50000"/>
              <a:gd name="adj3" fmla="val 41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6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25" y="4724400"/>
            <a:ext cx="1088219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 = input()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input == "Example"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input == "Demo":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142412" y="1785136"/>
            <a:ext cx="252051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81" y="110664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</a:t>
            </a:r>
            <a:r>
              <a:rPr lang="bg-BG" dirty="0">
                <a:solidFill>
                  <a:srgbClr val="F3BE60"/>
                </a:solidFill>
              </a:rPr>
              <a:t>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1339" y="581424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62870" y="5816674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723688" y="59373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780587" y="5814247"/>
            <a:ext cx="920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59710" y="5814247"/>
            <a:ext cx="146303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828094" y="593735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D93EDC-5198-4A24-88D3-2E8E097B2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656" y="581424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carrot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4C1E7F-74D3-4010-98FC-1F6B51D10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569" y="5814247"/>
            <a:ext cx="182152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vegetable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4">
            <a:extLst>
              <a:ext uri="{FF2B5EF4-FFF2-40B4-BE49-F238E27FC236}">
                <a16:creationId xmlns:a16="http://schemas.microsoft.com/office/drawing/2014/main" id="{964B6846-110F-4D21-9ED4-BE49DC94953A}"/>
              </a:ext>
            </a:extLst>
          </p:cNvPr>
          <p:cNvSpPr/>
          <p:nvPr/>
        </p:nvSpPr>
        <p:spPr>
          <a:xfrm>
            <a:off x="5753558" y="593735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67EEB3-9B86-4B34-A1F4-94B74AE08D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070" y="3562727"/>
            <a:ext cx="2539648" cy="187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43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6113" y="1146205"/>
            <a:ext cx="8763000" cy="3639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product == "banana" or product == "apple"</a:t>
            </a:r>
            <a:r>
              <a:rPr lang="bg-BG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#Check other fruits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print("fruit")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product == "tomato" or product == "cucumber"</a:t>
            </a:r>
            <a:r>
              <a:rPr lang="bg-BG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#Check other vegetables</a:t>
            </a:r>
            <a:endParaRPr lang="en-US" sz="245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print("vegetable")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print("unknown")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004" y="4916580"/>
            <a:ext cx="4734561" cy="1219200"/>
          </a:xfrm>
          <a:prstGeom prst="rect">
            <a:avLst/>
          </a:prstGeom>
        </p:spPr>
      </p:pic>
      <p:sp>
        <p:nvSpPr>
          <p:cNvPr id="8" name="Bent-Up Arrow 7"/>
          <p:cNvSpPr/>
          <p:nvPr/>
        </p:nvSpPr>
        <p:spPr>
          <a:xfrm rot="5400000">
            <a:off x="4482313" y="4891437"/>
            <a:ext cx="990600" cy="1008810"/>
          </a:xfrm>
          <a:prstGeom prst="bentUpArrow">
            <a:avLst>
              <a:gd name="adj1" fmla="val 25000"/>
              <a:gd name="adj2" fmla="val 25000"/>
              <a:gd name="adj3" fmla="val 294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е изпълнено </a:t>
            </a:r>
            <a:r>
              <a:rPr lang="bg-BG" dirty="0"/>
              <a:t>дадено условие</a:t>
            </a:r>
          </a:p>
          <a:p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7542212" y="4556500"/>
            <a:ext cx="384342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3362539"/>
            <a:ext cx="911468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 = (number &gt; 10) and (number % 2 ==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valid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print("Invalid")</a:t>
            </a:r>
          </a:p>
        </p:txBody>
      </p:sp>
    </p:spTree>
    <p:extLst>
      <p:ext uri="{BB962C8B-B14F-4D97-AF65-F5344CB8AC3E}">
        <p14:creationId xmlns:p14="http://schemas.microsoft.com/office/powerpoint/2010/main" val="75807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612" y="1427000"/>
            <a:ext cx="2859272" cy="3334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484250"/>
            <a:ext cx="4919146" cy="1905000"/>
          </a:xfrm>
          <a:prstGeom prst="rect">
            <a:avLst/>
          </a:prstGeom>
          <a:scene3d>
            <a:camera prst="perspectiveContrastingRightFacing">
              <a:rot lat="623785" lon="21000000" rev="213211"/>
            </a:camera>
            <a:lightRig rig="threePt" dir="t"/>
          </a:scene3d>
          <a:sp3d>
            <a:bevelT/>
          </a:sp3d>
        </p:spPr>
      </p:pic>
      <p:pic>
        <p:nvPicPr>
          <p:cNvPr id="10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95" y="2440322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pb-april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962549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7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dirty="0"/>
              <a:t>Чете 6 десетични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dirty="0"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Извежда дали точката е:</a:t>
            </a:r>
          </a:p>
          <a:p>
            <a:pPr lvl="2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Върху страна </a:t>
            </a:r>
            <a:r>
              <a:rPr lang="bg-BG" sz="2800" dirty="0"/>
              <a:t>от правоъгълника </a:t>
            </a:r>
            <a:r>
              <a:rPr lang="en-US" sz="2800" dirty="0"/>
              <a:t>("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sz="2800" dirty="0"/>
              <a:t>")</a:t>
            </a:r>
          </a:p>
          <a:p>
            <a:pPr lvl="2"/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</a:t>
            </a:r>
            <a:r>
              <a:rPr lang="en-US" sz="2800" dirty="0"/>
              <a:t> </a:t>
            </a:r>
            <a:r>
              <a:rPr lang="bg-BG" sz="2800" dirty="0"/>
              <a:t>или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извън</a:t>
            </a:r>
            <a:r>
              <a:rPr lang="bg-BG" sz="2800" dirty="0"/>
              <a:t> правоъгълника </a:t>
            </a:r>
            <a:r>
              <a:rPr lang="en-US" sz="2800" dirty="0"/>
              <a:t>("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Inside/Outside</a:t>
            </a:r>
            <a:r>
              <a:rPr lang="en-US" sz="2800" dirty="0"/>
              <a:t>")</a:t>
            </a:r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  <a:p>
            <a:pPr marL="682634" lvl="2" indent="0">
              <a:buNone/>
            </a:pPr>
            <a:endParaRPr lang="bg-BG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-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4233" y="4343400"/>
            <a:ext cx="542415" cy="22484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b">
            <a:noAutofit/>
          </a:bodyPr>
          <a:lstStyle/>
          <a:p>
            <a:pPr algn="ctr"/>
            <a:r>
              <a:rPr lang="bg-BG" dirty="0"/>
              <a:t>2</a:t>
            </a:r>
            <a:endParaRPr lang="en-US" dirty="0"/>
          </a:p>
          <a:p>
            <a:pPr algn="ctr"/>
            <a:r>
              <a:rPr lang="bg-BG" dirty="0"/>
              <a:t>-3</a:t>
            </a:r>
            <a:endParaRPr lang="en-US" dirty="0"/>
          </a:p>
          <a:p>
            <a:pPr algn="ctr"/>
            <a:r>
              <a:rPr lang="bg-BG" dirty="0"/>
              <a:t>12</a:t>
            </a:r>
            <a:endParaRPr lang="en-US" dirty="0"/>
          </a:p>
          <a:p>
            <a:pPr algn="ctr"/>
            <a:r>
              <a:rPr lang="bg-BG" dirty="0"/>
              <a:t>3</a:t>
            </a:r>
            <a:endParaRPr lang="en-US" dirty="0"/>
          </a:p>
          <a:p>
            <a:pPr algn="ctr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0412" y="5029200"/>
            <a:ext cx="1676400" cy="782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086130" y="529743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12" y="1295400"/>
            <a:ext cx="3096676" cy="2404934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43497" y="4343400"/>
            <a:ext cx="544888" cy="22484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b">
            <a:noAutofit/>
          </a:bodyPr>
          <a:lstStyle/>
          <a:p>
            <a:pPr algn="ctr"/>
            <a:r>
              <a:rPr lang="bg-BG" dirty="0"/>
              <a:t>2</a:t>
            </a:r>
            <a:endParaRPr lang="en-US" dirty="0"/>
          </a:p>
          <a:p>
            <a:pPr algn="ctr"/>
            <a:r>
              <a:rPr lang="bg-BG" dirty="0"/>
              <a:t>-3</a:t>
            </a:r>
            <a:endParaRPr lang="en-US" dirty="0"/>
          </a:p>
          <a:p>
            <a:pPr algn="ctr"/>
            <a:r>
              <a:rPr lang="bg-BG" dirty="0"/>
              <a:t>12</a:t>
            </a:r>
            <a:endParaRPr lang="en-US" dirty="0"/>
          </a:p>
          <a:p>
            <a:pPr algn="ctr"/>
            <a:r>
              <a:rPr lang="bg-BG" dirty="0"/>
              <a:t>3</a:t>
            </a:r>
            <a:endParaRPr lang="en-US" dirty="0"/>
          </a:p>
          <a:p>
            <a:pPr algn="ctr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385320" y="5165214"/>
            <a:ext cx="1266810" cy="5106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940305" y="533243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6430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Точка лежи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sz="2800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400" dirty="0"/>
              <a:t> </a:t>
            </a:r>
            <a:r>
              <a:rPr lang="bg-BG" sz="2400" dirty="0"/>
              <a:t>съвпада с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2400" dirty="0"/>
              <a:t> </a:t>
            </a:r>
            <a:r>
              <a:rPr lang="bg-BG" sz="2400" dirty="0"/>
              <a:t>и същевременно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400" dirty="0"/>
              <a:t> </a:t>
            </a:r>
            <a:r>
              <a:rPr lang="bg-BG" sz="2400" dirty="0"/>
              <a:t>е между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400" dirty="0"/>
              <a:t> </a:t>
            </a:r>
            <a:r>
              <a:rPr lang="bg-BG" sz="2400" dirty="0"/>
              <a:t>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sz="2400" dirty="0"/>
              <a:t> или</a:t>
            </a:r>
            <a:endParaRPr lang="bg-BG" sz="2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400" dirty="0"/>
              <a:t> </a:t>
            </a:r>
            <a:r>
              <a:rPr lang="bg-BG" sz="2400" dirty="0"/>
              <a:t>съвпада с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2400" dirty="0"/>
              <a:t> </a:t>
            </a:r>
            <a:r>
              <a:rPr lang="bg-BG" sz="2400" dirty="0"/>
              <a:t>и същевременно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400" dirty="0"/>
              <a:t> </a:t>
            </a:r>
            <a:r>
              <a:rPr lang="bg-BG" sz="2400" dirty="0"/>
              <a:t>е между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400" dirty="0"/>
              <a:t> </a:t>
            </a:r>
            <a:r>
              <a:rPr lang="bg-BG" sz="2400" dirty="0"/>
              <a:t>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sz="2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9441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5025" y="2778674"/>
            <a:ext cx="105155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or x == x2)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and (y &lt;= y2)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or y == y2)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and (x &lt;= x2)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print('Border')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print('Inside / Outside')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012" y="2945478"/>
            <a:ext cx="3393629" cy="2645991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40820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40272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= (x == x1) and (y &gt;= y1) and (y &lt;= y2)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 = (x == x2) and (y &gt;= y1) and (y &lt;= y2)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= (y == y1) and (x &gt;= x1) and (x &lt;= x2)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 = (y == y2) and (x &gt;= x1) and (x &lt;= x2)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(onLeftSide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onRightSide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onDownSide):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print('Border')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print(Inside/Outside)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https://judge.softuni.bg/Contests/Practice/Index/153#5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/>
              <a:t>Задачи с по-сложни проверки</a:t>
            </a:r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2514600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dirty="0"/>
              <a:t>Чете потребителски вход: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продукт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ден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количество</a:t>
            </a:r>
          </a:p>
          <a:p>
            <a:pPr lvl="1"/>
            <a:r>
              <a:rPr lang="bg-BG" dirty="0"/>
              <a:t>Извежда сумата, която трябва да се заплати </a:t>
            </a:r>
            <a:br>
              <a:rPr lang="bg-BG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според деня и продукта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12" y="4074461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4607861"/>
            <a:ext cx="114300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4074461"/>
            <a:ext cx="1677988" cy="16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1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424" y="5190696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48736" y="566863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217813" y="566863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</a:t>
            </a:r>
            <a:r>
              <a:rPr lang="ru-RU" dirty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day == 'saturday' or day == 'sunday':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2.70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elif fruit == 'apple':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1.25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check other fruits…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(day == 'monday' or day == 'tuesday' or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'wednesday' or day == 'thursday' or day == 'friday'):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2.50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TODO: check other fruits…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https://judge.softuni.bg/Contests/Practice/Index/153#6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3352800"/>
          </a:xfrm>
        </p:spPr>
        <p:txBody>
          <a:bodyPr>
            <a:no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град</a:t>
            </a:r>
            <a:r>
              <a:rPr lang="bg-BG" sz="2800" dirty="0"/>
              <a:t>,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обем на продажби </a:t>
            </a:r>
            <a:r>
              <a:rPr lang="en-US" sz="2800" dirty="0"/>
              <a:t>(</a:t>
            </a:r>
            <a:r>
              <a:rPr lang="bg-BG" sz="2800" dirty="0"/>
              <a:t>десетично число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2800" dirty="0"/>
              <a:t>Изчислява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комисионната</a:t>
            </a:r>
            <a:r>
              <a:rPr lang="bg-BG" sz="2800" dirty="0"/>
              <a:t>, която дадена фирма дава на търговците според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града </a:t>
            </a:r>
            <a:r>
              <a:rPr lang="bg-BG" sz="2800" dirty="0"/>
              <a:t>и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обема </a:t>
            </a:r>
            <a:r>
              <a:rPr lang="bg-BG" sz="2800" dirty="0"/>
              <a:t>на продажбите</a:t>
            </a:r>
          </a:p>
          <a:p>
            <a:pPr lvl="1"/>
            <a:r>
              <a:rPr lang="bg-BG" sz="2800" dirty="0"/>
              <a:t>Извежда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стойността</a:t>
            </a:r>
            <a:r>
              <a:rPr lang="bg-BG" sz="2800" dirty="0"/>
              <a:t> на комисионната,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закръглена</a:t>
            </a:r>
            <a:r>
              <a:rPr lang="bg-BG" sz="2800" dirty="0"/>
              <a:t> до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2 цифри </a:t>
            </a:r>
            <a:r>
              <a:rPr lang="bg-BG" sz="2800" dirty="0"/>
              <a:t>след десетичната запетая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условие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4191000"/>
            <a:ext cx="2143985" cy="2143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4578619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9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73606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0412" y="1635931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b="1" dirty="0">
                          <a:solidFill>
                            <a:schemeClr val="bg1"/>
                          </a:solidFill>
                          <a:effectLst/>
                        </a:rPr>
                        <a:t>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b="1" dirty="0">
                          <a:solidFill>
                            <a:schemeClr val="bg1"/>
                          </a:solidFill>
                          <a:effectLst/>
                        </a:rPr>
                        <a:t>7%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8%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12%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4.5%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7.5%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10%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13%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5.5%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8%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12%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14.5%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2" y="5410200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95718" y="5406788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599894" y="57255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проверки: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en-US" sz="3200" dirty="0"/>
              <a:t> 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condition1: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condition2: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print('Point on the left or right side.')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bg-BG" dirty="0"/>
              <a:t>конструкции, вложени една в друга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3612" y="2667000"/>
            <a:ext cx="2286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5" name="Rectangle 4"/>
          <p:cNvSpPr/>
          <p:nvPr/>
        </p:nvSpPr>
        <p:spPr>
          <a:xfrm>
            <a:off x="8532812" y="2286000"/>
            <a:ext cx="381000" cy="1676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" name="Rectangle 6"/>
          <p:cNvSpPr/>
          <p:nvPr/>
        </p:nvSpPr>
        <p:spPr>
          <a:xfrm>
            <a:off x="3503612" y="2286000"/>
            <a:ext cx="5334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Rectangle 8"/>
          <p:cNvSpPr/>
          <p:nvPr/>
        </p:nvSpPr>
        <p:spPr>
          <a:xfrm>
            <a:off x="3579812" y="3505200"/>
            <a:ext cx="3810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Rectangle 9"/>
          <p:cNvSpPr/>
          <p:nvPr/>
        </p:nvSpPr>
        <p:spPr>
          <a:xfrm>
            <a:off x="8380412" y="2133600"/>
            <a:ext cx="3048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10"/>
          <p:cNvSpPr/>
          <p:nvPr/>
        </p:nvSpPr>
        <p:spPr>
          <a:xfrm>
            <a:off x="8456612" y="3657600"/>
            <a:ext cx="1524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Текстово поле 2"/>
          <p:cNvSpPr txBox="1"/>
          <p:nvPr/>
        </p:nvSpPr>
        <p:spPr>
          <a:xfrm>
            <a:off x="2436813" y="2621072"/>
            <a:ext cx="7315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Consolas" panose="020B0609020204030204" pitchFamily="49" charset="0"/>
              </a:rPr>
              <a:t>if (</a:t>
            </a:r>
            <a:r>
              <a:rPr lang="en-US" sz="7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condition</a:t>
            </a:r>
            <a:r>
              <a:rPr lang="en-US" sz="7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9381398" y="2717064"/>
            <a:ext cx="370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357144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32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53000"/>
            <a:ext cx="970156" cy="965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426" y="1600200"/>
            <a:ext cx="1335708" cy="1646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481" y="228600"/>
            <a:ext cx="2286319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144" y="2780690"/>
            <a:ext cx="2438400" cy="32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5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Конструкциите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 могат да се влагат една в друга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Само при </a:t>
            </a:r>
            <a:r>
              <a:rPr lang="bg-BG" dirty="0">
                <a:solidFill>
                  <a:srgbClr val="F3BE60"/>
                </a:solidFill>
              </a:rPr>
              <a:t>изпълнение</a:t>
            </a:r>
            <a:r>
              <a:rPr lang="bg-BG" dirty="0"/>
              <a:t> на </a:t>
            </a:r>
            <a:r>
              <a:rPr lang="bg-BG" dirty="0">
                <a:solidFill>
                  <a:srgbClr val="F3BE60"/>
                </a:solidFill>
              </a:rPr>
              <a:t>първото</a:t>
            </a:r>
            <a:r>
              <a:rPr lang="bg-BG" dirty="0"/>
              <a:t> условие се преминава към вложената проверка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828800"/>
            <a:ext cx="10363200" cy="37117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condition1: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print('condition1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condition2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print('condition2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  <a:r>
              <a:rPr lang="bg-BG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3BE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print('condition2 not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3BE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228012" y="3352801"/>
            <a:ext cx="2332801" cy="1012378"/>
          </a:xfrm>
          <a:prstGeom prst="wedgeRoundRectCallout">
            <a:avLst>
              <a:gd name="adj1" fmla="val -65336"/>
              <a:gd name="adj2" fmla="val -5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0D340D-646A-420F-B2A8-459E18E70EE1}"/>
              </a:ext>
            </a:extLst>
          </p:cNvPr>
          <p:cNvSpPr/>
          <p:nvPr/>
        </p:nvSpPr>
        <p:spPr>
          <a:xfrm>
            <a:off x="1217612" y="2895600"/>
            <a:ext cx="6553201" cy="2063067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60" y="975883"/>
            <a:ext cx="11329852" cy="321511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000" dirty="0"/>
              <a:t>:</a:t>
            </a:r>
          </a:p>
          <a:p>
            <a:pPr lvl="1">
              <a:lnSpc>
                <a:spcPct val="110000"/>
              </a:lnSpc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Принтира</a:t>
            </a:r>
            <a:r>
              <a:rPr lang="bg-BG" sz="3000" dirty="0"/>
              <a:t> обръщение според въведеното, както е показано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3000" dirty="0"/>
              <a:t> (</a:t>
            </a:r>
            <a:r>
              <a:rPr lang="bg-BG" sz="3000" dirty="0"/>
              <a:t>в следващия слайд</a:t>
            </a:r>
            <a:r>
              <a:rPr lang="en-US" sz="3000" dirty="0"/>
              <a:t>)</a:t>
            </a:r>
            <a:endParaRPr lang="bg-BG" sz="30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03152" y="4886896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57014" y="4888934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6530" y="4886896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27612" y="4876800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11B7E4F-124B-4711-8422-6143EC966B7F}"/>
              </a:ext>
            </a:extLst>
          </p:cNvPr>
          <p:cNvSpPr/>
          <p:nvPr/>
        </p:nvSpPr>
        <p:spPr>
          <a:xfrm>
            <a:off x="2047844" y="5218872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67F42F2-67B8-4696-93ED-3A17F3EA5FE9}"/>
              </a:ext>
            </a:extLst>
          </p:cNvPr>
          <p:cNvSpPr/>
          <p:nvPr/>
        </p:nvSpPr>
        <p:spPr>
          <a:xfrm>
            <a:off x="4713161" y="5188808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1115245" y="4353580"/>
            <a:ext cx="100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r>
              <a:rPr lang="en-US" sz="2800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2636" y="4363676"/>
            <a:ext cx="119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Изход</a:t>
            </a:r>
            <a:r>
              <a:rPr lang="en-US" sz="28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26590" y="4353580"/>
            <a:ext cx="100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r>
              <a:rPr lang="en-US" sz="2800" dirty="0"/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73981" y="4363676"/>
            <a:ext cx="119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Изход</a:t>
            </a:r>
            <a:r>
              <a:rPr lang="en-US" sz="2800" dirty="0"/>
              <a:t>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D378A5-D483-4CC6-8242-55385963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3888424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7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41" grpId="0" animBg="1"/>
      <p:bldP spid="46" grpId="0" animBg="1"/>
      <p:bldP spid="5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r>
              <a:rPr lang="en-US" sz="3800" dirty="0"/>
              <a:t> (2)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C82851-46FB-42D0-9147-AD793B8DE54C}"/>
              </a:ext>
            </a:extLst>
          </p:cNvPr>
          <p:cNvSpPr/>
          <p:nvPr/>
        </p:nvSpPr>
        <p:spPr>
          <a:xfrm>
            <a:off x="4391478" y="1162326"/>
            <a:ext cx="2698205" cy="1091077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Read age</a:t>
            </a:r>
          </a:p>
          <a:p>
            <a:pPr algn="ctr"/>
            <a:r>
              <a:rPr lang="en-US" b="1" dirty="0"/>
              <a:t>Read gender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</p:cNvCxnSpPr>
          <p:nvPr/>
        </p:nvCxnSpPr>
        <p:spPr>
          <a:xfrm>
            <a:off x="5740139" y="2431543"/>
            <a:ext cx="0" cy="3870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68F6148-4398-4709-8C0C-CFC05A77871F}"/>
              </a:ext>
            </a:extLst>
          </p:cNvPr>
          <p:cNvSpPr/>
          <p:nvPr/>
        </p:nvSpPr>
        <p:spPr>
          <a:xfrm>
            <a:off x="4016534" y="2937824"/>
            <a:ext cx="3447209" cy="75346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Gender equals "f"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46782-9124-42E9-98FC-8B3CCF25A5D2}"/>
              </a:ext>
            </a:extLst>
          </p:cNvPr>
          <p:cNvSpPr txBox="1"/>
          <p:nvPr/>
        </p:nvSpPr>
        <p:spPr>
          <a:xfrm rot="18935076">
            <a:off x="3097467" y="3611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612956-2AFB-469D-9D09-6A3751CCB2CE}"/>
              </a:ext>
            </a:extLst>
          </p:cNvPr>
          <p:cNvSpPr/>
          <p:nvPr/>
        </p:nvSpPr>
        <p:spPr>
          <a:xfrm>
            <a:off x="2495608" y="4375711"/>
            <a:ext cx="1819207" cy="44278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&lt; 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AC3C0-E3CF-4931-9056-C601409078A6}"/>
              </a:ext>
            </a:extLst>
          </p:cNvPr>
          <p:cNvSpPr txBox="1"/>
          <p:nvPr/>
        </p:nvSpPr>
        <p:spPr>
          <a:xfrm rot="18935076">
            <a:off x="1927913" y="4925852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01BF33-4109-4F75-AB8E-336C15FEE775}"/>
              </a:ext>
            </a:extLst>
          </p:cNvPr>
          <p:cNvSpPr txBox="1"/>
          <p:nvPr/>
        </p:nvSpPr>
        <p:spPr>
          <a:xfrm rot="2831618">
            <a:off x="3978868" y="4893044"/>
            <a:ext cx="678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</a:t>
            </a:r>
            <a:endParaRPr lang="en-US" sz="1600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811980" y="5639027"/>
            <a:ext cx="2158232" cy="506659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"Miss" 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78110849-13C6-4230-BC49-2C02E9B89AC4}"/>
              </a:ext>
            </a:extLst>
          </p:cNvPr>
          <p:cNvSpPr/>
          <p:nvPr/>
        </p:nvSpPr>
        <p:spPr>
          <a:xfrm flipH="1">
            <a:off x="3812094" y="5647221"/>
            <a:ext cx="2053718" cy="498465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</a:t>
            </a:r>
            <a:r>
              <a:rPr lang="en-US" dirty="0" err="1"/>
              <a:t>Ms</a:t>
            </a:r>
            <a:r>
              <a:rPr lang="bg-BG" dirty="0"/>
              <a:t>.</a:t>
            </a:r>
            <a:r>
              <a:rPr lang="en-US" dirty="0"/>
              <a:t>"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2BA2B8-F811-4BDA-BD47-8DE06EAFB8F8}"/>
              </a:ext>
            </a:extLst>
          </p:cNvPr>
          <p:cNvCxnSpPr>
            <a:cxnSpLocks/>
          </p:cNvCxnSpPr>
          <p:nvPr/>
        </p:nvCxnSpPr>
        <p:spPr>
          <a:xfrm flipH="1">
            <a:off x="3386307" y="3727023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9FCA1-282A-46B4-B8BD-29043EADB542}"/>
              </a:ext>
            </a:extLst>
          </p:cNvPr>
          <p:cNvCxnSpPr>
            <a:cxnSpLocks/>
          </p:cNvCxnSpPr>
          <p:nvPr/>
        </p:nvCxnSpPr>
        <p:spPr>
          <a:xfrm flipH="1">
            <a:off x="2205208" y="5035178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AA54A1-9C0D-497D-A413-A081BF801CC2}"/>
              </a:ext>
            </a:extLst>
          </p:cNvPr>
          <p:cNvCxnSpPr>
            <a:cxnSpLocks/>
          </p:cNvCxnSpPr>
          <p:nvPr/>
        </p:nvCxnSpPr>
        <p:spPr>
          <a:xfrm>
            <a:off x="3965691" y="5035178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2DEC098-F319-4039-B337-C1B65849A9BE}"/>
              </a:ext>
            </a:extLst>
          </p:cNvPr>
          <p:cNvSpPr txBox="1"/>
          <p:nvPr/>
        </p:nvSpPr>
        <p:spPr>
          <a:xfrm rot="2664924" flipH="1">
            <a:off x="7508012" y="3640670"/>
            <a:ext cx="67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false</a:t>
            </a:r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C5E40E-59F0-4FE1-9F5B-ED84FA811EE6}"/>
              </a:ext>
            </a:extLst>
          </p:cNvPr>
          <p:cNvSpPr/>
          <p:nvPr/>
        </p:nvSpPr>
        <p:spPr>
          <a:xfrm>
            <a:off x="7320419" y="4460827"/>
            <a:ext cx="1819207" cy="442786"/>
          </a:xfrm>
          <a:prstGeom prst="ellipse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&lt; 16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1925AD-3CC4-4197-AB5B-2222E192CB31}"/>
              </a:ext>
            </a:extLst>
          </p:cNvPr>
          <p:cNvSpPr txBox="1"/>
          <p:nvPr/>
        </p:nvSpPr>
        <p:spPr>
          <a:xfrm rot="18935076">
            <a:off x="6915930" y="4946247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B18D6B-FCB5-4DDA-8FCB-5FDB41A6A6D7}"/>
              </a:ext>
            </a:extLst>
          </p:cNvPr>
          <p:cNvSpPr txBox="1"/>
          <p:nvPr/>
        </p:nvSpPr>
        <p:spPr>
          <a:xfrm rot="2831618">
            <a:off x="9102369" y="5003336"/>
            <a:ext cx="678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</a:t>
            </a:r>
            <a:endParaRPr lang="en-US" sz="1600" dirty="0"/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027972" y="5639026"/>
            <a:ext cx="2581040" cy="506659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"Master" 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28E56C7-4774-4B2A-821A-4FC1695A6062}"/>
              </a:ext>
            </a:extLst>
          </p:cNvPr>
          <p:cNvSpPr/>
          <p:nvPr/>
        </p:nvSpPr>
        <p:spPr>
          <a:xfrm flipH="1">
            <a:off x="8768855" y="5639026"/>
            <a:ext cx="2100400" cy="498465"/>
          </a:xfrm>
          <a:prstGeom prst="parallelogram">
            <a:avLst/>
          </a:prstGeom>
          <a:solidFill>
            <a:srgbClr val="F0A22E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</a:t>
            </a:r>
            <a:r>
              <a:rPr lang="en-US" dirty="0" err="1"/>
              <a:t>Mr</a:t>
            </a:r>
            <a:r>
              <a:rPr lang="bg-BG" dirty="0"/>
              <a:t>.</a:t>
            </a:r>
            <a:r>
              <a:rPr lang="en-US" dirty="0"/>
              <a:t>"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E7F899-1EDC-4CC7-A792-D650DE8B1CE8}"/>
              </a:ext>
            </a:extLst>
          </p:cNvPr>
          <p:cNvCxnSpPr>
            <a:cxnSpLocks/>
          </p:cNvCxnSpPr>
          <p:nvPr/>
        </p:nvCxnSpPr>
        <p:spPr>
          <a:xfrm>
            <a:off x="7467331" y="3801200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707047-1824-449B-9BBD-7EC4CAD49214}"/>
              </a:ext>
            </a:extLst>
          </p:cNvPr>
          <p:cNvCxnSpPr>
            <a:cxnSpLocks/>
          </p:cNvCxnSpPr>
          <p:nvPr/>
        </p:nvCxnSpPr>
        <p:spPr>
          <a:xfrm flipH="1">
            <a:off x="7171982" y="5086305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D82281-3551-4C9C-9568-8D156FF14A84}"/>
              </a:ext>
            </a:extLst>
          </p:cNvPr>
          <p:cNvCxnSpPr>
            <a:cxnSpLocks/>
          </p:cNvCxnSpPr>
          <p:nvPr/>
        </p:nvCxnSpPr>
        <p:spPr>
          <a:xfrm>
            <a:off x="9064345" y="5097582"/>
            <a:ext cx="425787" cy="46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28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24" grpId="0"/>
      <p:bldP spid="28" grpId="0" animBg="1"/>
      <p:bldP spid="32" grpId="0"/>
      <p:bldP spid="34" grpId="0"/>
      <p:bldP spid="26" grpId="0" animBg="1"/>
      <p:bldP spid="42" grpId="0" animBg="1"/>
      <p:bldP spid="49" grpId="0"/>
      <p:bldP spid="50" grpId="0" animBg="1"/>
      <p:bldP spid="51" grpId="0"/>
      <p:bldP spid="52" grpId="0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5212" y="1371600"/>
            <a:ext cx="3810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"f"):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print("Miss")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print("Ms.")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print("Master")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print("Mr.")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4191000"/>
            <a:ext cx="4800600" cy="1633719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 rot="5400000">
            <a:off x="6782311" y="1718560"/>
            <a:ext cx="1600200" cy="1905000"/>
          </a:xfrm>
          <a:prstGeom prst="bentArrow">
            <a:avLst>
              <a:gd name="adj1" fmla="val 14286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	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22547" y="4653283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0.50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0.80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1.20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1.45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1.60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551612" y="1151121"/>
            <a:ext cx="414094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</a:pPr>
            <a:r>
              <a:rPr lang="bg-BG" sz="3000" dirty="0"/>
              <a:t>Примерен вход и изход:</a:t>
            </a:r>
            <a:endParaRPr lang="en-US" sz="30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346775" y="201821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rrow: Right 14">
            <a:extLst>
              <a:ext uri="{FF2B5EF4-FFF2-40B4-BE49-F238E27FC236}">
                <a16:creationId xmlns:a16="http://schemas.microsoft.com/office/drawing/2014/main" id="{9CA0C489-34B3-43B8-87FB-CE42A261CECE}"/>
              </a:ext>
            </a:extLst>
          </p:cNvPr>
          <p:cNvSpPr/>
          <p:nvPr/>
        </p:nvSpPr>
        <p:spPr>
          <a:xfrm>
            <a:off x="8941929" y="2502978"/>
            <a:ext cx="2018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237412" y="1978872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1412" y="1389995"/>
            <a:ext cx="9829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input().toLower()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quantity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town ==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product == "coffee":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print(0.50 * quantity)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#TODO: finish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town == "varna"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#TODO: check other towns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town == "plovdiv"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1713</Words>
  <Application>Microsoft Office PowerPoint</Application>
  <PresentationFormat>Custom</PresentationFormat>
  <Paragraphs>428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Have a Question?</vt:lpstr>
      <vt:lpstr>Вложени проверки</vt:lpstr>
      <vt:lpstr>Вложени проверки</vt:lpstr>
      <vt:lpstr>Обръщение според възраст и пол – условие</vt:lpstr>
      <vt:lpstr>Обръщение според възраст и пол – условие (2)</vt:lpstr>
      <vt:lpstr>Решение: Обръщение според възраст и пол</vt:lpstr>
      <vt:lpstr>Квартално магазинче – условие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Точка в правоъгълник - условие</vt:lpstr>
      <vt:lpstr>Точка в правоъгълник - решение</vt:lpstr>
      <vt:lpstr>Логическо "ИЛИ"</vt:lpstr>
      <vt:lpstr>Плод или зеленчук - условие</vt:lpstr>
      <vt:lpstr>Плод или зеленчук - решение</vt:lpstr>
      <vt:lpstr>Логическо "ИЛИ"</vt:lpstr>
      <vt:lpstr>По-сложни проверки</vt:lpstr>
      <vt:lpstr>Точка върху страна на правоъгълник - условие</vt:lpstr>
      <vt:lpstr>Точка върху страна на правоъгълник - решение</vt:lpstr>
      <vt:lpstr>Опростяване на логически условия</vt:lpstr>
      <vt:lpstr>Задачи с по-сложни проверки</vt:lpstr>
      <vt:lpstr>Магазин за плодове – условие</vt:lpstr>
      <vt:lpstr>Магазин за плодове – условие (2)</vt:lpstr>
      <vt:lpstr>Решение: Магазин за плодове</vt:lpstr>
      <vt:lpstr>Търговски комисионни - условие</vt:lpstr>
      <vt:lpstr>Търговски комисионни – условие (2) 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Основи на програмирането с Python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2018-05-11T11:24:30Z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