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67" r:id="rId4"/>
    <p:sldId id="468" r:id="rId5"/>
    <p:sldId id="420" r:id="rId6"/>
    <p:sldId id="415" r:id="rId7"/>
    <p:sldId id="418" r:id="rId8"/>
    <p:sldId id="426" r:id="rId9"/>
    <p:sldId id="453" r:id="rId10"/>
    <p:sldId id="428" r:id="rId11"/>
    <p:sldId id="485" r:id="rId12"/>
    <p:sldId id="469" r:id="rId13"/>
    <p:sldId id="435" r:id="rId14"/>
    <p:sldId id="470" r:id="rId15"/>
    <p:sldId id="437" r:id="rId16"/>
    <p:sldId id="471" r:id="rId17"/>
    <p:sldId id="454" r:id="rId18"/>
    <p:sldId id="484" r:id="rId19"/>
    <p:sldId id="472" r:id="rId20"/>
    <p:sldId id="473" r:id="rId21"/>
    <p:sldId id="483" r:id="rId22"/>
    <p:sldId id="442" r:id="rId23"/>
    <p:sldId id="475" r:id="rId24"/>
    <p:sldId id="476" r:id="rId25"/>
    <p:sldId id="444" r:id="rId26"/>
    <p:sldId id="482" r:id="rId27"/>
    <p:sldId id="450" r:id="rId28"/>
    <p:sldId id="478" r:id="rId29"/>
    <p:sldId id="463" r:id="rId30"/>
    <p:sldId id="479" r:id="rId31"/>
    <p:sldId id="480" r:id="rId32"/>
    <p:sldId id="48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67"/>
            <p14:sldId id="468"/>
          </p14:sldIdLst>
        </p14:section>
        <p14:section name="For-цикъл" id="{F0D37754-91EF-477E-B794-286299F27E83}">
          <p14:sldIdLst>
            <p14:sldId id="420"/>
            <p14:sldId id="415"/>
            <p14:sldId id="418"/>
            <p14:sldId id="426"/>
            <p14:sldId id="453"/>
            <p14:sldId id="428"/>
            <p14:sldId id="485"/>
            <p14:sldId id="469"/>
            <p14:sldId id="435"/>
            <p14:sldId id="470"/>
            <p14:sldId id="437"/>
            <p14:sldId id="471"/>
            <p14:sldId id="454"/>
            <p14:sldId id="484"/>
            <p14:sldId id="472"/>
            <p14:sldId id="473"/>
            <p14:sldId id="483"/>
            <p14:sldId id="442"/>
            <p14:sldId id="475"/>
            <p14:sldId id="476"/>
            <p14:sldId id="444"/>
            <p14:sldId id="482"/>
            <p14:sldId id="450"/>
            <p14:sldId id="478"/>
            <p14:sldId id="463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533" autoAdjust="0"/>
  </p:normalViewPr>
  <p:slideViewPr>
    <p:cSldViewPr>
      <p:cViewPr varScale="1">
        <p:scale>
          <a:sx n="81" d="100"/>
          <a:sy n="81" d="100"/>
        </p:scale>
        <p:origin x="77" y="1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2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0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5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19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5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8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4864965" y="3426645"/>
            <a:ext cx="254891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 можем да сменяме типа на данните чрез операцията </a:t>
            </a:r>
            <a:r>
              <a:rPr lang="en-US" sz="3200" dirty="0"/>
              <a:t>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кастване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Примери</a:t>
            </a:r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реално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bg-BG" sz="3000" dirty="0"/>
              <a:t>: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sz="3000" dirty="0"/>
              <a:t> </a:t>
            </a:r>
            <a:r>
              <a:rPr lang="bg-BG" sz="3000" dirty="0"/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(int)(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5.66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(int)(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(chr)(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')    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5485794"/>
            <a:ext cx="4760707" cy="1089529"/>
          </a:xfrm>
          <a:prstGeom prst="wedgeRoundRectCallout">
            <a:avLst>
              <a:gd name="adj1" fmla="val -54869"/>
              <a:gd name="adj2" fmla="val 31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Полученият резултат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965" y="3122622"/>
            <a:ext cx="5029200" cy="1030199"/>
          </a:xfrm>
          <a:prstGeom prst="wedgeRoundRectCallout">
            <a:avLst>
              <a:gd name="adj1" fmla="val -55235"/>
              <a:gd name="adj2" fmla="val 37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 се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загуба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данни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десетичната част от числото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722812" y="6096000"/>
            <a:ext cx="533400" cy="45720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5631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42271" y="4576696"/>
            <a:ext cx="2370160" cy="1674948"/>
            <a:chOff x="4915433" y="4599408"/>
            <a:chExt cx="2370160" cy="16749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3214" y="5181215"/>
              <a:ext cx="792379" cy="5832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52891" y="534032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13197" y="4724400"/>
            <a:ext cx="2528486" cy="1446349"/>
            <a:chOff x="914747" y="4600858"/>
            <a:chExt cx="2528486" cy="144634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854" y="5077309"/>
              <a:ext cx="792379" cy="491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0412" y="4381173"/>
            <a:ext cx="2370160" cy="2131353"/>
            <a:chOff x="8554494" y="4590123"/>
            <a:chExt cx="2370160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32275" y="5359461"/>
              <a:ext cx="792379" cy="5912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8557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209064"/>
            <a:ext cx="67056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 (0, n): 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currentNum = int(input())</a:t>
            </a: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currentNum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print("sum = " + str(sum))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12" y="3733800"/>
            <a:ext cx="3414600" cy="1686536"/>
          </a:xfrm>
          <a:prstGeom prst="wedgeRoundRectCallout">
            <a:avLst>
              <a:gd name="adj1" fmla="val -56398"/>
              <a:gd name="adj2" fmla="val -45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конструкцията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1624253"/>
            <a:ext cx="2887310" cy="20434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618412" y="2328143"/>
            <a:ext cx="838200" cy="5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82292" y="4644288"/>
            <a:ext cx="2378464" cy="1826553"/>
            <a:chOff x="4498216" y="4591728"/>
            <a:chExt cx="2378464" cy="182655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5276604"/>
              <a:ext cx="792379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429004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2898" y="4938258"/>
            <a:ext cx="2370160" cy="1445553"/>
            <a:chOff x="1001831" y="4935353"/>
            <a:chExt cx="2370160" cy="144555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5371210"/>
              <a:ext cx="792379" cy="57239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38158" y="4491887"/>
            <a:ext cx="2631936" cy="2131353"/>
            <a:chOff x="8629227" y="4286928"/>
            <a:chExt cx="2631936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5050747"/>
              <a:ext cx="792379" cy="6409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21881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242097"/>
            <a:ext cx="1539243" cy="19629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0" y="2494827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295400"/>
            <a:ext cx="63246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int(input('n = '))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-10000000000000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int(input())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num &gt; max: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= ' + str(max))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13" y="2209800"/>
            <a:ext cx="3171121" cy="23389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008812" y="30480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54053" y="4660117"/>
            <a:ext cx="2436813" cy="1826553"/>
            <a:chOff x="4498216" y="4591728"/>
            <a:chExt cx="2436813" cy="182655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42650" y="5199478"/>
              <a:ext cx="792379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403563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57668" y="4851342"/>
            <a:ext cx="2436813" cy="1445553"/>
            <a:chOff x="1001831" y="4935353"/>
            <a:chExt cx="2436813" cy="144555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46265" y="5371209"/>
              <a:ext cx="792379" cy="5723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54666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19267" y="4355317"/>
            <a:ext cx="2631936" cy="2131353"/>
            <a:chOff x="8629227" y="4286928"/>
            <a:chExt cx="2631936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5083100"/>
              <a:ext cx="792379" cy="6409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251163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22" y="1850244"/>
            <a:ext cx="1325008" cy="212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3544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332051"/>
            <a:ext cx="7315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int(input('n = '))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10000000000000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Use similar logic to previous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69" y="3655764"/>
            <a:ext cx="3602143" cy="2305370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8664469" y="1905000"/>
            <a:ext cx="1219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8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9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14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497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5181600"/>
            <a:ext cx="5808698" cy="8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pb-april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5642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47720" y="2327472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52295" y="281998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67820" y="2367058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5360" y="286033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03412" y="2851795"/>
            <a:ext cx="595107" cy="805805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1903412" y="3747214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6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617" y="1122688"/>
            <a:ext cx="9991995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= 0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 = 0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numbersForLeftSide = float(input())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leftSum += numbersForLeftSide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 Read the right part of the numbers and sum them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print("Yes, sum = %d" % leftSum)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print("No, diff = %d" % math.fabs(rightSum - leftSum))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>
                <a:latin typeface="Consolas" panose="020B0609020204030204" pitchFamily="49" charset="0"/>
              </a:rPr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5367069"/>
            <a:ext cx="6128835" cy="8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412" y="2758242"/>
            <a:ext cx="3200400" cy="2187469"/>
            <a:chOff x="739875" y="2439850"/>
            <a:chExt cx="3200400" cy="218746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875" y="2439850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65256" y="3027093"/>
              <a:ext cx="1775019" cy="10115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560" y="3397079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5575" y="2786282"/>
            <a:ext cx="3124200" cy="2189567"/>
            <a:chOff x="4626075" y="2438399"/>
            <a:chExt cx="3124200" cy="2189567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032683" y="3027093"/>
              <a:ext cx="1717592" cy="10115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60405" y="2756144"/>
            <a:ext cx="3124200" cy="2189567"/>
            <a:chOff x="4626075" y="2438399"/>
            <a:chExt cx="3124200" cy="218956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032683" y="3027093"/>
              <a:ext cx="1717592" cy="10115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6</a:t>
              </a:r>
              <a:endPara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06003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371600"/>
            <a:ext cx="4713478" cy="4274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range(1, n+1):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evenSum += num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oddSum += num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Print sum or difference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7385" y="2213291"/>
            <a:ext cx="3331027" cy="23587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23012" y="2971800"/>
            <a:ext cx="1066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3359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7443" y="5102814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513837" y="5069593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455057" y="5984418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1+4+4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7531" y="6013746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3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482602"/>
            <a:ext cx="4572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input().lower()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 in str: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c == 'a':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elif c == 'e':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Check other vowels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8" y="2362200"/>
            <a:ext cx="3789244" cy="18780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99990" y="2915644"/>
            <a:ext cx="990600" cy="70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2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5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74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преобразуваме данни с кастване: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2A5458A-8050-4659-913B-E19C2BD9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30" y="3692488"/>
            <a:ext cx="4353983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int(input())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3630" y="1708462"/>
            <a:ext cx="531838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3563763"/>
            <a:ext cx="1322453" cy="979594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6799" y="1447800"/>
            <a:ext cx="3254024" cy="278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25AB02E9-1604-4267-997B-85CF9AA5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30" y="5532858"/>
            <a:ext cx="425158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(chr)(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')    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20A78ED7-46F7-4DA0-973B-A232656C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5513328"/>
            <a:ext cx="4760707" cy="1089529"/>
          </a:xfrm>
          <a:prstGeom prst="wedgeRoundRectCallout">
            <a:avLst>
              <a:gd name="adj1" fmla="val -54869"/>
              <a:gd name="adj2" fmla="val 31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Полученият резултат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символа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4319A-A2EE-47FE-9E0A-6748935BE7AE}"/>
              </a:ext>
            </a:extLst>
          </p:cNvPr>
          <p:cNvSpPr/>
          <p:nvPr/>
        </p:nvSpPr>
        <p:spPr>
          <a:xfrm>
            <a:off x="4128830" y="6121524"/>
            <a:ext cx="533400" cy="45720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23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9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bg-BG" dirty="0"/>
              <a:t>Конструкция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dirty="0"/>
              <a:t>ASCII </a:t>
            </a:r>
            <a:r>
              <a:rPr lang="bg-BG" dirty="0"/>
              <a:t>стойност и преобразуване на типове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bg-BG" dirty="0"/>
              <a:t>Приложение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94452" y="1506057"/>
            <a:ext cx="3800782" cy="4900834"/>
            <a:chOff x="7780030" y="1271366"/>
            <a:chExt cx="3800782" cy="4900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5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6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03612" y="1190804"/>
            <a:ext cx="4768039" cy="3953728"/>
            <a:chOff x="3764775" y="1056862"/>
            <a:chExt cx="4659276" cy="3801328"/>
          </a:xfrm>
        </p:grpSpPr>
        <p:pic>
          <p:nvPicPr>
            <p:cNvPr id="11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550340" y="4894771"/>
            <a:ext cx="4906272" cy="453326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3263" y="4287233"/>
            <a:ext cx="6400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2311" y="5031337"/>
            <a:ext cx="2933797" cy="800799"/>
          </a:xfrm>
          <a:prstGeom prst="wedgeRoundRectCallout">
            <a:avLst>
              <a:gd name="adj1" fmla="val 43217"/>
              <a:gd name="adj2" fmla="val -841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15715" y="3315153"/>
            <a:ext cx="2209800" cy="775606"/>
          </a:xfrm>
          <a:prstGeom prst="wedgeRoundRectCallout">
            <a:avLst>
              <a:gd name="adj1" fmla="val 37818"/>
              <a:gd name="adj2" fmla="val 85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31214" y="3651429"/>
            <a:ext cx="1981200" cy="878660"/>
          </a:xfrm>
          <a:prstGeom prst="wedgeRoundRectCallout">
            <a:avLst>
              <a:gd name="adj1" fmla="val -66320"/>
              <a:gd name="adj2" fmla="val 34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678836" y="5169309"/>
            <a:ext cx="3124199" cy="1539877"/>
          </a:xfrm>
          <a:prstGeom prst="wedgeRoundRectCallout">
            <a:avLst>
              <a:gd name="adj1" fmla="val -66682"/>
              <a:gd name="adj2" fmla="val -4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9767" y="4459939"/>
            <a:ext cx="55007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97FD5B0-7F7E-4FEC-9404-C49CE506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7" y="3290315"/>
            <a:ext cx="4245445" cy="910759"/>
          </a:xfrm>
          <a:prstGeom prst="wedgeRoundRectCallout">
            <a:avLst>
              <a:gd name="adj1" fmla="val 36776"/>
              <a:gd name="adj2" fmla="val 97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Крайната стойност не е включена в диапазона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12" y="2528563"/>
            <a:ext cx="2514600" cy="33643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32612" y="4680270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/>
              <a:t>[1, 1000],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352800"/>
            <a:ext cx="556418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print(str(i))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4612" y="2650563"/>
            <a:ext cx="2895600" cy="304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99212" y="3733800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551711"/>
            <a:ext cx="85098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('a'),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('z') + 1):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chr</a:t>
            </a:r>
            <a:r>
              <a:rPr lang="en-US" sz="3000" b="1" noProof="1"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32815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B81A9F0-FC6D-4693-B84C-96B3010E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2545835"/>
            <a:ext cx="5024465" cy="910759"/>
          </a:xfrm>
          <a:prstGeom prst="wedgeRoundRectCallout">
            <a:avLst>
              <a:gd name="adj1" fmla="val -54470"/>
              <a:gd name="adj2" fmla="val 49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Функцията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дава числовата стойност на знака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8D125D6-A432-4B8C-B603-F00EA74D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722688"/>
            <a:ext cx="3124200" cy="1450154"/>
          </a:xfrm>
          <a:prstGeom prst="wedgeRoundRectCallout">
            <a:avLst>
              <a:gd name="adj1" fmla="val 43087"/>
              <a:gd name="adj2" fmla="val -62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Функцията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дава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 от числова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2222</Words>
  <Application>Microsoft Office PowerPoint</Application>
  <PresentationFormat>Custom</PresentationFormat>
  <Paragraphs>437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Преобразуване на типове данни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– условие (2)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Задачи с цикли</vt:lpstr>
      <vt:lpstr>Какво научихме днес?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2018-04-03T15:28:11Z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