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274" r:id="rId3"/>
    <p:sldId id="497" r:id="rId4"/>
    <p:sldId id="276" r:id="rId5"/>
    <p:sldId id="420" r:id="rId6"/>
    <p:sldId id="428" r:id="rId7"/>
    <p:sldId id="480" r:id="rId8"/>
    <p:sldId id="429" r:id="rId9"/>
    <p:sldId id="481" r:id="rId10"/>
    <p:sldId id="432" r:id="rId11"/>
    <p:sldId id="482" r:id="rId12"/>
    <p:sldId id="433" r:id="rId13"/>
    <p:sldId id="483" r:id="rId14"/>
    <p:sldId id="434" r:id="rId15"/>
    <p:sldId id="476" r:id="rId16"/>
    <p:sldId id="501" r:id="rId17"/>
    <p:sldId id="477" r:id="rId18"/>
    <p:sldId id="478" r:id="rId19"/>
    <p:sldId id="431" r:id="rId20"/>
    <p:sldId id="470" r:id="rId21"/>
    <p:sldId id="471" r:id="rId22"/>
    <p:sldId id="502" r:id="rId23"/>
    <p:sldId id="503" r:id="rId24"/>
    <p:sldId id="499" r:id="rId25"/>
    <p:sldId id="437" r:id="rId26"/>
    <p:sldId id="484" r:id="rId27"/>
    <p:sldId id="442" r:id="rId28"/>
    <p:sldId id="485" r:id="rId29"/>
    <p:sldId id="438" r:id="rId30"/>
    <p:sldId id="446" r:id="rId31"/>
    <p:sldId id="486" r:id="rId32"/>
    <p:sldId id="447" r:id="rId33"/>
    <p:sldId id="449" r:id="rId34"/>
    <p:sldId id="450" r:id="rId35"/>
    <p:sldId id="488" r:id="rId36"/>
    <p:sldId id="445" r:id="rId37"/>
    <p:sldId id="504" r:id="rId38"/>
    <p:sldId id="491" r:id="rId39"/>
    <p:sldId id="505" r:id="rId40"/>
    <p:sldId id="440" r:id="rId41"/>
    <p:sldId id="506" r:id="rId42"/>
    <p:sldId id="453" r:id="rId43"/>
    <p:sldId id="472" r:id="rId44"/>
    <p:sldId id="427" r:id="rId45"/>
    <p:sldId id="510" r:id="rId46"/>
    <p:sldId id="511" r:id="rId47"/>
    <p:sldId id="512" r:id="rId48"/>
    <p:sldId id="508" r:id="rId49"/>
    <p:sldId id="509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>
            <p14:sldId id="274"/>
            <p14:sldId id="497"/>
            <p14:sldId id="276"/>
          </p14:sldIdLst>
        </p14:section>
        <p14:section name="Цикъл със стъпка" id="{AC02D9CC-BF0A-4F02-8147-BCA5573FFE10}">
          <p14:sldIdLst>
            <p14:sldId id="420"/>
            <p14:sldId id="428"/>
            <p14:sldId id="480"/>
            <p14:sldId id="429"/>
            <p14:sldId id="481"/>
            <p14:sldId id="432"/>
            <p14:sldId id="482"/>
            <p14:sldId id="433"/>
            <p14:sldId id="483"/>
            <p14:sldId id="434"/>
            <p14:sldId id="476"/>
            <p14:sldId id="501"/>
            <p14:sldId id="477"/>
            <p14:sldId id="478"/>
            <p14:sldId id="431"/>
            <p14:sldId id="470"/>
          </p14:sldIdLst>
        </p14:section>
        <p14:section name="НОД" id="{9E3609AD-A3C3-4840-B79F-ED65C0424766}">
          <p14:sldIdLst>
            <p14:sldId id="471"/>
            <p14:sldId id="502"/>
            <p14:sldId id="503"/>
            <p14:sldId id="499"/>
          </p14:sldIdLst>
        </p14:section>
        <p14:section name="Задачи" id="{A2EBEB89-BAA6-49EB-AF12-FEEC3011A458}">
          <p14:sldIdLst>
            <p14:sldId id="437"/>
            <p14:sldId id="484"/>
            <p14:sldId id="442"/>
            <p14:sldId id="485"/>
          </p14:sldIdLst>
        </p14:section>
        <p14:section name="Безкраен цикъл и break" id="{852AB6E8-B99D-47EF-8598-FA24C9200854}">
          <p14:sldIdLst>
            <p14:sldId id="438"/>
            <p14:sldId id="446"/>
            <p14:sldId id="486"/>
            <p14:sldId id="447"/>
            <p14:sldId id="449"/>
            <p14:sldId id="450"/>
            <p14:sldId id="488"/>
          </p14:sldIdLst>
        </p14:section>
        <p14:section name="Задачи с цикли" id="{E6098E28-5284-42F9-B11E-8B1EFD8C9606}">
          <p14:sldIdLst>
            <p14:sldId id="445"/>
            <p14:sldId id="504"/>
            <p14:sldId id="491"/>
            <p14:sldId id="505"/>
            <p14:sldId id="440"/>
            <p14:sldId id="506"/>
            <p14:sldId id="453"/>
            <p14:sldId id="472"/>
            <p14:sldId id="427"/>
            <p14:sldId id="510"/>
            <p14:sldId id="511"/>
            <p14:sldId id="512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1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7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99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906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80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judge.softuni.bg/Contests/Practice/Index/156#1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156#1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65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62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</a:t>
            </a:r>
            <a:r>
              <a:rPr lang="en-US" dirty="0"/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 rot="576164">
            <a:off x="4835223" y="3524478"/>
            <a:ext cx="266553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212" y="3910834"/>
            <a:ext cx="2253081" cy="2438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341" y="3775658"/>
            <a:ext cx="3793810" cy="27416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2785196"/>
            <a:ext cx="1808817" cy="1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 -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6612" y="1981200"/>
            <a:ext cx="51054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ange(n+1):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print(num)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https://judge.softuni.bg/Contests/Practice/Index/156#2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399212" y="30480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53" y="2133600"/>
            <a:ext cx="1900933" cy="21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532940" y="441285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75012" y="4191000"/>
            <a:ext cx="47244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Owl, Bird, Book, Wise, Nature, Character, Wild, Wis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23" y="3761185"/>
            <a:ext cx="2362200" cy="22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141412" y="5182548"/>
            <a:ext cx="3486738" cy="683264"/>
            <a:chOff x="1141412" y="4191000"/>
            <a:chExt cx="5578781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828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11"/>
            <p:cNvSpPr/>
            <p:nvPr/>
          </p:nvSpPr>
          <p:spPr>
            <a:xfrm>
              <a:off x="3399743" y="4418652"/>
              <a:ext cx="789669" cy="266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586593" y="4191000"/>
              <a:ext cx="2133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812" y="1165352"/>
            <a:ext cx="76200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in range(0,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n+1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print(num)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2 * 2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решение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08203" y="1106998"/>
            <a:ext cx="2073388" cy="1127817"/>
          </a:xfrm>
          <a:prstGeom prst="wedgeRoundRectCallout">
            <a:avLst>
              <a:gd name="adj1" fmla="val -58512"/>
              <a:gd name="adj2" fmla="val 41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851711D-1F20-471A-AA9F-74E9C4E59D92}"/>
              </a:ext>
            </a:extLst>
          </p:cNvPr>
          <p:cNvSpPr/>
          <p:nvPr/>
        </p:nvSpPr>
        <p:spPr>
          <a:xfrm>
            <a:off x="5382443" y="2234815"/>
            <a:ext cx="355539" cy="4925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49" y="3657600"/>
            <a:ext cx="2793327" cy="2225700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 flipV="1">
            <a:off x="7085012" y="4114800"/>
            <a:ext cx="11430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72" y="2476351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165508" y="192890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</a:t>
            </a:r>
            <a:r>
              <a:rPr lang="bg-BG" sz="3000" dirty="0">
                <a:solidFill>
                  <a:srgbClr val="F3CD60"/>
                </a:solidFill>
              </a:rPr>
              <a:t>докато</a:t>
            </a:r>
            <a:r>
              <a:rPr lang="bg-BG" sz="3000" dirty="0"/>
              <a:t>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1199" y="3145086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64121" y="2393267"/>
            <a:ext cx="1929088" cy="611767"/>
          </a:xfrm>
          <a:prstGeom prst="wedgeRoundRectCallout">
            <a:avLst>
              <a:gd name="adj1" fmla="val -39377"/>
              <a:gd name="adj2" fmla="val 97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47665" y="4115814"/>
            <a:ext cx="2426356" cy="1397048"/>
          </a:xfrm>
          <a:prstGeom prst="wedgeRoundRectCallout">
            <a:avLst>
              <a:gd name="adj1" fmla="val -59826"/>
              <a:gd name="adj2" fmla="val -44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74400" y="2057400"/>
            <a:ext cx="2568652" cy="3536327"/>
            <a:chOff x="4523568" y="457200"/>
            <a:chExt cx="3505200" cy="422925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4708" y="1564474"/>
              <a:ext cx="1723725" cy="55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1308" y="3474436"/>
              <a:ext cx="1894174" cy="55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Elbow Connector 15"/>
            <p:cNvCxnSpPr>
              <a:stCxn id="14" idx="2"/>
              <a:endCxn id="11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3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Отпечатва всички числа </a:t>
            </a:r>
            <a:r>
              <a:rPr lang="en-US" dirty="0"/>
              <a:t>≤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от редицата: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dirty="0"/>
              <a:t>, …</a:t>
            </a:r>
          </a:p>
          <a:p>
            <a:pPr lvl="1"/>
            <a:r>
              <a:rPr lang="bg-BG" dirty="0"/>
              <a:t>Всяко следващо число </a:t>
            </a:r>
            <a:r>
              <a:rPr lang="en-US" dirty="0"/>
              <a:t>e </a:t>
            </a:r>
            <a:r>
              <a:rPr lang="bg-BG" dirty="0"/>
              <a:t>равно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предишното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lvl="1"/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Примерен вход и изход</a:t>
            </a:r>
            <a:r>
              <a:rPr lang="bg-BG" dirty="0" smtClean="0"/>
              <a:t>: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2812" y="4114800"/>
            <a:ext cx="9907588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6612" y="5937967"/>
            <a:ext cx="4495800" cy="683264"/>
            <a:chOff x="1006597" y="4250379"/>
            <a:chExt cx="7954107" cy="70160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06597" y="4250379"/>
              <a:ext cx="1277814" cy="7016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275012" y="4250379"/>
              <a:ext cx="5685692" cy="7016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3, 7, 15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6886" y="5937967"/>
            <a:ext cx="4979126" cy="683264"/>
            <a:chOff x="1006597" y="4250379"/>
            <a:chExt cx="8809222" cy="70160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06597" y="4272040"/>
              <a:ext cx="1277814" cy="6582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275012" y="4250379"/>
              <a:ext cx="6540807" cy="7016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3, 7, 15</a:t>
              </a:r>
              <a:r>
                <a:rPr lang="en-GB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31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06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4220107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print(k)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61319" y="2362200"/>
            <a:ext cx="3733800" cy="970208"/>
          </a:xfrm>
          <a:prstGeom prst="wedgeRoundRectCallout">
            <a:avLst>
              <a:gd name="adj1" fmla="val -54773"/>
              <a:gd name="adj2" fmla="val 201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25170" y="3494202"/>
            <a:ext cx="1295400" cy="651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25" y="2111161"/>
            <a:ext cx="3064573" cy="21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6" name="Picture 4" descr="Резултат с изображение за loop arr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029" y="3276600"/>
            <a:ext cx="2594765" cy="269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752600"/>
            <a:ext cx="6508765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 1 or num &gt; 100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print('Invalid number!')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int(input())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print('The number is:', num)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https://judge.softuni.bg/Contests/Practice/Index/156#5</a:t>
            </a:r>
            <a:endParaRPr lang="en-US" dirty="0"/>
          </a:p>
        </p:txBody>
      </p:sp>
      <p:pic>
        <p:nvPicPr>
          <p:cNvPr id="7" name="Picture 4" descr="Резултат с изображение за loop arr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232" y="4602049"/>
            <a:ext cx="1169812" cy="12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7313612" y="2722200"/>
            <a:ext cx="838200" cy="371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65" y="1777181"/>
            <a:ext cx="3386222" cy="241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Цикли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pb-april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0825D-7FBA-4B4B-95A1-E94884831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9187" y="1752600"/>
            <a:ext cx="487045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CC6D62-8A2E-4CEB-BE02-214E685F3F97}"/>
              </a:ext>
            </a:extLst>
          </p:cNvPr>
          <p:cNvGrpSpPr/>
          <p:nvPr/>
        </p:nvGrpSpPr>
        <p:grpSpPr>
          <a:xfrm>
            <a:off x="5865812" y="3389063"/>
            <a:ext cx="3733799" cy="2221610"/>
            <a:chOff x="1522413" y="1828800"/>
            <a:chExt cx="3733799" cy="22216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EE0F34-6400-4C52-B000-E4B57D4E9B6A}"/>
                </a:ext>
              </a:extLst>
            </p:cNvPr>
            <p:cNvSpPr/>
            <p:nvPr/>
          </p:nvSpPr>
          <p:spPr>
            <a:xfrm>
              <a:off x="1522413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br>
                <a:rPr lang="en-US" sz="2800" dirty="0"/>
              </a:br>
              <a:r>
                <a:rPr lang="en-US" sz="2800" dirty="0"/>
                <a:t>2</a:t>
              </a:r>
              <a:endParaRPr lang="bg-BG" sz="2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055C26-7046-4615-A8CB-B0708F351AE3}"/>
                </a:ext>
              </a:extLst>
            </p:cNvPr>
            <p:cNvSpPr/>
            <p:nvPr/>
          </p:nvSpPr>
          <p:spPr>
            <a:xfrm>
              <a:off x="3034602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br>
                <a:rPr lang="en-US" sz="2800" dirty="0"/>
              </a:br>
              <a:r>
                <a:rPr lang="en-US" sz="2800" dirty="0"/>
                <a:t>5</a:t>
              </a:r>
              <a:endParaRPr lang="bg-B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7B6DC3-B40C-4D8C-8FA1-5A9D4B9AF196}"/>
                </a:ext>
              </a:extLst>
            </p:cNvPr>
            <p:cNvSpPr txBox="1"/>
            <p:nvPr/>
          </p:nvSpPr>
          <p:spPr>
            <a:xfrm>
              <a:off x="3198812" y="2154775"/>
              <a:ext cx="3994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b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  <a:endParaRPr lang="bg-BG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9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0</a:t>
            </a:r>
            <a:r>
              <a:rPr lang="bg-BG" dirty="0"/>
              <a:t>:</a:t>
            </a:r>
          </a:p>
          <a:p>
            <a:pPr lvl="2"/>
            <a:r>
              <a:rPr lang="bg-BG" dirty="0"/>
              <a:t>Дели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</a:t>
            </a:r>
            <a:r>
              <a:rPr lang="bg-BG" dirty="0"/>
              <a:t> число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по-малкото</a:t>
            </a:r>
          </a:p>
          <a:p>
            <a:pPr lvl="2"/>
            <a:r>
              <a:rPr lang="bg-BG" dirty="0"/>
              <a:t>Взема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остатъка</a:t>
            </a:r>
            <a:r>
              <a:rPr lang="bg-BG" dirty="0"/>
              <a:t>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32812" y="3715236"/>
            <a:ext cx="319636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oldB = b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68095" y="3007350"/>
            <a:ext cx="27953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Псевдо код: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8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въведат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и да се намери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91749"/>
            <a:ext cx="35845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!= 0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oldB =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https://judge.softuni.bg/Contests/Practice/Index/156#6</a:t>
            </a:r>
            <a:r>
              <a:rPr lang="en-US" dirty="0"/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17141" y="2628846"/>
            <a:ext cx="548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600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136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 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4 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НОД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4212" y="3967674"/>
            <a:ext cx="1662000" cy="474887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5212" y="4010775"/>
            <a:ext cx="2881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59801" y="4648200"/>
            <a:ext cx="8552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59801" y="5519965"/>
            <a:ext cx="8552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" name="Стрелка надясно 8"/>
          <p:cNvSpPr/>
          <p:nvPr/>
        </p:nvSpPr>
        <p:spPr>
          <a:xfrm>
            <a:off x="2352905" y="57091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114905" y="5551000"/>
            <a:ext cx="93140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676640"/>
            <a:ext cx="404018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 = fact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-=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print(fact)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66412" y="376838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37212" y="2971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286000"/>
            <a:ext cx="4074347" cy="15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2812" y="51054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5634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Стрелка надясно 9"/>
          <p:cNvSpPr/>
          <p:nvPr/>
        </p:nvSpPr>
        <p:spPr>
          <a:xfrm>
            <a:off x="2284412" y="52635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970212" y="5105400"/>
            <a:ext cx="100760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Owl, Bird, Book, Wise, Nature, Character, Wild, Wis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948892"/>
            <a:ext cx="2362200" cy="22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726298" y="5071725"/>
            <a:ext cx="3134233" cy="645584"/>
            <a:chOff x="843584" y="5071726"/>
            <a:chExt cx="3134233" cy="64558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843584" y="5076237"/>
              <a:ext cx="1212228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3046412" y="5071726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752600"/>
            <a:ext cx="998378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n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n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print("Sum of digits: " + str(sum))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3612" y="2542015"/>
            <a:ext cx="4202234" cy="922521"/>
          </a:xfrm>
          <a:prstGeom prst="wedgeRoundRectCallout">
            <a:avLst>
              <a:gd name="adj1" fmla="val 1421"/>
              <a:gd name="adj2" fmla="val 622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08388" y="4066015"/>
            <a:ext cx="6434224" cy="489059"/>
          </a:xfrm>
          <a:prstGeom prst="wedgeRoundRectCallout">
            <a:avLst>
              <a:gd name="adj1" fmla="val -53785"/>
              <a:gd name="adj2" fmla="val -41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bg-BG" dirty="0"/>
              <a:t>Безкрайни цикли и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до безкрайност: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67036" y="2813001"/>
            <a:ext cx="6480176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True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print("Infinite loop")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6212" y="2063505"/>
            <a:ext cx="2590800" cy="908001"/>
          </a:xfrm>
          <a:prstGeom prst="wedgeRoundRectCallout">
            <a:avLst>
              <a:gd name="adj1" fmla="val -55650"/>
              <a:gd name="adj2" fmla="val 43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е винаги вярно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4572000"/>
            <a:ext cx="3188379" cy="16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en-US" dirty="0"/>
              <a:t>For-</a:t>
            </a:r>
            <a:r>
              <a:rPr lang="bg-BG" dirty="0"/>
              <a:t>цикъл със стъпка</a:t>
            </a:r>
          </a:p>
          <a:p>
            <a:pPr lvl="1"/>
            <a:r>
              <a:rPr lang="en-US" dirty="0"/>
              <a:t>For-</a:t>
            </a:r>
            <a:r>
              <a:rPr lang="bg-BG" dirty="0"/>
              <a:t>цикъл с намаляваща стъпка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</a:p>
          <a:p>
            <a:pPr lvl="1"/>
            <a:r>
              <a:rPr lang="bg-BG" dirty="0"/>
              <a:t>Безкраен цикъл и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1" y="2286000"/>
            <a:ext cx="3230032" cy="39651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130" y="1699522"/>
            <a:ext cx="1511437" cy="10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(2)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5612" y="2083473"/>
            <a:ext cx="6248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…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5012" y="3658071"/>
            <a:ext cx="2857166" cy="1269548"/>
          </a:xfrm>
          <a:prstGeom prst="wedgeRoundRectCallout">
            <a:avLst>
              <a:gd name="adj1" fmla="val -58675"/>
              <a:gd name="adj2" fmla="val -33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за прекъсване на цикъла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992" y="2021965"/>
            <a:ext cx="1969179" cy="1002677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8972527" y="3128410"/>
            <a:ext cx="290966" cy="787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TextBox 13"/>
          <p:cNvSpPr txBox="1"/>
          <p:nvPr/>
        </p:nvSpPr>
        <p:spPr>
          <a:xfrm>
            <a:off x="7805152" y="4247062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BREAK!</a:t>
            </a:r>
            <a:endParaRPr lang="en-GB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493" y="4019485"/>
            <a:ext cx="1480679" cy="12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Проверка за просто число - 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2320" y="1151121"/>
            <a:ext cx="5994092" cy="5226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2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i*i &lt;= n: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n % i == 0: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 +=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Print if prime is found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27412" y="4444620"/>
            <a:ext cx="3276600" cy="838200"/>
          </a:xfrm>
          <a:prstGeom prst="wedgeRoundRectCallout">
            <a:avLst>
              <a:gd name="adj1" fmla="val -55877"/>
              <a:gd name="adj2" fmla="val -31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текущия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цикъл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 rot="10800000" flipV="1">
            <a:off x="862320" y="457200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600" y="4396674"/>
            <a:ext cx="2432515" cy="199966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148917" y="2590800"/>
            <a:ext cx="762000" cy="44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63" y="2070441"/>
            <a:ext cx="3610381" cy="15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08" y="4852491"/>
            <a:ext cx="6150998" cy="9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219200"/>
            <a:ext cx="800887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n % 2 ==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print("Number not even")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print("Even number entered: " + str(n))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0AEC81-6820-40C1-8BB7-7EC7F68E9924}"/>
              </a:ext>
            </a:extLst>
          </p:cNvPr>
          <p:cNvSpPr/>
          <p:nvPr/>
        </p:nvSpPr>
        <p:spPr>
          <a:xfrm>
            <a:off x="7604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31" y="4607978"/>
            <a:ext cx="3936381" cy="1371600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0800000" flipH="1">
            <a:off x="5675312" y="4724400"/>
            <a:ext cx="838200" cy="8022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34415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0"/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6612" y="4569464"/>
            <a:ext cx="2614844" cy="684833"/>
            <a:chOff x="5637212" y="5612779"/>
            <a:chExt cx="2614844" cy="68483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637212" y="5614348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320651" y="5612779"/>
              <a:ext cx="931405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987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13212" y="4567287"/>
            <a:ext cx="2603146" cy="683264"/>
            <a:chOff x="5648910" y="5593253"/>
            <a:chExt cx="2603146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648910" y="5593253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20651" y="5618702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3074" name="Picture 2" descr="Резултат с изображение за fibonacc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12" y="4436617"/>
            <a:ext cx="3108100" cy="162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3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569" y="1447800"/>
            <a:ext cx="47625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range(n-1):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fNext = f0 + f1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print(f1)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1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r>
              <a:rPr lang="en-US" dirty="0">
                <a:hlinkClick r:id="rId2"/>
              </a:rPr>
              <a:t>1</a:t>
            </a:r>
            <a:endParaRPr lang="en-US" dirty="0"/>
          </a:p>
        </p:txBody>
      </p:sp>
      <p:pic>
        <p:nvPicPr>
          <p:cNvPr id="6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295400"/>
            <a:ext cx="1828800" cy="20900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6109236" y="4430616"/>
            <a:ext cx="823376" cy="369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26" y="4102837"/>
            <a:ext cx="2965414" cy="10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750206" y="2031620"/>
            <a:ext cx="206860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57150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range(1, n+1):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range(row):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0):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print(' ',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print(num,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 +=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424" y="1371600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7366380" y="4508929"/>
            <a:ext cx="973977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3833943"/>
            <a:ext cx="2147630" cy="19290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04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https://judge.softuni.bg/Contests/Practice/Index/156#</a:t>
            </a:r>
            <a:r>
              <a:rPr lang="bg-BG" dirty="0">
                <a:hlinkClick r:id="rId4"/>
              </a:rPr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/>
              <a:t>Цикли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752600"/>
            <a:ext cx="7391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col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num = row + col + 1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num &gt;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num =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 -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print(str(num) + ' ' , end='')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743200"/>
            <a:ext cx="2453722" cy="1905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456612" y="3505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76306" y="913405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 </a:t>
            </a:r>
            <a:r>
              <a:rPr lang="bg-BG" sz="3200" dirty="0" smtClean="0"/>
              <a:t>докато</a:t>
            </a:r>
            <a:r>
              <a:rPr lang="en-US" sz="3200" dirty="0" smtClean="0"/>
              <a:t> </a:t>
            </a:r>
            <a:r>
              <a:rPr lang="bg-BG" sz="3200" dirty="0" smtClean="0"/>
              <a:t>е </a:t>
            </a:r>
            <a:r>
              <a:rPr lang="bg-BG" sz="3200" dirty="0"/>
              <a:t>в </a:t>
            </a:r>
            <a:r>
              <a:rPr lang="bg-BG" sz="3200" dirty="0" smtClean="0"/>
              <a:t>сила</a:t>
            </a:r>
            <a:r>
              <a:rPr lang="en-US" sz="3200" smtClean="0"/>
              <a:t> </a:t>
            </a:r>
            <a:r>
              <a:rPr lang="bg-BG" sz="3200" smtClean="0"/>
              <a:t>дадено </a:t>
            </a:r>
            <a:r>
              <a:rPr lang="bg-BG" sz="3200" dirty="0"/>
              <a:t>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D6D13C-AE71-4036-8DB1-773D0DDB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91" y="1822771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in range(1, n+1,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5567" y="3271274"/>
            <a:ext cx="3305611" cy="29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9D318EE8-57E6-4868-915E-AFD2BA86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491" y="1523999"/>
            <a:ext cx="2151844" cy="163591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60412" y="4139833"/>
            <a:ext cx="688563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+= 1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3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https://softuni.bg/courses/programming-basics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5011" y="165303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05" y="3530222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12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4066754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840509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01674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86" y="2525913"/>
            <a:ext cx="2910188" cy="387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80" y="1676400"/>
            <a:ext cx="1324399" cy="1632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9" y="218739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94011" y="4200939"/>
            <a:ext cx="3176093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9931">
            <a:off x="7716403" y="4170643"/>
            <a:ext cx="2203711" cy="2209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9931">
            <a:off x="9212252" y="2949175"/>
            <a:ext cx="1878578" cy="18837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60412" y="5213793"/>
            <a:ext cx="5317937" cy="646727"/>
            <a:chOff x="760412" y="4153671"/>
            <a:chExt cx="5336466" cy="646727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698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7" name="Стрелка надясно 10"/>
            <p:cNvSpPr/>
            <p:nvPr/>
          </p:nvSpPr>
          <p:spPr>
            <a:xfrm>
              <a:off x="2138649" y="4327784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877893" y="4153671"/>
              <a:ext cx="3218985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62525"/>
            <a:ext cx="6400800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in range(1, n+1,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412" y="2468881"/>
            <a:ext cx="304800" cy="426720"/>
          </a:xfrm>
          <a:prstGeom prst="rect">
            <a:avLst/>
          </a:prstGeom>
          <a:solidFill>
            <a:schemeClr val="accent1">
              <a:alpha val="20000"/>
            </a:schemeClr>
          </a:solidFill>
          <a:ln w="539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решение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https://judge.softuni.bg/Contests/Practice/Index/156#0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44797" y="3164056"/>
            <a:ext cx="2073388" cy="1127817"/>
          </a:xfrm>
          <a:prstGeom prst="wedgeRoundRectCallout">
            <a:avLst>
              <a:gd name="adj1" fmla="val 40124"/>
              <a:gd name="adj2" fmla="val -70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sp>
        <p:nvSpPr>
          <p:cNvPr id="3" name="Bent Arrow 2"/>
          <p:cNvSpPr/>
          <p:nvPr/>
        </p:nvSpPr>
        <p:spPr>
          <a:xfrm rot="5400000">
            <a:off x="8189912" y="2498057"/>
            <a:ext cx="1295400" cy="1371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012604"/>
            <a:ext cx="2057400" cy="18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12812" y="4191000"/>
            <a:ext cx="11430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284412" y="436907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046412" y="4233191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2812" y="5390071"/>
            <a:ext cx="4372292" cy="749431"/>
            <a:chOff x="760412" y="4169905"/>
            <a:chExt cx="4372292" cy="749431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60412" y="4169905"/>
              <a:ext cx="1143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922904" y="4236072"/>
              <a:ext cx="2209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58523" y="4204278"/>
            <a:ext cx="2304605" cy="1437620"/>
            <a:chOff x="9371012" y="3703236"/>
            <a:chExt cx="2304605" cy="1437620"/>
          </a:xfrm>
        </p:grpSpPr>
        <p:sp>
          <p:nvSpPr>
            <p:cNvPr id="15" name="Isosceles Triangle 14"/>
            <p:cNvSpPr/>
            <p:nvPr/>
          </p:nvSpPr>
          <p:spPr>
            <a:xfrm rot="16200000">
              <a:off x="9447212" y="3810000"/>
              <a:ext cx="914400" cy="70087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10163576" y="3810000"/>
              <a:ext cx="914400" cy="70087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71012" y="4617636"/>
              <a:ext cx="2304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chemeClr val="accent1"/>
                  </a:solidFill>
                  <a:latin typeface="AM VINYL Heavy" pitchFamily="2" charset="0"/>
                </a:rPr>
                <a:t>BACKWARDS</a:t>
              </a:r>
              <a:endParaRPr lang="en-GB" sz="2800" dirty="0">
                <a:solidFill>
                  <a:schemeClr val="accent1"/>
                </a:solidFill>
                <a:latin typeface="AM VINYL Heav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7707" y="1600200"/>
            <a:ext cx="10363200" cy="1822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in range(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0,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36959" y="2294121"/>
            <a:ext cx="943053" cy="4925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7504" y="2294120"/>
            <a:ext cx="516908" cy="4925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решение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8612" y="1108958"/>
            <a:ext cx="3276600" cy="813751"/>
          </a:xfrm>
          <a:prstGeom prst="wedgeRoundRectCallout">
            <a:avLst>
              <a:gd name="adj1" fmla="val -36735"/>
              <a:gd name="adj2" fmla="val 82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Намаляваща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4708" y="2991326"/>
            <a:ext cx="3430504" cy="1015654"/>
          </a:xfrm>
          <a:prstGeom prst="wedgeRoundRectCallout">
            <a:avLst>
              <a:gd name="adj1" fmla="val -61368"/>
              <a:gd name="adj2" fmla="val -523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70" y="3747786"/>
            <a:ext cx="1697437" cy="2147586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rot="10800000">
            <a:off x="3351212" y="3872214"/>
            <a:ext cx="1066800" cy="1235442"/>
          </a:xfrm>
          <a:prstGeom prst="bentArrow">
            <a:avLst>
              <a:gd name="adj1" fmla="val 2400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/>
      <p:bldP spid="1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1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294573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Стрелка надясно 9"/>
          <p:cNvSpPr/>
          <p:nvPr/>
        </p:nvSpPr>
        <p:spPr>
          <a:xfrm>
            <a:off x="2132012" y="445277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94012" y="4294573"/>
            <a:ext cx="6629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4 , 8, 16, 32, …, 1024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0412" y="5395413"/>
            <a:ext cx="6705600" cy="693204"/>
            <a:chOff x="760412" y="4263538"/>
            <a:chExt cx="6705600" cy="693204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760412" y="4263538"/>
              <a:ext cx="1143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2894012" y="4273478"/>
              <a:ext cx="457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1, 2, 4, 8, 16, 32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2176</Words>
  <Application>Microsoft Office PowerPoint</Application>
  <PresentationFormat>Custom</PresentationFormat>
  <Paragraphs>462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AM VINYL Heavy</vt:lpstr>
      <vt:lpstr>Arial</vt:lpstr>
      <vt:lpstr>Arial Black</vt:lpstr>
      <vt:lpstr>Calibri</vt:lpstr>
      <vt:lpstr>Consolas</vt:lpstr>
      <vt:lpstr>Wingdings</vt:lpstr>
      <vt:lpstr>Wingdings 2</vt:lpstr>
      <vt:lpstr>SoftUni 16x9</vt:lpstr>
      <vt:lpstr>Работа с по-сложни цикли</vt:lpstr>
      <vt:lpstr>Имате въпроси?</vt:lpstr>
      <vt:lpstr>Съдържание</vt:lpstr>
      <vt:lpstr>Цикли със стъпка</vt:lpstr>
      <vt:lpstr>Числата от 1 до N през 3 - условие</vt:lpstr>
      <vt:lpstr>Числата от 1 до N през 3 - решение</vt:lpstr>
      <vt:lpstr>Числата от N до 1 в обратен ред - условие</vt:lpstr>
      <vt:lpstr>Числата от N до 1 в обратен ред - решение</vt:lpstr>
      <vt:lpstr>Числата от 1 до 2n с for-цикъл – условие</vt:lpstr>
      <vt:lpstr>Числата от 1 до 2n с for-цикъл - решение</vt:lpstr>
      <vt:lpstr>Четни степени на 2 - условие</vt:lpstr>
      <vt:lpstr>Четни степени на 2 - решение</vt:lpstr>
      <vt:lpstr>While цикъл</vt:lpstr>
      <vt:lpstr>While цикъл</vt:lpstr>
      <vt:lpstr>Редица числа 2k+1 - условие</vt:lpstr>
      <vt:lpstr>Редица числа 2k+1 - решение</vt:lpstr>
      <vt:lpstr>Число в диапазона [1…100] - условие</vt:lpstr>
      <vt:lpstr>Число в диапазона [1…100] -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</vt:lpstr>
      <vt:lpstr>Изчисляване на факториел - условие</vt:lpstr>
      <vt:lpstr>Изчисляване на факториел - решение</vt:lpstr>
      <vt:lpstr>Сумиране на цифрите на число - условие</vt:lpstr>
      <vt:lpstr>Сумиране на цифрите на число - решение</vt:lpstr>
      <vt:lpstr>Безкрайни цикли и оператор break</vt:lpstr>
      <vt:lpstr>Безкраен цикъл</vt:lpstr>
      <vt:lpstr>Безкраен цикъл (2)</vt:lpstr>
      <vt:lpstr>Прости числа - условие</vt:lpstr>
      <vt:lpstr>Проверка за просто число - решение</vt:lpstr>
      <vt:lpstr>Четно число - условие</vt:lpstr>
      <vt:lpstr>Четно число - решение</vt:lpstr>
      <vt:lpstr>Задачи с цикли</vt:lpstr>
      <vt:lpstr>Числа на Фибоначи - условие</vt:lpstr>
      <vt:lpstr>Числа на Фибоначи - решение</vt:lpstr>
      <vt:lpstr>Пирамида от числа – условие</vt:lpstr>
      <vt:lpstr>Пирамида от числа – решение</vt:lpstr>
      <vt:lpstr>Таблица с числа – условие</vt:lpstr>
      <vt:lpstr>Таблица с числа – решение</vt:lpstr>
      <vt:lpstr>PowerPoint Presentation</vt:lpstr>
      <vt:lpstr>Какво научихме днес?</vt:lpstr>
      <vt:lpstr>Чертане с цикли</vt:lpstr>
      <vt:lpstr>SoftUni Diamond Partners</vt:lpstr>
      <vt:lpstr>SoftUni Diamond Partners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2018-06-01T14:56:44Z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