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408" r:id="rId5"/>
    <p:sldId id="409" r:id="rId6"/>
    <p:sldId id="460" r:id="rId7"/>
    <p:sldId id="458" r:id="rId8"/>
    <p:sldId id="463" r:id="rId9"/>
    <p:sldId id="462" r:id="rId10"/>
    <p:sldId id="455" r:id="rId11"/>
    <p:sldId id="464" r:id="rId12"/>
    <p:sldId id="465" r:id="rId13"/>
    <p:sldId id="467" r:id="rId14"/>
    <p:sldId id="478" r:id="rId15"/>
    <p:sldId id="456" r:id="rId16"/>
    <p:sldId id="461" r:id="rId17"/>
    <p:sldId id="469" r:id="rId18"/>
    <p:sldId id="470" r:id="rId19"/>
    <p:sldId id="471" r:id="rId20"/>
    <p:sldId id="457" r:id="rId21"/>
    <p:sldId id="468" r:id="rId22"/>
    <p:sldId id="477" r:id="rId23"/>
    <p:sldId id="472" r:id="rId24"/>
    <p:sldId id="474" r:id="rId25"/>
    <p:sldId id="476" r:id="rId26"/>
    <p:sldId id="349" r:id="rId27"/>
    <p:sldId id="453" r:id="rId28"/>
    <p:sldId id="404" r:id="rId29"/>
    <p:sldId id="454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Python Setup" id="{FB2DC76C-6748-4947-BFE7-685F369C5140}">
          <p14:sldIdLst>
            <p14:sldId id="409"/>
            <p14:sldId id="460"/>
            <p14:sldId id="458"/>
            <p14:sldId id="463"/>
            <p14:sldId id="462"/>
          </p14:sldIdLst>
        </p14:section>
        <p14:section name="Data Types and Variables" id="{4E606718-5AD1-4FA5-A082-488F4FE16F19}">
          <p14:sldIdLst>
            <p14:sldId id="455"/>
            <p14:sldId id="464"/>
            <p14:sldId id="465"/>
            <p14:sldId id="467"/>
            <p14:sldId id="478"/>
          </p14:sldIdLst>
        </p14:section>
        <p14:section name="Console I/O" id="{4650F1EF-D3C6-4D41-86FD-FFC5F3586168}">
          <p14:sldIdLst>
            <p14:sldId id="456"/>
            <p14:sldId id="461"/>
            <p14:sldId id="469"/>
            <p14:sldId id="470"/>
            <p14:sldId id="471"/>
          </p14:sldIdLst>
        </p14:section>
        <p14:section name="Expressions and Loops" id="{79F2E0A7-98FE-4432-AECC-6C8EC905606D}">
          <p14:sldIdLst>
            <p14:sldId id="457"/>
            <p14:sldId id="468"/>
            <p14:sldId id="477"/>
            <p14:sldId id="472"/>
            <p14:sldId id="474"/>
            <p14:sldId id="476"/>
          </p14:sldIdLst>
        </p14:section>
        <p14:section name="Conclusion" id="{10E03AB1-9AA8-4E86-9A64-D741901E50A2}">
          <p14:sldIdLst>
            <p14:sldId id="349"/>
            <p14:sldId id="453"/>
            <p14:sldId id="404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384" autoAdjust="0"/>
  </p:normalViewPr>
  <p:slideViewPr>
    <p:cSldViewPr>
      <p:cViewPr varScale="1">
        <p:scale>
          <a:sx n="83" d="100"/>
          <a:sy n="83" d="100"/>
        </p:scale>
        <p:origin x="96" y="14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2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4DC3-EFD5-483E-B18D-21742664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D9D674-283D-4A07-8B67-30F7DAB78AA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FE6F59-F42B-488C-9C88-0B0D039450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06-Jan-18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Python Intro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Installing Python</a:t>
            </a:r>
            <a:r>
              <a:rPr lang="en-US" noProof="1"/>
              <a:t>, Data Types and Variables, Expressions,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599346" y="3668143"/>
            <a:ext cx="113896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7CDFEE-DCE6-4A98-AA6F-3DA48544F4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90EC48-56A9-49EF-9D96-AD0369B158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A807C1-6206-4E9F-9315-DB18A3B8A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881" y="3997827"/>
            <a:ext cx="2682213" cy="26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17DA2-8C38-49DE-B7C4-B3734871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 data </a:t>
            </a:r>
            <a:r>
              <a:rPr lang="en-US" dirty="0"/>
              <a:t>in Python, just like other languages</a:t>
            </a:r>
          </a:p>
          <a:p>
            <a:r>
              <a:rPr lang="en-US" dirty="0"/>
              <a:t>Declaring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declared to the left of the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E9AA09-A4D7-4D98-9940-50418946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7D78F-E227-4808-B94C-B15D3454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2" y="3352800"/>
            <a:ext cx="4343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1600.34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'pesho'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105D832-7869-420A-93CF-4FA5AE6DAC2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7612" y="3352800"/>
            <a:ext cx="2470639" cy="621347"/>
          </a:xfrm>
          <a:prstGeom prst="wedgeRoundRectCallout">
            <a:avLst>
              <a:gd name="adj1" fmla="val -59698"/>
              <a:gd name="adj2" fmla="val 9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0766222-86B3-4611-BCF3-B6ED225152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7212" y="2667000"/>
            <a:ext cx="2470639" cy="621347"/>
          </a:xfrm>
          <a:prstGeom prst="wedgeRoundRectCallout">
            <a:avLst>
              <a:gd name="adj1" fmla="val 47419"/>
              <a:gd name="adj2" fmla="val 9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920F0-88CC-4E6E-855E-B6A1374D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2" y="5968873"/>
            <a:ext cx="4343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3E6E81-BD03-4640-94C9-3E59B5B2AA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46" y="5848607"/>
            <a:ext cx="806066" cy="8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05F86-CC9E-433C-A83D-21DD526F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87D0-F847-4341-AD58-392E820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very few</a:t>
            </a:r>
            <a:r>
              <a:rPr lang="en-US" dirty="0"/>
              <a:t>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robust</a:t>
            </a:r>
            <a:r>
              <a:rPr lang="en-US" dirty="0"/>
              <a:t> data types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dirty="0"/>
              <a:t> – integer (whole) numbers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float</a:t>
            </a:r>
            <a:r>
              <a:rPr lang="en-US" dirty="0"/>
              <a:t> – floating point numbers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en-US" dirty="0"/>
              <a:t> – </a:t>
            </a:r>
            <a:r>
              <a:rPr lang="en-US" dirty="0" err="1"/>
              <a:t>boolean</a:t>
            </a:r>
            <a:r>
              <a:rPr lang="en-US" dirty="0"/>
              <a:t> logical value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True/False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FAE5-7D58-41FE-A303-62BEB66C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6DB94-D70F-4B28-BCD2-E1BD9CF2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2514600"/>
            <a:ext cx="53533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4F718-E14D-4810-A8D0-ADF6A1AF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3936298"/>
            <a:ext cx="53533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= 3.14159265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DCE61-FDD4-4AF5-A726-81A8BDF4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5354632"/>
            <a:ext cx="53533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isAlive = False</a:t>
            </a:r>
          </a:p>
        </p:txBody>
      </p:sp>
    </p:spTree>
    <p:extLst>
      <p:ext uri="{BB962C8B-B14F-4D97-AF65-F5344CB8AC3E}">
        <p14:creationId xmlns:p14="http://schemas.microsoft.com/office/powerpoint/2010/main" val="26211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05F86-CC9E-433C-A83D-21DD526F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87D0-F847-4341-AD58-392E820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dirty="0"/>
              <a:t> – string (character sequence)</a:t>
            </a:r>
          </a:p>
          <a:p>
            <a:pPr lvl="1"/>
            <a:r>
              <a:rPr lang="en-US" dirty="0"/>
              <a:t>Unlike other languages, Python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</a:t>
            </a:r>
            <a:r>
              <a:rPr lang="en-US" dirty="0"/>
              <a:t> use a dedicated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dirty="0"/>
              <a:t> type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  <a:r>
              <a:rPr lang="en-US" dirty="0"/>
              <a:t> – represents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items </a:t>
            </a:r>
            <a:r>
              <a:rPr lang="en-US" dirty="0"/>
              <a:t>(of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arbitrary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</a:t>
            </a:r>
            <a:r>
              <a:rPr lang="en-US" dirty="0"/>
              <a:t>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, every list is mutable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None</a:t>
            </a:r>
            <a:r>
              <a:rPr lang="en-US" dirty="0"/>
              <a:t> – equivalent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  <a:r>
              <a:rPr lang="en-US" dirty="0"/>
              <a:t> in other languages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value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21FAE5-7D58-41FE-A303-62BEB66C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 (2)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6DB94-D70F-4B28-BCD2-E1BD9CF2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4500149"/>
            <a:ext cx="53533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[2, 3, 5, 7, 11]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DCE61-FDD4-4AF5-A726-81A8BDF4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2551019"/>
            <a:ext cx="53533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'Ivan Ivanov'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5202D22-7850-45E0-A6D6-BBCCBEF7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38" y="5936648"/>
            <a:ext cx="53533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toBeSetLater = None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57949-4DCB-438D-93A8-EAD73672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3716-E733-40CB-A1E7-A06561B8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can convert one type to another: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Checking a variable’s type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Converting numeric input from the console: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C33FE4-0F4D-469B-BB09-C7C2F402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4A61B-1FD0-496D-928B-F4278C93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28800"/>
            <a:ext cx="7086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'10'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realNumAsStr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'2.36'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 = float(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realNumAsStr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8D363-A924-415E-A797-3AB085C5F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1" y="5972749"/>
            <a:ext cx="7086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int(input())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7A473-924A-4E74-BF74-3DDF9D346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73889"/>
            <a:ext cx="70866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'Bob'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&lt;class 'str'&gt;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3.66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&lt;class 'float'&gt;</a:t>
            </a:r>
          </a:p>
        </p:txBody>
      </p:sp>
    </p:spTree>
    <p:extLst>
      <p:ext uri="{BB962C8B-B14F-4D97-AF65-F5344CB8AC3E}">
        <p14:creationId xmlns:p14="http://schemas.microsoft.com/office/powerpoint/2010/main" val="9790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9034"/>
          </a:xfrm>
        </p:spPr>
        <p:txBody>
          <a:bodyPr/>
          <a:lstStyle/>
          <a:p>
            <a:r>
              <a:rPr lang="en-US" dirty="0"/>
              <a:t>Reading and Writing to the Console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EDA0508-D21B-4B8A-87DA-A2B0A66D3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2612" y="838200"/>
            <a:ext cx="5826802" cy="3890484"/>
          </a:xfrm>
          <a:prstGeom prst="roundRect">
            <a:avLst>
              <a:gd name="adj" fmla="val 26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0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A6557-BAEF-4708-B4F6-F70FB491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can be read from the console,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input()</a:t>
            </a:r>
          </a:p>
          <a:p>
            <a:r>
              <a:rPr lang="en-US" dirty="0"/>
              <a:t>Can be saved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 </a:t>
            </a:r>
            <a:r>
              <a:rPr lang="en-US" dirty="0"/>
              <a:t>(as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):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51878F-BD77-41EB-9D97-B5E0BEF5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134BE-79F1-4E66-AB3C-E3CB33B4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5" y="2590800"/>
            <a:ext cx="686117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'enter your name:'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C2F51-FA1F-4FE3-A71C-86790FFB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4760545"/>
            <a:ext cx="3200400" cy="1345752"/>
          </a:xfrm>
          <a:prstGeom prst="roundRect">
            <a:avLst>
              <a:gd name="adj" fmla="val 12013"/>
            </a:avLst>
          </a:prstGeom>
        </p:spPr>
      </p:pic>
    </p:spTree>
    <p:extLst>
      <p:ext uri="{BB962C8B-B14F-4D97-AF65-F5344CB8AC3E}">
        <p14:creationId xmlns:p14="http://schemas.microsoft.com/office/powerpoint/2010/main" val="34709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7C8BB-86B5-42B4-82B6-3A198343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3866-A840-46E2-A873-C5622A160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input()</a:t>
            </a:r>
            <a:r>
              <a:rPr lang="en-US" dirty="0"/>
              <a:t> function can 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prompt</a:t>
            </a:r>
            <a:r>
              <a:rPr lang="en-US" dirty="0"/>
              <a:t> to the console: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print()</a:t>
            </a:r>
            <a:r>
              <a:rPr lang="en-US" dirty="0"/>
              <a:t> with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dirty="0"/>
              <a:t> parameter has the same result: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72A15D-02C7-4647-983C-E670163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on the Same 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4C97B-E033-43AD-AD44-1A6848C5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015256"/>
            <a:ext cx="686117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input(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enter your name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'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'Hello, ' + name)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90987-540F-4FEA-B901-36A050D45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258378"/>
            <a:ext cx="686117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enter your 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',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'Hello, ' + 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CBAEAC-FA61-4B32-BC63-2274908C9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6"/>
          <a:stretch/>
        </p:blipFill>
        <p:spPr>
          <a:xfrm>
            <a:off x="7694724" y="2035771"/>
            <a:ext cx="4143375" cy="916654"/>
          </a:xfrm>
          <a:prstGeom prst="round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3B2FB-84B9-43A3-B639-CDD19435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6"/>
          <a:stretch/>
        </p:blipFill>
        <p:spPr>
          <a:xfrm>
            <a:off x="7694724" y="4709044"/>
            <a:ext cx="4143375" cy="916654"/>
          </a:xfrm>
          <a:prstGeom prst="roundRect">
            <a:avLst/>
          </a:prstGeom>
        </p:spPr>
      </p:pic>
      <p:sp>
        <p:nvSpPr>
          <p:cNvPr id="11" name="AutoShape 5">
            <a:extLst>
              <a:ext uri="{FF2B5EF4-FFF2-40B4-BE49-F238E27FC236}">
                <a16:creationId xmlns:a16="http://schemas.microsoft.com/office/drawing/2014/main" id="{6E5CD399-0399-4DC9-B089-0A078B9CC5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07644" y="3824399"/>
            <a:ext cx="2133600" cy="499812"/>
          </a:xfrm>
          <a:prstGeom prst="wedgeRoundRectCallout">
            <a:avLst>
              <a:gd name="adj1" fmla="val 50716"/>
              <a:gd name="adj2" fmla="val 968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7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954F4-14AA-4FC4-84F5-9C3DA64D6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7B55-F190-4C41-9135-4EC79F53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can be formatted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Different ways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 a string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56857D-68B5-4FEE-9508-197384FF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28BE3-5E26-40B9-901D-75CABE08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36" y="2590800"/>
            <a:ext cx="109471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species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info1 = 'This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old.' % (species, age)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info2 = 'This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old.'.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(species, age)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info3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{species}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old.'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info1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info2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info3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sep='\n')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6EE65BF-5414-4818-B9D8-B8A69DAB8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42212" y="3124200"/>
            <a:ext cx="2743200" cy="499812"/>
          </a:xfrm>
          <a:prstGeom prst="wedgeRoundRectCallout">
            <a:avLst>
              <a:gd name="adj1" fmla="val 44947"/>
              <a:gd name="adj2" fmla="val 109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formatting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E03A6656-8248-44B5-9A7E-E990F62E239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78904" y="5249008"/>
            <a:ext cx="2311034" cy="483578"/>
          </a:xfrm>
          <a:prstGeom prst="wedgeRoundRectCallout">
            <a:avLst>
              <a:gd name="adj1" fmla="val 35958"/>
              <a:gd name="adj2" fmla="val -754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E32E6CF-C9F1-4E20-9EFE-73AB21E098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745967" y="4953000"/>
            <a:ext cx="1749120" cy="897493"/>
          </a:xfrm>
          <a:prstGeom prst="wedgeRoundRectCallout">
            <a:avLst>
              <a:gd name="adj1" fmla="val 55772"/>
              <a:gd name="adj2" fmla="val -708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format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269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954F4-14AA-4FC4-84F5-9C3DA64D6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7B55-F190-4C41-9135-4EC79F53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 can be formatted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Different ways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 a number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56857D-68B5-4FEE-9508-197384FF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28BE3-5E26-40B9-901D-75CABE08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2" y="2514600"/>
            <a:ext cx="9829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= 3.141592653589793238462643383279</a:t>
            </a:r>
            <a:endParaRPr lang="nn-NO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info1 = '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'.format(pi)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# 3.141592653589793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info2 = '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{:.3f}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'.format(pi)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# 3.142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info1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info2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724BFD4-2D2F-488E-9135-B1F5C4BCB3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60812" y="4181141"/>
            <a:ext cx="2895600" cy="990600"/>
          </a:xfrm>
          <a:prstGeom prst="wedgeRoundRectCallout">
            <a:avLst>
              <a:gd name="adj1" fmla="val 40392"/>
              <a:gd name="adj2" fmla="val -781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 to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point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A7239DC6-E482-4D5D-9382-C78A8D01FC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39935" y="3733800"/>
            <a:ext cx="3359815" cy="1011115"/>
          </a:xfrm>
          <a:prstGeom prst="wedgeRoundRectCallout">
            <a:avLst>
              <a:gd name="adj1" fmla="val 40392"/>
              <a:gd name="adj2" fmla="val -781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format: up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en-US" sz="2800" baseline="30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point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2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Loops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Data Types, Loops</a:t>
            </a:r>
          </a:p>
        </p:txBody>
      </p:sp>
      <p:pic>
        <p:nvPicPr>
          <p:cNvPr id="1026" name="Picture 2" descr="Image result for fast fourier transform equation">
            <a:extLst>
              <a:ext uri="{FF2B5EF4-FFF2-40B4-BE49-F238E27FC236}">
                <a16:creationId xmlns:a16="http://schemas.microsoft.com/office/drawing/2014/main" id="{AC7E5F84-7172-4BC3-ABD4-CFD80987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1371600"/>
            <a:ext cx="4267200" cy="3005688"/>
          </a:xfrm>
          <a:prstGeom prst="roundRect">
            <a:avLst>
              <a:gd name="adj" fmla="val 75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/>
              <a:t>Python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Setup</a:t>
            </a:r>
          </a:p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sz="3600" noProof="1"/>
              <a:t> I/O</a:t>
            </a:r>
            <a:endParaRPr lang="en-US" sz="3600" noProof="1">
              <a:solidFill>
                <a:schemeClr val="tx2">
                  <a:lumMod val="75000"/>
                </a:schemeClr>
              </a:solidFill>
            </a:endParaRPr>
          </a:p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Variables </a:t>
            </a:r>
            <a:r>
              <a:rPr lang="en-US" sz="3600" noProof="1"/>
              <a:t>and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Data Types</a:t>
            </a:r>
          </a:p>
          <a:p>
            <a:pPr marL="446088" indent="-446088">
              <a:lnSpc>
                <a:spcPct val="140000"/>
              </a:lnSpc>
              <a:buFontTx/>
              <a:buAutoNum type="arabicPeriod"/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sz="3600" noProof="1"/>
              <a:t> &amp;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BC71205-921F-4E2A-A2C8-EE3911ADA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3" name="Картина 10">
            <a:extLst>
              <a:ext uri="{FF2B5EF4-FFF2-40B4-BE49-F238E27FC236}">
                <a16:creationId xmlns:a16="http://schemas.microsoft.com/office/drawing/2014/main" id="{DA595539-FE48-406C-8D86-8F151F788E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88" y="3657600"/>
            <a:ext cx="2209800" cy="2213036"/>
          </a:xfrm>
          <a:prstGeom prst="rect">
            <a:avLst/>
          </a:prstGeom>
        </p:spPr>
      </p:pic>
      <p:pic>
        <p:nvPicPr>
          <p:cNvPr id="14" name="Картина 12">
            <a:extLst>
              <a:ext uri="{FF2B5EF4-FFF2-40B4-BE49-F238E27FC236}">
                <a16:creationId xmlns:a16="http://schemas.microsoft.com/office/drawing/2014/main" id="{57E226E2-A242-46FB-8984-C2D3E56DF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6389398" y="1554794"/>
            <a:ext cx="1921046" cy="19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46FF8-E153-48CA-91C9-D853BD0E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work the same as other programming languages</a:t>
            </a:r>
          </a:p>
          <a:p>
            <a:r>
              <a:rPr lang="en-US" dirty="0"/>
              <a:t>Uncommon operators: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**</a:t>
            </a:r>
            <a:r>
              <a:rPr lang="en-US" dirty="0"/>
              <a:t> - exponentiation operator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en-US" dirty="0"/>
              <a:t> - integer division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6DE46E-3CB6-4879-BBEB-986EAC5F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E26CB-5E98-42BE-9036-E848AEBA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3936298"/>
            <a:ext cx="1065518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Raises ZeroDivisionError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FC3F5-2894-4786-8AC8-B1F342121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DF5F-74E9-42C5-8800-4CC4F4DB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for if statements: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0A1C2-E934-46E4-BE20-F5FED978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dirty="0"/>
              <a:t> Statements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D0F2E-32F6-4EF8-874E-95E19B74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ageRange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age &lt; 10: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ageRange = 'child'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age &lt; 18: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ageRange = 'teenager'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ageRange = 'adult'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print(f'Your age range is {ageRange}.')</a:t>
            </a:r>
          </a:p>
        </p:txBody>
      </p:sp>
    </p:spTree>
    <p:extLst>
      <p:ext uri="{BB962C8B-B14F-4D97-AF65-F5344CB8AC3E}">
        <p14:creationId xmlns:p14="http://schemas.microsoft.com/office/powerpoint/2010/main" val="28937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E185F-2B41-4F02-8C70-635739BC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6117-9677-4890-BCC1-6F754AF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range([start], end, [step])</a:t>
            </a:r>
            <a:r>
              <a:rPr lang="en-US" dirty="0"/>
              <a:t>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range()</a:t>
            </a:r>
            <a:r>
              <a:rPr lang="en-US" dirty="0"/>
              <a:t> is exclusive -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range(0, 5)</a:t>
            </a:r>
            <a:r>
              <a:rPr lang="en-US" dirty="0"/>
              <a:t> is equivalent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[0, 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E4FB-8751-4DA3-AF5A-BBDF654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459AC-7D3C-4EC7-B6B8-7E916A2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print('Numbers from 0 to 4:')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range(5)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0, 1, 2, 3,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print('Numbers from 5 to 20 by threes:')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range(5, 20, 3)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5, 8, 11, 14, 17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8EFA4D5-A861-40DA-9FA0-AF98CC57B5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89612" y="2398319"/>
            <a:ext cx="3810000" cy="914400"/>
          </a:xfrm>
          <a:prstGeom prst="wedgeRoundRectCallout">
            <a:avLst>
              <a:gd name="adj1" fmla="val 67847"/>
              <a:gd name="adj2" fmla="val -402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step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arguments are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71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E185F-2B41-4F02-8C70-635739BC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6117-9677-4890-BCC1-6F754AF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range()</a:t>
            </a:r>
            <a:r>
              <a:rPr lang="en-US" dirty="0"/>
              <a:t> function can also produce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descending range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 the range</a:t>
            </a:r>
            <a:r>
              <a:rPr lang="en-US" dirty="0"/>
              <a:t> with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reversed()</a:t>
            </a:r>
            <a:r>
              <a:rPr lang="en-US" dirty="0"/>
              <a:t> function: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E4FB-8751-4DA3-AF5A-BBDF654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For Loops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459AC-7D3C-4EC7-B6B8-7E916A2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print('Numbers from 9 to 0:')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range(9, -1, -1)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10 9 8 7 6 5 4 3 2 1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66C66C6-FA43-4F20-9FF2-E84C53A482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89611" y="2895600"/>
            <a:ext cx="2438400" cy="564689"/>
          </a:xfrm>
          <a:prstGeom prst="wedgeRoundRectCallout">
            <a:avLst>
              <a:gd name="adj1" fmla="val 40831"/>
              <a:gd name="adj2" fmla="val -76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step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D5435-9D63-4415-9323-7B5442A0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4586038"/>
            <a:ext cx="1065518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print('Numbers from 9 to 0:')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reversed(range(0, 10))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10 9 8 7 6 5 4 3 2 1</a:t>
            </a:r>
          </a:p>
        </p:txBody>
      </p:sp>
    </p:spTree>
    <p:extLst>
      <p:ext uri="{BB962C8B-B14F-4D97-AF65-F5344CB8AC3E}">
        <p14:creationId xmlns:p14="http://schemas.microsoft.com/office/powerpoint/2010/main" val="14413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E185F-2B41-4F02-8C70-635739BCF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6117-9677-4890-BCC1-6F754AF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/>
              <a:t> construct works for creating a while loop: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</a:t>
            </a:r>
            <a:r>
              <a:rPr lang="en-US" dirty="0"/>
              <a:t> to end the loop or skip an iteration: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AE4FB-8751-4DA3-AF5A-BBDF6541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459AC-7D3C-4EC7-B6B8-7E916A2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1828800"/>
            <a:ext cx="10655188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 +=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D5435-9D63-4415-9323-7B5442A0F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3" y="3968811"/>
            <a:ext cx="106551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True: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 += 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i % 2 == 1: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don't print even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i &gt; 20: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27199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647200" cy="557035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Python has </a:t>
            </a:r>
            <a:r>
              <a:rPr lang="en-GB" sz="3200" dirty="0">
                <a:solidFill>
                  <a:schemeClr val="accent1"/>
                </a:solidFill>
              </a:rPr>
              <a:t>few </a:t>
            </a:r>
            <a:r>
              <a:rPr lang="en-GB" sz="3200" dirty="0"/>
              <a:t>but</a:t>
            </a:r>
            <a:r>
              <a:rPr lang="en-GB" sz="3200" dirty="0">
                <a:solidFill>
                  <a:schemeClr val="accent1"/>
                </a:solidFill>
              </a:rPr>
              <a:t> very robust data types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We can read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200" dirty="0"/>
              <a:t>, using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input()</a:t>
            </a:r>
            <a:endParaRPr lang="en-GB" sz="3200" dirty="0">
              <a:solidFill>
                <a:schemeClr val="accent1"/>
              </a:solidFill>
            </a:endParaRP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sz="3200" dirty="0"/>
              <a:t>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print()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Formatting strings in Python is easy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range()</a:t>
            </a:r>
            <a:r>
              <a:rPr lang="en-US" sz="3200" dirty="0"/>
              <a:t> function for efficient loops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AF654-B178-4710-B6AE-0FEC1183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410141-7A66-40F8-95CE-4843730FF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267200"/>
            <a:ext cx="5105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{:.2f}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3.1415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23B98-68A2-404F-922D-D7E63AFE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2" y="4267200"/>
            <a:ext cx="3543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f'{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3.1415:.2f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#python-fund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Setup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Python and </a:t>
            </a:r>
            <a:r>
              <a:rPr lang="en-US" dirty="0" err="1"/>
              <a:t>PyCharm</a:t>
            </a:r>
            <a:endParaRPr lang="en-US" dirty="0"/>
          </a:p>
        </p:txBody>
      </p:sp>
      <p:pic>
        <p:nvPicPr>
          <p:cNvPr id="6" name="Картина 12">
            <a:extLst>
              <a:ext uri="{FF2B5EF4-FFF2-40B4-BE49-F238E27FC236}">
                <a16:creationId xmlns:a16="http://schemas.microsoft.com/office/drawing/2014/main" id="{A668696B-F426-4569-8644-2307568F0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5115">
            <a:off x="6100630" y="1817261"/>
            <a:ext cx="2461622" cy="2461622"/>
          </a:xfrm>
          <a:prstGeom prst="rect">
            <a:avLst/>
          </a:prstGeom>
        </p:spPr>
      </p:pic>
      <p:pic>
        <p:nvPicPr>
          <p:cNvPr id="7" name="Картина 10">
            <a:extLst>
              <a:ext uri="{FF2B5EF4-FFF2-40B4-BE49-F238E27FC236}">
                <a16:creationId xmlns:a16="http://schemas.microsoft.com/office/drawing/2014/main" id="{369DBE51-8565-410B-88C8-A3242BAC3F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4071">
            <a:off x="3626573" y="1950141"/>
            <a:ext cx="2192654" cy="21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F8EA15-7B61-4973-882C-7FD890F3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install Python, we need to go to the python website and download it:</a:t>
            </a:r>
          </a:p>
          <a:p>
            <a:pPr lvl="1"/>
            <a:r>
              <a:rPr lang="en-US" dirty="0"/>
              <a:t>Use version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3.6.4 </a:t>
            </a:r>
            <a:r>
              <a:rPr lang="en-US" dirty="0"/>
              <a:t>(or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latest</a:t>
            </a:r>
            <a:r>
              <a:rPr lang="en-US" dirty="0"/>
              <a:t> on the site)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D23A9F-2EA9-42A5-B95A-738787B3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19C69-F31A-452E-8E16-4512D8F05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81"/>
          <a:stretch/>
        </p:blipFill>
        <p:spPr>
          <a:xfrm>
            <a:off x="2623469" y="2819400"/>
            <a:ext cx="6941886" cy="3184976"/>
          </a:xfrm>
          <a:prstGeom prst="roundRect">
            <a:avLst>
              <a:gd name="adj" fmla="val 4164"/>
            </a:avLst>
          </a:prstGeom>
        </p:spPr>
      </p:pic>
    </p:spTree>
    <p:extLst>
      <p:ext uri="{BB962C8B-B14F-4D97-AF65-F5344CB8AC3E}">
        <p14:creationId xmlns:p14="http://schemas.microsoft.com/office/powerpoint/2010/main" val="37943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program in Python,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 is recommended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sv-SE" dirty="0"/>
          </a:p>
          <a:p>
            <a:pPr lvl="1"/>
            <a:r>
              <a:rPr lang="en-US" dirty="0">
                <a:hlinkClick r:id="rId2"/>
              </a:rPr>
              <a:t>https://www.jetbrains.com/pycharm/download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 - </a:t>
            </a:r>
            <a:r>
              <a:rPr lang="en-US" noProof="1"/>
              <a:t>PyCharm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8619F-A44A-4818-A8BD-B402B144B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5" t="16385" r="4348" b="4033"/>
          <a:stretch/>
        </p:blipFill>
        <p:spPr>
          <a:xfrm>
            <a:off x="3271836" y="2517510"/>
            <a:ext cx="5641976" cy="3197120"/>
          </a:xfrm>
          <a:prstGeom prst="roundRect">
            <a:avLst>
              <a:gd name="adj" fmla="val 5602"/>
            </a:avLst>
          </a:prstGeom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D39C2CC9-F39D-4AC6-8AB5-CD72950E61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04212" y="2261901"/>
            <a:ext cx="2470639" cy="1002347"/>
          </a:xfrm>
          <a:prstGeom prst="wedgeRoundRectCallout">
            <a:avLst>
              <a:gd name="adj1" fmla="val 47419"/>
              <a:gd name="adj2" fmla="val 9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Community</a:t>
            </a:r>
            <a:r>
              <a:rPr lang="en-US" sz="2800" dirty="0">
                <a:solidFill>
                  <a:srgbClr val="FFFFFF"/>
                </a:solidFill>
              </a:rPr>
              <a:t> edition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free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87" y="1151121"/>
            <a:ext cx="5446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PyCharm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Create New Project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Set up the Interpreter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Use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Existing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Point it to the python executable</a:t>
            </a:r>
          </a:p>
          <a:p>
            <a:pPr lvl="1">
              <a:lnSpc>
                <a:spcPct val="110000"/>
              </a:lnSpc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Console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7C617-BA6B-4894-9043-CB1151AD0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95"/>
          <a:stretch/>
        </p:blipFill>
        <p:spPr>
          <a:xfrm>
            <a:off x="4715654" y="1066800"/>
            <a:ext cx="7147543" cy="2994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1372E-E151-431A-BEB9-4218A740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06" y="4616233"/>
            <a:ext cx="7158037" cy="20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21F6-33DD-4471-8621-3C0621BCC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06A0-F177-4F91-B3A6-4C635A7C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File </a:t>
            </a:r>
            <a:r>
              <a:rPr lang="en-US" dirty="0"/>
              <a:t>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root directory</a:t>
            </a:r>
          </a:p>
          <a:p>
            <a:r>
              <a:rPr lang="en-US" dirty="0"/>
              <a:t>Write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</a:t>
            </a:r>
            <a:r>
              <a:rPr lang="en-US" dirty="0"/>
              <a:t> semicolons or braces needed!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en-US" dirty="0"/>
              <a:t> it with either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[Right Click]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[Run 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helloworld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']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[Ctrl+Shift+F10]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C2126E-5DAF-4568-8040-E4750655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Console App: Hello World</a:t>
            </a:r>
          </a:p>
        </p:txBody>
      </p:sp>
      <p:pic>
        <p:nvPicPr>
          <p:cNvPr id="5" name="Картина 8">
            <a:extLst>
              <a:ext uri="{FF2B5EF4-FFF2-40B4-BE49-F238E27FC236}">
                <a16:creationId xmlns:a16="http://schemas.microsoft.com/office/drawing/2014/main" id="{F96F3161-7BDB-4E45-B2EF-A8B170938A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5412" y="1752600"/>
            <a:ext cx="5188786" cy="1562100"/>
          </a:xfrm>
          <a:prstGeom prst="roundRect">
            <a:avLst>
              <a:gd name="adj" fmla="val 4212"/>
            </a:avLst>
          </a:prstGeom>
          <a:noFill/>
          <a:ln>
            <a:solidFill>
              <a:schemeClr val="accent1"/>
            </a:solidFill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B06743B-B23C-4073-AA69-E126BEE40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915893"/>
            <a:ext cx="4343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 World!')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42E94-C87B-4A2D-A9C8-CB5FAA1D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74" y="3809996"/>
            <a:ext cx="4052718" cy="18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Definition, Usage, Data Type Conversion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148A4C-42C0-4509-83EB-5AAA029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2074662"/>
            <a:ext cx="4114800" cy="206987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4279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12453</TotalTime>
  <Words>1463</Words>
  <Application>Microsoft Office PowerPoint</Application>
  <PresentationFormat>Custom</PresentationFormat>
  <Paragraphs>286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Python Intro</vt:lpstr>
      <vt:lpstr>Table of Contents</vt:lpstr>
      <vt:lpstr>Questions</vt:lpstr>
      <vt:lpstr>Python Setup</vt:lpstr>
      <vt:lpstr>Installing Python</vt:lpstr>
      <vt:lpstr>Python IDE - PyCharm</vt:lpstr>
      <vt:lpstr>Creating a Console App</vt:lpstr>
      <vt:lpstr>Simple Console App: Hello World</vt:lpstr>
      <vt:lpstr>Variables and Data Types</vt:lpstr>
      <vt:lpstr>Variables in Python</vt:lpstr>
      <vt:lpstr>Data Types in Python</vt:lpstr>
      <vt:lpstr>Data Types in Python (2)</vt:lpstr>
      <vt:lpstr>Data Type Conversion</vt:lpstr>
      <vt:lpstr>Console I/O</vt:lpstr>
      <vt:lpstr>Reading from the Console</vt:lpstr>
      <vt:lpstr>Reading Input on the Same Line</vt:lpstr>
      <vt:lpstr>String Formatting</vt:lpstr>
      <vt:lpstr>String Formatting (2)</vt:lpstr>
      <vt:lpstr>Expressions and Loops</vt:lpstr>
      <vt:lpstr>Operators in Python</vt:lpstr>
      <vt:lpstr>If Statements in Python</vt:lpstr>
      <vt:lpstr>For Loops in Python</vt:lpstr>
      <vt:lpstr>Reverse For Loops in Python</vt:lpstr>
      <vt:lpstr>While Loops in Python</vt:lpstr>
      <vt:lpstr>Summary</vt:lpstr>
      <vt:lpstr>Python Intro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python,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494</cp:revision>
  <dcterms:created xsi:type="dcterms:W3CDTF">2014-01-02T17:00:34Z</dcterms:created>
  <dcterms:modified xsi:type="dcterms:W3CDTF">2018-01-06T20:43:59Z</dcterms:modified>
  <cp:category>python;programming;computer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