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625" r:id="rId5"/>
    <p:sldId id="582" r:id="rId6"/>
    <p:sldId id="584" r:id="rId7"/>
    <p:sldId id="628" r:id="rId8"/>
    <p:sldId id="585" r:id="rId9"/>
    <p:sldId id="618" r:id="rId10"/>
    <p:sldId id="620" r:id="rId11"/>
    <p:sldId id="621" r:id="rId12"/>
    <p:sldId id="624" r:id="rId13"/>
    <p:sldId id="619" r:id="rId14"/>
    <p:sldId id="587" r:id="rId15"/>
    <p:sldId id="594" r:id="rId16"/>
    <p:sldId id="637" r:id="rId17"/>
    <p:sldId id="595" r:id="rId18"/>
    <p:sldId id="596" r:id="rId19"/>
    <p:sldId id="597" r:id="rId20"/>
    <p:sldId id="600" r:id="rId21"/>
    <p:sldId id="606" r:id="rId22"/>
    <p:sldId id="601" r:id="rId23"/>
    <p:sldId id="613" r:id="rId24"/>
    <p:sldId id="616" r:id="rId25"/>
    <p:sldId id="638" r:id="rId26"/>
    <p:sldId id="629" r:id="rId27"/>
    <p:sldId id="630" r:id="rId28"/>
    <p:sldId id="631" r:id="rId29"/>
    <p:sldId id="632" r:id="rId30"/>
    <p:sldId id="636" r:id="rId31"/>
    <p:sldId id="635" r:id="rId32"/>
    <p:sldId id="607" r:id="rId33"/>
    <p:sldId id="421" r:id="rId34"/>
    <p:sldId id="639" r:id="rId35"/>
    <p:sldId id="640" r:id="rId36"/>
    <p:sldId id="641" r:id="rId37"/>
    <p:sldId id="642" r:id="rId38"/>
    <p:sldId id="64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>
            <p14:sldId id="394"/>
            <p14:sldId id="395"/>
            <p14:sldId id="625"/>
          </p14:sldIdLst>
        </p14:section>
        <p14:section name="Objects and Classes" id="{C08EFE6E-D894-4F94-8AFC-FF22A03B267A}">
          <p14:sldIdLst>
            <p14:sldId id="582"/>
            <p14:sldId id="584"/>
            <p14:sldId id="628"/>
            <p14:sldId id="585"/>
          </p14:sldIdLst>
        </p14:section>
        <p14:section name="Working with objects" id="{E29F6A5E-4B69-48C7-BFCE-6A908025A1B5}">
          <p14:sldIdLst>
            <p14:sldId id="618"/>
            <p14:sldId id="620"/>
            <p14:sldId id="621"/>
            <p14:sldId id="624"/>
            <p14:sldId id="619"/>
          </p14:sldIdLst>
        </p14:section>
        <p14:section name="Defining Simple Classes" id="{2B93D077-59AB-4B48-8A44-EADB41A8C7C0}">
          <p14:sldIdLst>
            <p14:sldId id="587"/>
            <p14:sldId id="594"/>
            <p14:sldId id="637"/>
            <p14:sldId id="595"/>
            <p14:sldId id="596"/>
            <p14:sldId id="597"/>
            <p14:sldId id="600"/>
            <p14:sldId id="606"/>
            <p14:sldId id="601"/>
            <p14:sldId id="613"/>
            <p14:sldId id="616"/>
            <p14:sldId id="638"/>
          </p14:sldIdLst>
        </p14:section>
        <p14:section name="Using the Built-in API Classes" id="{102070A6-7151-4EA4-A542-5E281860590D}">
          <p14:sldIdLst>
            <p14:sldId id="629"/>
            <p14:sldId id="630"/>
            <p14:sldId id="631"/>
            <p14:sldId id="632"/>
            <p14:sldId id="636"/>
            <p14:sldId id="635"/>
            <p14:sldId id="607"/>
          </p14:sldIdLst>
        </p14:section>
        <p14:section name="Conclusion" id="{079ACA8A-4C35-49DF-9548-AEF3FC29D537}">
          <p14:sldIdLst>
            <p14:sldId id="421"/>
            <p14:sldId id="639"/>
            <p14:sldId id="640"/>
            <p14:sldId id="641"/>
            <p14:sldId id="642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918D87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595" autoAdjust="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550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197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8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C2AA72-581B-42D5-8775-7C61CA6484F3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4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B1F483-7AE0-4997-A250-93149697429D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33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8AD84-27B9-4B68-B7D0-05F152EC1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D75E3-EC1C-4FE6-9954-4F06B4148A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3"/>
            <a:ext cx="10482604" cy="493458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40342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7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598" b="1" dirty="0">
                <a:solidFill>
                  <a:srgbClr val="F3BE60"/>
                </a:solidFill>
              </a:rPr>
              <a:t>Questions?</a:t>
            </a:r>
            <a:endParaRPr lang="en-US" sz="6598" b="1" spc="151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30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5" y="2025854"/>
            <a:ext cx="60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5" y="1498790"/>
            <a:ext cx="79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3" y="2300749"/>
            <a:ext cx="33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500" y="1910252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4" y="4185178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4" y="4973073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5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1" y="4721101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900"/>
            <a:ext cx="67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463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66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7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4" y="478589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6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2" y="242342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34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821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31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263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800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9" y="5761977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43AF25-E78F-4AB9-A7D5-D69DF492A9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4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0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95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trftim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83608"/>
            <a:ext cx="8125251" cy="11329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and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37128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188006" y="3634965"/>
            <a:ext cx="15890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Objects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Classes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57043" y="3882328"/>
            <a:ext cx="5040243" cy="2491578"/>
            <a:chOff x="6457043" y="3921617"/>
            <a:chExt cx="5040243" cy="2491578"/>
          </a:xfrm>
        </p:grpSpPr>
        <p:pic>
          <p:nvPicPr>
            <p:cNvPr id="27" name="Picture 4" descr="C:\Documents\Courses\OOP\OOP Images\b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7202705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75058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8491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31" name="Picture 3" descr="C:\Documents\Courses\OOP\OOP Images\object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97458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6677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B44056B-AABC-4303-BBFF-B3B29A45E9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3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115789F9-8FCF-42A2-8A69-E3F1C7DA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09967C-4C68-4715-81D8-186AE611D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95005" y="2520335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326E20-D0D9-4622-A2B0-DE44F2AB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rgbClr val="F3BE60"/>
                </a:solidFill>
              </a:rPr>
              <a:t>==</a:t>
            </a:r>
            <a:r>
              <a:rPr lang="en-US" dirty="0"/>
              <a:t> and </a:t>
            </a:r>
            <a:r>
              <a:rPr lang="en-US" b="1" dirty="0">
                <a:solidFill>
                  <a:srgbClr val="F3BE60"/>
                </a:solidFill>
              </a:rPr>
              <a:t>!= </a:t>
            </a:r>
            <a:r>
              <a:rPr lang="en-US" dirty="0"/>
              <a:t>test for object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equivalence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dirty="0"/>
              <a:t> is true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/>
              <a:t> have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value</a:t>
            </a:r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C12D31-E937-41ED-A63C-6B8308F89512}"/>
              </a:ext>
            </a:extLst>
          </p:cNvPr>
          <p:cNvSpPr txBox="1">
            <a:spLocks/>
          </p:cNvSpPr>
          <p:nvPr/>
        </p:nvSpPr>
        <p:spPr>
          <a:xfrm>
            <a:off x="2208213" y="2895600"/>
            <a:ext cx="7772398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firstList</a:t>
            </a:r>
            <a:r>
              <a:rPr lang="en-US" sz="2800" dirty="0"/>
              <a:t> = list([5, 6, 10])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secondList</a:t>
            </a:r>
            <a:r>
              <a:rPr lang="en-US" sz="2800" dirty="0"/>
              <a:t> = list([5, 6, 10])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thirdList</a:t>
            </a:r>
            <a:r>
              <a:rPr lang="en-US" sz="2800" dirty="0"/>
              <a:t> = list([5, 6, 11])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==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secondList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secondList</a:t>
            </a:r>
            <a:r>
              <a:rPr lang="en-US" sz="2800" dirty="0"/>
              <a:t> ==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thirdList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!=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thirdList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” operator</a:t>
            </a:r>
          </a:p>
        </p:txBody>
      </p:sp>
    </p:spTree>
    <p:extLst>
      <p:ext uri="{BB962C8B-B14F-4D97-AF65-F5344CB8AC3E}">
        <p14:creationId xmlns:p14="http://schemas.microsoft.com/office/powerpoint/2010/main" val="33597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326E20-D0D9-4622-A2B0-DE44F2AB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rgbClr val="F3BE60"/>
                </a:solidFill>
              </a:rPr>
              <a:t>type </a:t>
            </a:r>
            <a:r>
              <a:rPr lang="en-US" dirty="0"/>
              <a:t>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of the passed object </a:t>
            </a:r>
          </a:p>
          <a:p>
            <a:r>
              <a:rPr lang="en-US" dirty="0"/>
              <a:t>Can later be combined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object’s 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type(object) operator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8E2278-C40E-49EE-B404-A1E449C756BC}"/>
              </a:ext>
            </a:extLst>
          </p:cNvPr>
          <p:cNvSpPr txBox="1">
            <a:spLocks/>
          </p:cNvSpPr>
          <p:nvPr/>
        </p:nvSpPr>
        <p:spPr>
          <a:xfrm>
            <a:off x="3032356" y="2743200"/>
            <a:ext cx="6186256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a = 5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type(a)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class &lt;'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'&gt;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type(a)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type(a)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63C699E-543C-42F0-9638-47CD631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Id()</a:t>
            </a:r>
            <a:r>
              <a:rPr lang="en-US" dirty="0"/>
              <a:t> function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9663DF9-D3FA-4C7C-BB66-D1A9DAD7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id()</a:t>
            </a:r>
            <a:r>
              <a:rPr lang="en-US" dirty="0"/>
              <a:t> gives us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constant identifier </a:t>
            </a:r>
            <a:r>
              <a:rPr lang="en-US" dirty="0"/>
              <a:t>for each object in the lifecycle of the application</a:t>
            </a:r>
          </a:p>
          <a:p>
            <a:pPr lvl="1"/>
            <a:r>
              <a:rPr lang="en-US" dirty="0"/>
              <a:t>It is rarely used in production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D2DF5AC-3940-4004-AE56-F3D59BD51D90}"/>
              </a:ext>
            </a:extLst>
          </p:cNvPr>
          <p:cNvSpPr txBox="1">
            <a:spLocks/>
          </p:cNvSpPr>
          <p:nvPr/>
        </p:nvSpPr>
        <p:spPr>
          <a:xfrm>
            <a:off x="2741612" y="4192271"/>
            <a:ext cx="2971800" cy="19874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300" dirty="0"/>
              <a:t>name = "Ivan"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age = 16</a:t>
            </a:r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r>
              <a:rPr lang="en-US" sz="2300" dirty="0"/>
              <a:t>print(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id</a:t>
            </a:r>
            <a:r>
              <a:rPr lang="en-US" sz="2300" dirty="0"/>
              <a:t>(name))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print(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id</a:t>
            </a:r>
            <a:r>
              <a:rPr lang="en-US" sz="2300" dirty="0"/>
              <a:t>(age))</a:t>
            </a:r>
          </a:p>
        </p:txBody>
      </p:sp>
      <p:sp>
        <p:nvSpPr>
          <p:cNvPr id="17" name="Стрелка надясно 19">
            <a:extLst>
              <a:ext uri="{FF2B5EF4-FFF2-40B4-BE49-F238E27FC236}">
                <a16:creationId xmlns:a16="http://schemas.microsoft.com/office/drawing/2014/main" id="{90D69898-64EC-4118-9007-9A6AB2D7C784}"/>
              </a:ext>
            </a:extLst>
          </p:cNvPr>
          <p:cNvSpPr/>
          <p:nvPr/>
        </p:nvSpPr>
        <p:spPr>
          <a:xfrm>
            <a:off x="6051950" y="4954271"/>
            <a:ext cx="798249" cy="46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2810CD-FC16-4653-BF75-F8D6E4770B58}"/>
              </a:ext>
            </a:extLst>
          </p:cNvPr>
          <p:cNvGrpSpPr/>
          <p:nvPr/>
        </p:nvGrpSpPr>
        <p:grpSpPr>
          <a:xfrm>
            <a:off x="7038847" y="3669048"/>
            <a:ext cx="2408365" cy="1333427"/>
            <a:chOff x="7038847" y="3669048"/>
            <a:chExt cx="2408365" cy="1333427"/>
          </a:xfrm>
        </p:grpSpPr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id="{1AEA8A78-D27A-439C-9DB1-5448250FE575}"/>
                </a:ext>
              </a:extLst>
            </p:cNvPr>
            <p:cNvSpPr txBox="1">
              <a:spLocks/>
            </p:cNvSpPr>
            <p:nvPr/>
          </p:nvSpPr>
          <p:spPr>
            <a:xfrm>
              <a:off x="7038847" y="4192271"/>
              <a:ext cx="2408365" cy="8102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2343090569432</a:t>
              </a:r>
            </a:p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rgbClr val="00B0F0"/>
                  </a:solidFill>
                  <a:latin typeface="+mn-lt"/>
                  <a:cs typeface="+mn-cs"/>
                </a:rPr>
                <a:t>1886828064</a:t>
              </a:r>
            </a:p>
          </p:txBody>
        </p:sp>
        <p:sp>
          <p:nvSpPr>
            <p:cNvPr id="19" name="Текстово поле 22">
              <a:extLst>
                <a:ext uri="{FF2B5EF4-FFF2-40B4-BE49-F238E27FC236}">
                  <a16:creationId xmlns:a16="http://schemas.microsoft.com/office/drawing/2014/main" id="{5E0ECDC2-FFAF-45B8-B3A3-0CBCEF8A4A16}"/>
                </a:ext>
              </a:extLst>
            </p:cNvPr>
            <p:cNvSpPr txBox="1"/>
            <p:nvPr/>
          </p:nvSpPr>
          <p:spPr>
            <a:xfrm>
              <a:off x="7038847" y="3669048"/>
              <a:ext cx="240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First run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329D24-2ACD-4D72-BE5F-4BAB51C7BF8E}"/>
              </a:ext>
            </a:extLst>
          </p:cNvPr>
          <p:cNvGrpSpPr/>
          <p:nvPr/>
        </p:nvGrpSpPr>
        <p:grpSpPr>
          <a:xfrm>
            <a:off x="7000939" y="5185995"/>
            <a:ext cx="2446273" cy="1332349"/>
            <a:chOff x="7000939" y="5185995"/>
            <a:chExt cx="2446273" cy="1332349"/>
          </a:xfrm>
        </p:grpSpPr>
        <p:sp>
          <p:nvSpPr>
            <p:cNvPr id="21" name="Text Placeholder 5">
              <a:extLst>
                <a:ext uri="{FF2B5EF4-FFF2-40B4-BE49-F238E27FC236}">
                  <a16:creationId xmlns:a16="http://schemas.microsoft.com/office/drawing/2014/main" id="{4C2188D6-724B-4106-AF26-C5AB103C3F2E}"/>
                </a:ext>
              </a:extLst>
            </p:cNvPr>
            <p:cNvSpPr txBox="1">
              <a:spLocks/>
            </p:cNvSpPr>
            <p:nvPr/>
          </p:nvSpPr>
          <p:spPr>
            <a:xfrm>
              <a:off x="7000939" y="5708165"/>
              <a:ext cx="2446273" cy="8101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2091808178392</a:t>
              </a:r>
            </a:p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rgbClr val="00B0F0"/>
                  </a:solidFill>
                  <a:latin typeface="+mn-lt"/>
                  <a:cs typeface="+mn-cs"/>
                </a:rPr>
                <a:t>1886828064</a:t>
              </a:r>
            </a:p>
          </p:txBody>
        </p:sp>
        <p:sp>
          <p:nvSpPr>
            <p:cNvPr id="22" name="Текстово поле 34">
              <a:extLst>
                <a:ext uri="{FF2B5EF4-FFF2-40B4-BE49-F238E27FC236}">
                  <a16:creationId xmlns:a16="http://schemas.microsoft.com/office/drawing/2014/main" id="{C487A20F-7F77-4172-AE4E-6E4A6BF4B932}"/>
                </a:ext>
              </a:extLst>
            </p:cNvPr>
            <p:cNvSpPr txBox="1"/>
            <p:nvPr/>
          </p:nvSpPr>
          <p:spPr>
            <a:xfrm>
              <a:off x="7038847" y="5185995"/>
              <a:ext cx="240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Second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Defining Simple Classes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5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__init__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of each class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object is being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constructed</a:t>
            </a:r>
          </a:p>
          <a:p>
            <a:pPr lvl="1"/>
            <a:r>
              <a:rPr lang="en-US" dirty="0"/>
              <a:t>Its first argument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points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instance </a:t>
            </a:r>
            <a:r>
              <a:rPr lang="en-US" dirty="0"/>
              <a:t>of the class</a:t>
            </a:r>
          </a:p>
          <a:p>
            <a:pPr lvl="1"/>
            <a:r>
              <a:rPr lang="en-US" dirty="0"/>
              <a:t>First argument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__init__</a:t>
            </a:r>
            <a:r>
              <a:rPr lang="en-US" dirty="0"/>
              <a:t> and all other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Simple Classes with a “Constructor”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2424" y="4343400"/>
            <a:ext cx="64008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cs typeface="+mn-cs"/>
              </a:rPr>
              <a:t>class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Point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3000" dirty="0">
                <a:solidFill>
                  <a:schemeClr val="tx1"/>
                </a:solidFill>
              </a:rPr>
              <a:t>def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__init__</a:t>
            </a:r>
            <a:r>
              <a:rPr lang="en-US" sz="3000" dirty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sz="3000" dirty="0">
                <a:solidFill>
                  <a:schemeClr val="tx1"/>
                </a:solidFill>
              </a:rPr>
              <a:t>, x, y):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.x = x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.y = y</a:t>
            </a: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instantiated</a:t>
            </a:r>
            <a:r>
              <a:rPr lang="en-US" dirty="0"/>
              <a:t>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name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data </a:t>
            </a:r>
            <a:r>
              <a:rPr lang="en-US" dirty="0"/>
              <a:t>can be accessed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object_name.property</a:t>
            </a:r>
            <a:r>
              <a:rPr lang="en-US" dirty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Objects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0636" y="1882677"/>
            <a:ext cx="9604376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cs typeface="+mn-cs"/>
              </a:rPr>
              <a:t>class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Point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3000" dirty="0">
                <a:solidFill>
                  <a:schemeClr val="tx1"/>
                </a:solidFill>
              </a:rPr>
              <a:t>def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__init__</a:t>
            </a:r>
            <a:r>
              <a:rPr lang="en-US" sz="3000" dirty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sz="3000" dirty="0">
                <a:solidFill>
                  <a:schemeClr val="tx1"/>
                </a:solidFill>
              </a:rPr>
              <a:t>, x, y):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.x = x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   self</a:t>
            </a:r>
            <a:r>
              <a:rPr lang="en-US" sz="3000" dirty="0">
                <a:solidFill>
                  <a:schemeClr val="tx1"/>
                </a:solidFill>
              </a:rPr>
              <a:t>.y = 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CE477D-6781-40D3-ABC8-367AF449391B}"/>
              </a:ext>
            </a:extLst>
          </p:cNvPr>
          <p:cNvSpPr txBox="1">
            <a:spLocks/>
          </p:cNvSpPr>
          <p:nvPr/>
        </p:nvSpPr>
        <p:spPr>
          <a:xfrm>
            <a:off x="1290636" y="4876800"/>
            <a:ext cx="96043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3000" dirty="0" err="1">
                <a:solidFill>
                  <a:schemeClr val="tx1"/>
                </a:solidFill>
              </a:rPr>
              <a:t>sample_point</a:t>
            </a:r>
            <a:r>
              <a:rPr lang="fr-FR" sz="3000" dirty="0">
                <a:solidFill>
                  <a:schemeClr val="tx1"/>
                </a:solidFill>
              </a:rPr>
              <a:t> = Point(1, 2)</a:t>
            </a:r>
          </a:p>
          <a:p>
            <a:r>
              <a:rPr lang="fr-FR" sz="3000" dirty="0" err="1">
                <a:solidFill>
                  <a:schemeClr val="tx1"/>
                </a:solidFill>
              </a:rPr>
              <a:t>print</a:t>
            </a:r>
            <a:r>
              <a:rPr lang="fr-FR" sz="3000" dirty="0">
                <a:solidFill>
                  <a:schemeClr val="tx1"/>
                </a:solidFill>
              </a:rPr>
              <a:t>(f'{</a:t>
            </a:r>
            <a:r>
              <a:rPr lang="fr-FR" sz="3000" dirty="0" err="1">
                <a:solidFill>
                  <a:schemeClr val="tx2">
                    <a:lumMod val="75000"/>
                  </a:schemeClr>
                </a:solidFill>
              </a:rPr>
              <a:t>sample_point.x</a:t>
            </a:r>
            <a:r>
              <a:rPr lang="fr-FR" sz="3000" dirty="0">
                <a:solidFill>
                  <a:schemeClr val="tx1"/>
                </a:solidFill>
              </a:rPr>
              <a:t>}, {</a:t>
            </a:r>
            <a:r>
              <a:rPr lang="fr-FR" sz="3000" dirty="0" err="1">
                <a:solidFill>
                  <a:schemeClr val="tx2">
                    <a:lumMod val="75000"/>
                  </a:schemeClr>
                </a:solidFill>
              </a:rPr>
              <a:t>sample_point.y</a:t>
            </a:r>
            <a:r>
              <a:rPr lang="fr-FR" sz="3000" dirty="0">
                <a:solidFill>
                  <a:schemeClr val="tx1"/>
                </a:solidFill>
              </a:rPr>
              <a:t>}')</a:t>
            </a:r>
          </a:p>
          <a:p>
            <a:r>
              <a:rPr lang="fr-FR" sz="3000" i="1" dirty="0">
                <a:solidFill>
                  <a:schemeClr val="tx2">
                    <a:lumMod val="75000"/>
                  </a:schemeClr>
                </a:solidFill>
              </a:rPr>
              <a:t># 1, 2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points </a:t>
            </a:r>
            <a:r>
              <a:rPr lang="en-US" dirty="0"/>
              <a:t>(given as two integers)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def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calc_distance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point2</a:t>
            </a:r>
            <a:r>
              <a:rPr lang="en-US" sz="3000" dirty="0"/>
              <a:t>):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42627" y="4953000"/>
            <a:ext cx="1219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5.5 2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6D0B0-A1A6-45D2-BA7A-39ABFCD8E262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Draw a right-angled triangle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541378" cy="25283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# Read both points separately</a:t>
            </a:r>
          </a:p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#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distance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distance_between_points</a:t>
            </a:r>
            <a:r>
              <a:rPr lang="en-US" sz="2700" dirty="0"/>
              <a:t>(p1, p2);</a:t>
            </a:r>
          </a:p>
          <a:p>
            <a:pPr>
              <a:lnSpc>
                <a:spcPct val="95000"/>
              </a:lnSpc>
            </a:pPr>
            <a:endParaRPr lang="en-US" sz="27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# Print the distance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print(f'{distance:.3f}')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CFB53A-23C5-4C4D-A533-26BB2645FBA3}"/>
              </a:ext>
            </a:extLst>
          </p:cNvPr>
          <p:cNvSpPr txBox="1">
            <a:spLocks/>
          </p:cNvSpPr>
          <p:nvPr/>
        </p:nvSpPr>
        <p:spPr>
          <a:xfrm>
            <a:off x="684212" y="4038600"/>
            <a:ext cx="10541378" cy="1607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/>
              <a:t>def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distance_between_points</a:t>
            </a:r>
            <a:r>
              <a:rPr lang="en-US" sz="2500" dirty="0"/>
              <a:t>(p1, p2):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 d</a:t>
            </a:r>
            <a:r>
              <a:rPr lang="es-ES" sz="2500" dirty="0" err="1"/>
              <a:t>elta_x</a:t>
            </a:r>
            <a:r>
              <a:rPr lang="es-ES" sz="2500" dirty="0"/>
              <a:t> = p2.x - p1.x</a:t>
            </a:r>
          </a:p>
          <a:p>
            <a:pPr>
              <a:lnSpc>
                <a:spcPct val="95000"/>
              </a:lnSpc>
            </a:pPr>
            <a:r>
              <a:rPr lang="es-ES" sz="2500" dirty="0"/>
              <a:t>    </a:t>
            </a:r>
            <a:r>
              <a:rPr lang="es-ES" sz="2500" dirty="0" err="1"/>
              <a:t>delta_y</a:t>
            </a:r>
            <a:r>
              <a:rPr lang="es-ES" sz="2500" dirty="0"/>
              <a:t> = p2.y - p1.y</a:t>
            </a: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/>
              <a:t>    return </a:t>
            </a:r>
            <a:r>
              <a:rPr lang="en-US" sz="2500" dirty="0" err="1"/>
              <a:t>math.sqrt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delta_x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** 2 </a:t>
            </a:r>
            <a:r>
              <a:rPr lang="en-US" sz="2500" dirty="0"/>
              <a:t>+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delta_y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** 2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65585"/>
            <a:ext cx="11804822" cy="5570355"/>
          </a:xfrm>
        </p:spPr>
        <p:txBody>
          <a:bodyPr/>
          <a:lstStyle/>
          <a:p>
            <a:r>
              <a:rPr lang="en-US" dirty="0"/>
              <a:t>Classes can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(state)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7034" y="1905000"/>
            <a:ext cx="10388978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Rectangle:</a:t>
            </a:r>
          </a:p>
          <a:p>
            <a:r>
              <a:rPr lang="en-US" sz="2800" dirty="0"/>
              <a:t>    def __init__(self, width, height):</a:t>
            </a:r>
          </a:p>
          <a:p>
            <a:r>
              <a:rPr lang="en-US" sz="2800" dirty="0"/>
              <a:t>        self.width = width</a:t>
            </a:r>
          </a:p>
          <a:p>
            <a:r>
              <a:rPr lang="en-US" sz="2800" dirty="0"/>
              <a:t>        self.height = height</a:t>
            </a:r>
          </a:p>
          <a:p>
            <a:endParaRPr lang="en-US" sz="2800" dirty="0"/>
          </a:p>
          <a:p>
            <a:r>
              <a:rPr lang="en-US" sz="2800" dirty="0"/>
              <a:t>    def calc_area(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sz="2800" dirty="0"/>
              <a:t>):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800" dirty="0"/>
              <a:t> self.height * self.width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38762" y="2905236"/>
            <a:ext cx="2895600" cy="1082180"/>
          </a:xfrm>
          <a:prstGeom prst="wedgeRoundRectCallout">
            <a:avLst>
              <a:gd name="adj1" fmla="val -93417"/>
              <a:gd name="adj2" fmla="val -276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rgbClr val="FFFFFF"/>
                </a:solidFill>
              </a:rPr>
              <a:t> (properties)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65212" y="4986172"/>
            <a:ext cx="2899320" cy="1538446"/>
          </a:xfrm>
          <a:prstGeom prst="wedgeRoundRectCallout">
            <a:avLst>
              <a:gd name="adj1" fmla="val -7382"/>
              <a:gd name="adj2" fmla="val -718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sz="2800" dirty="0">
                <a:solidFill>
                  <a:srgbClr val="FFFFFF"/>
                </a:solidFill>
              </a:rPr>
              <a:t> (methods)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comparison differences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Using API Classes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</a:t>
            </a:r>
            <a:r>
              <a:rPr lang="en-US" dirty="0"/>
              <a:t> Numbers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165">
            <a:off x="6581849" y="1421617"/>
            <a:ext cx="2098566" cy="162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8765">
            <a:off x="6876575" y="4825318"/>
            <a:ext cx="1639046" cy="1525486"/>
          </a:xfrm>
          <a:prstGeom prst="rect">
            <a:avLst/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5AB4925-907B-466C-B9D1-E5E99D9E6E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A96B9D90-9295-4A65-98BB-174CC95179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6" y="3386300"/>
            <a:ext cx="1123676" cy="11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 Accessors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AE74F3-C25A-4521-BCDE-33854B68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065585"/>
            <a:ext cx="11804822" cy="5570355"/>
          </a:xfrm>
        </p:spPr>
        <p:txBody>
          <a:bodyPr/>
          <a:lstStyle/>
          <a:p>
            <a:r>
              <a:rPr lang="en-US" dirty="0"/>
              <a:t>In Python, everything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</a:p>
          <a:p>
            <a:r>
              <a:rPr lang="en-US" dirty="0"/>
              <a:t>Indicate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/>
              <a:t>” identifiers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underscores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front</a:t>
            </a:r>
            <a:r>
              <a:rPr lang="en-US" dirty="0"/>
              <a:t> of it: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E202518-7FEB-4712-AD42-B32E691C6081}"/>
              </a:ext>
            </a:extLst>
          </p:cNvPr>
          <p:cNvSpPr txBox="1">
            <a:spLocks/>
          </p:cNvSpPr>
          <p:nvPr/>
        </p:nvSpPr>
        <p:spPr>
          <a:xfrm>
            <a:off x="836612" y="2895600"/>
            <a:ext cx="10388978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Rectangle:</a:t>
            </a:r>
          </a:p>
          <a:p>
            <a:r>
              <a:rPr lang="en-US" sz="2800" dirty="0"/>
              <a:t>    def __init__(self, width, height):</a:t>
            </a:r>
          </a:p>
          <a:p>
            <a:r>
              <a:rPr lang="en-US" sz="2800" dirty="0"/>
              <a:t>        </a:t>
            </a:r>
            <a:r>
              <a:rPr lang="en-US" sz="2800"/>
              <a:t>self.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__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800" dirty="0"/>
              <a:t> = width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self.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__height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= height</a:t>
            </a:r>
          </a:p>
          <a:p>
            <a:endParaRPr lang="en-US" sz="2800" dirty="0"/>
          </a:p>
          <a:p>
            <a:r>
              <a:rPr lang="en-US" sz="2800" dirty="0"/>
              <a:t>    def </a:t>
            </a:r>
            <a:r>
              <a:rPr lang="en-US" sz="2800" dirty="0" err="1"/>
              <a:t>get_width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return </a:t>
            </a:r>
            <a:r>
              <a:rPr lang="en-US" sz="2800" dirty="0" err="1"/>
              <a:t>self.__width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4763425"/>
          </a:xfrm>
        </p:spPr>
        <p:txBody>
          <a:bodyPr>
            <a:normAutofit/>
          </a:bodyPr>
          <a:lstStyle/>
          <a:p>
            <a:r>
              <a:rPr lang="en-US" sz="3200" dirty="0"/>
              <a:t>Write program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 two rectangles </a:t>
            </a:r>
            <a:r>
              <a:rPr lang="en-US" sz="3200" dirty="0"/>
              <a:t>{left, top, width, height} and print whether the first is inside the second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13" y="163481"/>
            <a:ext cx="9577597" cy="1110780"/>
          </a:xfrm>
        </p:spPr>
        <p:txBody>
          <a:bodyPr/>
          <a:lstStyle/>
          <a:p>
            <a:r>
              <a:rPr lang="en-US" dirty="0"/>
              <a:t>Problem: Rectangle Position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874" y="3143898"/>
            <a:ext cx="205740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874" y="4640925"/>
            <a:ext cx="1809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476349" y="422125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25" y="3143898"/>
            <a:ext cx="26332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29324" y="3143898"/>
            <a:ext cx="219075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29324" y="4640925"/>
            <a:ext cx="2190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172299" y="4222696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25" y="3143899"/>
            <a:ext cx="26406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E5FCD7-8A9B-41A6-9881-7FF4B9579610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51121"/>
            <a:ext cx="11125200" cy="3801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    def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__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dirty="0"/>
              <a:t>, left, top, width, height):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self.left</a:t>
            </a:r>
            <a:r>
              <a:rPr lang="en-US" dirty="0"/>
              <a:t> = left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self.top</a:t>
            </a:r>
            <a:r>
              <a:rPr lang="en-US" dirty="0"/>
              <a:t> = top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self.right</a:t>
            </a:r>
            <a:r>
              <a:rPr lang="en-US" dirty="0"/>
              <a:t> = </a:t>
            </a:r>
            <a:r>
              <a:rPr lang="en-US" dirty="0" err="1"/>
              <a:t>self.left</a:t>
            </a:r>
            <a:r>
              <a:rPr lang="en-US" dirty="0"/>
              <a:t> + </a:t>
            </a:r>
            <a:r>
              <a:rPr lang="en-US" dirty="0" err="1"/>
              <a:t>self.width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self.bottom</a:t>
            </a:r>
            <a:r>
              <a:rPr lang="en-US" dirty="0"/>
              <a:t> = </a:t>
            </a:r>
            <a:r>
              <a:rPr lang="en-US" dirty="0" err="1"/>
              <a:t>self.top</a:t>
            </a:r>
            <a:r>
              <a:rPr lang="en-US" dirty="0"/>
              <a:t> + </a:t>
            </a:r>
            <a:r>
              <a:rPr lang="en-US" dirty="0" err="1"/>
              <a:t>self.height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other_rect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  # continued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62213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1212" y="1151121"/>
            <a:ext cx="11125200" cy="4466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    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other_rect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if type(</a:t>
            </a:r>
            <a:r>
              <a:rPr lang="en-US" dirty="0" err="1"/>
              <a:t>other_rect</a:t>
            </a:r>
            <a:r>
              <a:rPr lang="en-US" dirty="0"/>
              <a:t>) is not type(self):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('</a:t>
            </a:r>
            <a:r>
              <a:rPr lang="en-US" dirty="0" err="1"/>
              <a:t>other_rect</a:t>
            </a:r>
            <a:r>
              <a:rPr lang="en-US" dirty="0"/>
              <a:t> is not a Rectangle!')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is_in_left</a:t>
            </a:r>
            <a:r>
              <a:rPr lang="en-US" dirty="0"/>
              <a:t> = </a:t>
            </a:r>
            <a:r>
              <a:rPr lang="en-US" dirty="0" err="1"/>
              <a:t>self.left</a:t>
            </a:r>
            <a:r>
              <a:rPr lang="en-US" dirty="0"/>
              <a:t> &gt;= </a:t>
            </a:r>
            <a:r>
              <a:rPr lang="en-US" dirty="0" err="1"/>
              <a:t>other_rect.left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is_in_right</a:t>
            </a:r>
            <a:r>
              <a:rPr lang="en-US" dirty="0"/>
              <a:t> = </a:t>
            </a:r>
            <a:r>
              <a:rPr lang="en-US" dirty="0" err="1"/>
              <a:t>self.right</a:t>
            </a:r>
            <a:r>
              <a:rPr lang="en-US" dirty="0"/>
              <a:t> &lt;= </a:t>
            </a:r>
            <a:r>
              <a:rPr lang="en-US" dirty="0" err="1"/>
              <a:t>other_rect.right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is_inside_horizontal</a:t>
            </a:r>
            <a:r>
              <a:rPr lang="en-US" dirty="0"/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is_in_right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is_in_top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self.top</a:t>
            </a:r>
            <a:r>
              <a:rPr lang="en-US" dirty="0"/>
              <a:t> &gt;= </a:t>
            </a:r>
            <a:r>
              <a:rPr lang="en-US" dirty="0" err="1"/>
              <a:t>other_rect.top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is_in_bottom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self.bottom</a:t>
            </a:r>
            <a:r>
              <a:rPr lang="en-US" dirty="0"/>
              <a:t> &lt;= </a:t>
            </a:r>
            <a:r>
              <a:rPr lang="en-US" dirty="0" err="1"/>
              <a:t>other_rect.bottom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</a:t>
            </a:r>
            <a:r>
              <a:rPr lang="en-US" dirty="0" err="1"/>
              <a:t>is_inside_vertical</a:t>
            </a:r>
            <a:r>
              <a:rPr lang="en-US" dirty="0"/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is_in_top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is_in_bottom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  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is_inside_horizontal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is_inside_vertical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85D01-74EA-42EF-BFA8-8D28A676574E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1212" y="1151121"/>
            <a:ext cx="11125200" cy="3801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def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read_rectangle</a:t>
            </a:r>
            <a:r>
              <a:rPr lang="en-US" dirty="0"/>
              <a:t>():</a:t>
            </a:r>
          </a:p>
          <a:p>
            <a:pPr>
              <a:lnSpc>
                <a:spcPct val="90000"/>
              </a:lnSpc>
            </a:pPr>
            <a:r>
              <a:rPr lang="en-US" dirty="0"/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coords</a:t>
            </a:r>
            <a:r>
              <a:rPr lang="en-US" dirty="0"/>
              <a:t> = [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 for </a:t>
            </a:r>
            <a:r>
              <a:rPr lang="en-US" dirty="0" err="1"/>
              <a:t>num</a:t>
            </a:r>
            <a:r>
              <a:rPr lang="en-US" dirty="0"/>
              <a:t> in input().split(' ')]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	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</a:t>
            </a:r>
            <a:r>
              <a:rPr lang="en-US" dirty="0"/>
              <a:t>(*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	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rect1 = </a:t>
            </a:r>
            <a:r>
              <a:rPr lang="en-US" dirty="0" err="1"/>
              <a:t>read_rectangle</a:t>
            </a:r>
            <a:r>
              <a:rPr lang="en-US" dirty="0"/>
              <a:t>()</a:t>
            </a:r>
          </a:p>
          <a:p>
            <a:pPr>
              <a:lnSpc>
                <a:spcPct val="90000"/>
              </a:lnSpc>
            </a:pPr>
            <a:r>
              <a:rPr lang="en-US" dirty="0"/>
              <a:t>rect2 = </a:t>
            </a:r>
            <a:r>
              <a:rPr lang="en-US" dirty="0" err="1"/>
              <a:t>read_rectangle</a:t>
            </a:r>
            <a:r>
              <a:rPr lang="en-US" dirty="0"/>
              <a:t>()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print(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'Inside'</a:t>
            </a:r>
            <a:r>
              <a:rPr lang="en-US" dirty="0"/>
              <a:t>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rect1.is_inside(rect2)</a:t>
            </a:r>
            <a:r>
              <a:rPr lang="en-US" dirty="0"/>
              <a:t> else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'Not inside'</a:t>
            </a:r>
            <a:r>
              <a:rPr lang="en-US" dirty="0"/>
              <a:t>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A7E04EE-EEC0-4C4B-9CF2-4CC193160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636" y="2614704"/>
            <a:ext cx="3581400" cy="1314406"/>
          </a:xfrm>
          <a:prstGeom prst="wedgeRoundRectCallout">
            <a:avLst>
              <a:gd name="adj1" fmla="val -67222"/>
              <a:gd name="adj2" fmla="val -467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Equivalent to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[0]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[1]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[2]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[3]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DD9FB-034F-4F0D-AAB3-066128F90EA7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284" y="5060951"/>
            <a:ext cx="96543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Using the Built-in API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812012"/>
            <a:ext cx="10416328" cy="71903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r>
              <a:rPr lang="en-US" dirty="0"/>
              <a:t>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8B47D-D3C5-4972-AA09-D06BA449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143000"/>
            <a:ext cx="6400800" cy="36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 class has several useful methods:</a:t>
            </a:r>
          </a:p>
          <a:p>
            <a:pPr lvl="1"/>
            <a:r>
              <a:rPr lang="en-US" sz="3400" dirty="0"/>
              <a:t>Must be imported, using 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(min, max)</a:t>
            </a:r>
            <a:r>
              <a:rPr lang="en-US" dirty="0"/>
              <a:t>: Returns a random integer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[min, max]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randrange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(start, stop, [step])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Returns a random integer in the given range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912812" y="32004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random.randint</a:t>
            </a:r>
            <a:r>
              <a:rPr lang="en-US" sz="2800" dirty="0"/>
              <a:t>(1, 10)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2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04BEA1-879E-4D73-935D-475AFAA5250E}"/>
              </a:ext>
            </a:extLst>
          </p:cNvPr>
          <p:cNvSpPr txBox="1">
            <a:spLocks/>
          </p:cNvSpPr>
          <p:nvPr/>
        </p:nvSpPr>
        <p:spPr>
          <a:xfrm>
            <a:off x="912812" y="5249679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random.randrange</a:t>
            </a:r>
            <a:r>
              <a:rPr lang="en-US" sz="2800" dirty="0"/>
              <a:t>(1, 10)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5408612" y="1909158"/>
            <a:ext cx="289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import random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 class has several useful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choice(list)</a:t>
            </a:r>
            <a:r>
              <a:rPr lang="en-US" dirty="0"/>
              <a:t>: picks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 element </a:t>
            </a:r>
            <a:r>
              <a:rPr lang="en-US" dirty="0"/>
              <a:t>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seed(seed)</a:t>
            </a:r>
            <a:r>
              <a:rPr lang="en-US" dirty="0"/>
              <a:t>: Sets the pseudo random generator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Random numbers will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same </a:t>
            </a:r>
            <a:r>
              <a:rPr lang="en-US" dirty="0"/>
              <a:t>each time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4495800"/>
            <a:ext cx="104394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sz="2800" dirty="0"/>
              <a:t>(500)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[</a:t>
            </a:r>
            <a:r>
              <a:rPr lang="en-US" sz="2800" dirty="0" err="1"/>
              <a:t>random.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randint</a:t>
            </a:r>
            <a:r>
              <a:rPr lang="en-US" sz="2800" dirty="0"/>
              <a:t>(1, 10) for </a:t>
            </a:r>
            <a:r>
              <a:rPr lang="en-US" sz="2800" dirty="0" err="1"/>
              <a:t>i</a:t>
            </a:r>
            <a:r>
              <a:rPr lang="en-US" sz="2800" dirty="0"/>
              <a:t> in range(5)]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[8, 9, 10, 8, 5]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9AD54-0967-40F3-9A80-9F163F9B3429}"/>
              </a:ext>
            </a:extLst>
          </p:cNvPr>
          <p:cNvSpPr txBox="1">
            <a:spLocks/>
          </p:cNvSpPr>
          <p:nvPr/>
        </p:nvSpPr>
        <p:spPr>
          <a:xfrm>
            <a:off x="874712" y="24384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random.choice</a:t>
            </a:r>
            <a:r>
              <a:rPr lang="en-US" sz="2800" dirty="0"/>
              <a:t>([10, 30, '</a:t>
            </a:r>
            <a:r>
              <a:rPr lang="en-US" sz="2800" dirty="0" err="1"/>
              <a:t>gosho</a:t>
            </a:r>
            <a:r>
              <a:rPr lang="en-US" sz="2800" dirty="0"/>
              <a:t>', 510])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510</a:t>
            </a:r>
          </a:p>
        </p:txBody>
      </p:sp>
    </p:spTree>
    <p:extLst>
      <p:ext uri="{BB962C8B-B14F-4D97-AF65-F5344CB8AC3E}">
        <p14:creationId xmlns:p14="http://schemas.microsoft.com/office/powerpoint/2010/main" val="3110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  <a:r>
              <a:rPr lang="en-US" dirty="0"/>
              <a:t> class has several useful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:</a:t>
            </a:r>
          </a:p>
          <a:p>
            <a:pPr lvl="1"/>
            <a:r>
              <a:rPr lang="en-US" sz="3400" dirty="0"/>
              <a:t>Must be imported, using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date(year, month, day)</a:t>
            </a:r>
            <a:r>
              <a:rPr lang="en-US" dirty="0"/>
              <a:t>: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time(hours, minutes, seconds)</a:t>
            </a:r>
            <a:r>
              <a:rPr lang="en-US" dirty="0"/>
              <a:t>: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datetime(year, month, day, hours, minutes, seconds)</a:t>
            </a:r>
            <a:r>
              <a:rPr lang="en-US" sz="2800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3312815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python_3_release = </a:t>
            </a:r>
            <a:r>
              <a:rPr lang="en-US" sz="2800" dirty="0" err="1"/>
              <a:t>datetime.date</a:t>
            </a:r>
            <a:r>
              <a:rPr lang="en-US" sz="2800" dirty="0"/>
              <a:t>(2008, 12, 3) 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04BEA1-879E-4D73-935D-475AFAA5250E}"/>
              </a:ext>
            </a:extLst>
          </p:cNvPr>
          <p:cNvSpPr txBox="1">
            <a:spLocks/>
          </p:cNvSpPr>
          <p:nvPr/>
        </p:nvSpPr>
        <p:spPr>
          <a:xfrm>
            <a:off x="874712" y="4606276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high_noon</a:t>
            </a:r>
            <a:r>
              <a:rPr lang="en-US" sz="2800" dirty="0"/>
              <a:t> = </a:t>
            </a:r>
            <a:r>
              <a:rPr lang="en-US" sz="2800" dirty="0" err="1"/>
              <a:t>datetime.time</a:t>
            </a:r>
            <a:r>
              <a:rPr lang="en-US" sz="2800" dirty="0"/>
              <a:t>(12, 0, 0) 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5408612" y="1909158"/>
            <a:ext cx="3276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import datetime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BD4D8D1-AEC3-410F-BF71-4DFD8B3A1F72}"/>
              </a:ext>
            </a:extLst>
          </p:cNvPr>
          <p:cNvSpPr txBox="1">
            <a:spLocks/>
          </p:cNvSpPr>
          <p:nvPr/>
        </p:nvSpPr>
        <p:spPr>
          <a:xfrm>
            <a:off x="874712" y="5777420"/>
            <a:ext cx="10439400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python_3_noon = </a:t>
            </a:r>
            <a:r>
              <a:rPr lang="en-US" dirty="0" err="1"/>
              <a:t>datetime.datetime</a:t>
            </a:r>
            <a:r>
              <a:rPr lang="en-US" dirty="0"/>
              <a:t>(2008, 12, 3, 12, 0, 0) 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r>
              <a:rPr lang="en-US" dirty="0"/>
              <a:t> represents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span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(year, month, day)</a:t>
            </a:r>
            <a:r>
              <a:rPr lang="en-US" dirty="0"/>
              <a:t>: Creates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timedelta</a:t>
            </a:r>
            <a:r>
              <a:rPr lang="en-US" dirty="0"/>
              <a:t> object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400" dirty="0"/>
              <a:t>Can be used with date/datetime for arithmetic operations: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25908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/>
              <a:t>judge_exam_time</a:t>
            </a:r>
            <a:r>
              <a:rPr lang="en-US" sz="2800" dirty="0"/>
              <a:t> = </a:t>
            </a:r>
            <a:r>
              <a:rPr lang="en-US" sz="2800" dirty="0" err="1"/>
              <a:t>datetime.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timedelta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hours=6</a:t>
            </a:r>
            <a:r>
              <a:rPr lang="en-US" sz="2800" dirty="0"/>
              <a:t>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8B4875D-3F54-43BD-91B4-B75F1973369B}"/>
              </a:ext>
            </a:extLst>
          </p:cNvPr>
          <p:cNvSpPr txBox="1">
            <a:spLocks/>
          </p:cNvSpPr>
          <p:nvPr/>
        </p:nvSpPr>
        <p:spPr>
          <a:xfrm>
            <a:off x="760412" y="3818392"/>
            <a:ext cx="10668000" cy="28076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judge_exam_start_time</a:t>
            </a:r>
            <a:r>
              <a:rPr lang="en-US" sz="2800" dirty="0"/>
              <a:t> = \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datetime(year=2018, month=3, day=11, hour=9)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judge_exam_duration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timedelta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(hours=6)</a:t>
            </a:r>
          </a:p>
          <a:p>
            <a:r>
              <a:rPr lang="en-US" sz="2800" dirty="0" err="1"/>
              <a:t>judge_exam_end_time</a:t>
            </a:r>
            <a:r>
              <a:rPr lang="en-US" sz="2800" dirty="0"/>
              <a:t> = \</a:t>
            </a:r>
          </a:p>
          <a:p>
            <a:r>
              <a:rPr lang="en-US" sz="2800" dirty="0"/>
              <a:t>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judge_exam_start_time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judge_exam_duration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print(</a:t>
            </a:r>
            <a:r>
              <a:rPr lang="en-US" sz="2800" dirty="0" err="1"/>
              <a:t>judge_exam_end_time.strftime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'%d/%b/%y %H:%M'</a:t>
            </a:r>
            <a:r>
              <a:rPr lang="en-US" sz="2800" dirty="0"/>
              <a:t>))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B6D1357F-B75C-446C-A4F8-4F66A368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567" y="5013664"/>
            <a:ext cx="2915950" cy="558416"/>
          </a:xfrm>
          <a:prstGeom prst="wedgeRoundRectCallout">
            <a:avLst>
              <a:gd name="adj1" fmla="val 3399"/>
              <a:gd name="adj2" fmla="val 118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11/Mar/18 15:00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date/time/datetime</a:t>
            </a:r>
            <a:r>
              <a:rPr lang="en-US" dirty="0"/>
              <a:t>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strftime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formats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http://strftime.org/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Strings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strftime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912812" y="1905000"/>
            <a:ext cx="10439400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python_3_release = </a:t>
            </a:r>
            <a:r>
              <a:rPr lang="en-US" sz="2800" dirty="0" err="1"/>
              <a:t>datetime.date</a:t>
            </a:r>
            <a:r>
              <a:rPr lang="en-US" sz="2800" dirty="0"/>
              <a:t>(2008, 12, 3)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print(python_3_release.strftime('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%d %b %Y</a:t>
            </a:r>
            <a:r>
              <a:rPr lang="en-US" sz="2800" dirty="0"/>
              <a:t>'))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D3EC5-BD63-4EE6-A318-E66D0644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34" b="62222"/>
          <a:stretch/>
        </p:blipFill>
        <p:spPr>
          <a:xfrm>
            <a:off x="2646453" y="3953314"/>
            <a:ext cx="6895918" cy="2590800"/>
          </a:xfrm>
          <a:prstGeom prst="roundRect">
            <a:avLst>
              <a:gd name="adj" fmla="val 6045"/>
            </a:avLst>
          </a:prstGeom>
        </p:spPr>
      </p:pic>
    </p:spTree>
    <p:extLst>
      <p:ext uri="{BB962C8B-B14F-4D97-AF65-F5344CB8AC3E}">
        <p14:creationId xmlns:p14="http://schemas.microsoft.com/office/powerpoint/2010/main" val="14152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Objects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EA710-AFB0-4A15-841B-AB14B7F83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600" dirty="0"/>
              <a:t> 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named values</a:t>
            </a:r>
            <a:r>
              <a:rPr lang="en-US" sz="3600" dirty="0"/>
              <a:t>. </a:t>
            </a:r>
          </a:p>
          <a:p>
            <a:pPr>
              <a:lnSpc>
                <a:spcPct val="95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sz="3600" dirty="0"/>
              <a:t>define templates for object </a:t>
            </a:r>
            <a:br>
              <a:rPr lang="en-US" sz="3600" dirty="0"/>
            </a:br>
            <a:r>
              <a:rPr lang="en-US" sz="3600" dirty="0"/>
              <a:t>(data + actions)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__()</a:t>
            </a:r>
            <a:r>
              <a:rPr lang="en-US" sz="3600" dirty="0"/>
              <a:t> for object construction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Using the built-in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API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AB07E-C4D1-4742-8799-D5E38E8B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" dirty="0">
                <a:solidFill>
                  <a:srgbClr val="F6D18E"/>
                </a:solidFill>
              </a:rPr>
              <a:t>Lists and Dictionaries</a:t>
            </a:r>
            <a:endParaRPr lang="en-US" sz="32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6" y="4608678"/>
            <a:ext cx="1445411" cy="1265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1" y="2118792"/>
            <a:ext cx="1677502" cy="132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2268022"/>
            <a:ext cx="1651898" cy="1309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3770277"/>
            <a:ext cx="1613809" cy="12236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37" y="3691106"/>
            <a:ext cx="1737048" cy="13027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46" y="2907078"/>
            <a:ext cx="1741760" cy="1320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77" y="1295957"/>
            <a:ext cx="1693095" cy="12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" tIns="27000" rIns="27000" bIns="27000" anchor="ctr"/>
          <a:lstStyle/>
          <a:p>
            <a:pPr algn="r">
              <a:lnSpc>
                <a:spcPct val="100000"/>
              </a:lnSpc>
            </a:pPr>
            <a:fld id="{8581A945-4A3B-494D-A98A-19B57A567269}" type="slidenum">
              <a:rPr lang="en-US" sz="1069" b="0" strike="noStrike" spc="-1">
                <a:solidFill>
                  <a:srgbClr val="FFFFFF"/>
                </a:solidFill>
                <a:latin typeface="Calibri"/>
                <a:ea typeface="Calibri"/>
              </a:rPr>
              <a:t>36</a:t>
            </a:fld>
            <a:endParaRPr lang="en-US" sz="1069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normAutofit/>
          </a:bodyPr>
          <a:lstStyle/>
          <a:p>
            <a:pPr marL="609480" indent="-524160">
              <a:lnSpc>
                <a:spcPct val="105000"/>
              </a:lnSpc>
              <a:spcBef>
                <a:spcPts val="666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This course (slides, examples, demos, videos, homework, etc.)</a:t>
            </a:r>
            <a:br/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is licensed under the "</a:t>
            </a:r>
            <a:r>
              <a:rPr lang="en-US" sz="347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Creative Commons Attribution-NonCommercial-ShareAlike 4.0 International</a:t>
            </a: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" license</a:t>
            </a: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 marL="609480" indent="-524160">
              <a:lnSpc>
                <a:spcPct val="105000"/>
              </a:lnSpc>
              <a:spcBef>
                <a:spcPts val="2401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Attribution: this work may contain portions from</a:t>
            </a:r>
            <a:endParaRPr lang="en-US" sz="24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Fundamentals of Computer Programming with C#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 book by Svetlin Nakov &amp; Co. under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CC-BY-SA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license</a:t>
            </a:r>
            <a:endParaRPr lang="en-US" sz="20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Icons 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http://www.flaticon.com/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(credits: Freepik, Madebyoliver)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54" name="Picture 4"/>
          <p:cNvPicPr/>
          <p:nvPr/>
        </p:nvPicPr>
        <p:blipFill>
          <a:blip r:embed="rId7"/>
          <a:stretch/>
        </p:blipFill>
        <p:spPr>
          <a:xfrm>
            <a:off x="4265640" y="3581280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8283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03320"/>
            <a:ext cx="90734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F3BE60"/>
                </a:solidFill>
                <a:latin typeface="Calibri"/>
                <a:ea typeface="Calibri"/>
              </a:rPr>
              <a:t>Trainings @ Software University (SoftUni)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0" y="1039680"/>
            <a:ext cx="9433800" cy="56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softuni.bg</a:t>
            </a:r>
            <a:r>
              <a:rPr lang="en-US" sz="2900" b="0" strike="noStrike" spc="-1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2900" b="0" strike="noStrike" spc="-1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3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http://softuni.foundation/</a:t>
            </a:r>
            <a:endParaRPr lang="en-US" sz="30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facebook.com/SoftwareUniversity</a:t>
            </a:r>
            <a:endParaRPr lang="en-US" sz="29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Forums</a:t>
            </a:r>
            <a:endParaRPr lang="en-US" sz="3200" b="0" strike="noStrike" spc="-1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forum.softuni.bg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57" name="Picture 4"/>
          <p:cNvPicPr/>
          <p:nvPr/>
        </p:nvPicPr>
        <p:blipFill>
          <a:blip r:embed="rId7"/>
          <a:stretch/>
        </p:blipFill>
        <p:spPr>
          <a:xfrm>
            <a:off x="10075680" y="40122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458" name="Picture 12"/>
          <p:cNvPicPr/>
          <p:nvPr/>
        </p:nvPicPr>
        <p:blipFill>
          <a:blip r:embed="rId8"/>
          <a:stretch/>
        </p:blipFill>
        <p:spPr>
          <a:xfrm>
            <a:off x="10109160" y="541008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459" name="Picture 4"/>
          <p:cNvPicPr/>
          <p:nvPr/>
        </p:nvPicPr>
        <p:blipFill>
          <a:blip r:embed="rId9"/>
          <a:stretch/>
        </p:blipFill>
        <p:spPr>
          <a:xfrm>
            <a:off x="6399360" y="2718360"/>
            <a:ext cx="2746440" cy="3656880"/>
          </a:xfrm>
          <a:prstGeom prst="rect">
            <a:avLst/>
          </a:prstGeom>
          <a:ln>
            <a:noFill/>
          </a:ln>
        </p:spPr>
      </p:pic>
      <p:pic>
        <p:nvPicPr>
          <p:cNvPr id="460" name="Picture 15"/>
          <p:cNvPicPr/>
          <p:nvPr/>
        </p:nvPicPr>
        <p:blipFill>
          <a:blip r:embed="rId10"/>
          <a:stretch/>
        </p:blipFill>
        <p:spPr>
          <a:xfrm>
            <a:off x="9829440" y="1039680"/>
            <a:ext cx="1495440" cy="184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362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30869"/>
          </a:xfrm>
        </p:spPr>
        <p:txBody>
          <a:bodyPr/>
          <a:lstStyle/>
          <a:p>
            <a:r>
              <a:rPr lang="en-US" sz="3600" dirty="0"/>
              <a:t>What is an Object? What is a Class? How to Use Them?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557415"/>
            <a:ext cx="3710728" cy="28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add_days(count)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12F896-5982-41FC-8740-E4D7E3D1D30C}"/>
              </a:ext>
            </a:extLst>
          </p:cNvPr>
          <p:cNvGrpSpPr/>
          <p:nvPr/>
        </p:nvGrpSpPr>
        <p:grpSpPr>
          <a:xfrm>
            <a:off x="8456612" y="2743202"/>
            <a:ext cx="3200400" cy="3276598"/>
            <a:chOff x="9294812" y="1741725"/>
            <a:chExt cx="2133600" cy="1774702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019A9E0-D6DB-43D5-B577-05E241E41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5"/>
              <a:ext cx="2133600" cy="536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ct val="9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4DAAF2C-9B1B-4325-845E-80A9A78F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278264"/>
              <a:ext cx="2133600" cy="7016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156194FC-5619-4547-BB41-11CA8E4B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979889"/>
              <a:ext cx="2133600" cy="536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add_days(count)</a:t>
              </a: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subtract(date)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380C2-47A1-4994-BC71-3DBC7CC98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845F-5A82-43E0-99D7-2E0F827B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class may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26B601-0CC9-48D2-B550-7E1BC6D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44CA39-01EA-40FE-A705-719D23A2975D}"/>
              </a:ext>
            </a:extLst>
          </p:cNvPr>
          <p:cNvGrpSpPr/>
          <p:nvPr/>
        </p:nvGrpSpPr>
        <p:grpSpPr>
          <a:xfrm>
            <a:off x="3694112" y="3657600"/>
            <a:ext cx="2971800" cy="2373076"/>
            <a:chOff x="9294812" y="1741724"/>
            <a:chExt cx="2133600" cy="2373076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DEFEB69-C9B7-47C9-B515-A31FBB36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00566BD-3525-4687-B9BF-46A20513C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8E32434E-7A1C-4073-9868-11A5620C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1" y="37201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75ADFE47-5ED5-49D6-B65B-8BE2DF18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1" y="49393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Working with simple objects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0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78C5A30-09F4-4848-8CE2-6F33A035C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C0C041-B3B6-41C1-9B8F-A76398F3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is</a:t>
            </a:r>
            <a:r>
              <a:rPr lang="en-US" dirty="0"/>
              <a:t> and </a:t>
            </a:r>
            <a:r>
              <a:rPr lang="en-US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is</a:t>
            </a:r>
            <a:r>
              <a:rPr lang="en-US" sz="40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not</a:t>
            </a:r>
            <a:r>
              <a:rPr lang="en-US" sz="40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test for object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” is true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/>
              <a:t>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object</a:t>
            </a:r>
            <a:endParaRPr lang="en-US" dirty="0"/>
          </a:p>
          <a:p>
            <a:pPr lvl="1"/>
            <a:r>
              <a:rPr lang="en-US" dirty="0"/>
              <a:t>They are compared by</a:t>
            </a:r>
            <a:r>
              <a:rPr lang="bg-BG" dirty="0"/>
              <a:t> </a:t>
            </a:r>
            <a:r>
              <a:rPr lang="en-US" dirty="0"/>
              <a:t>checking if they have the same </a:t>
            </a:r>
            <a:r>
              <a:rPr lang="en-US" sz="34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id</a:t>
            </a: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646EFD0-9E4A-4D6B-AD51-1B447EC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</a:t>
            </a:r>
            <a:r>
              <a:rPr lang="en-US" dirty="0"/>
              <a:t>” operator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B1D5D66-CA66-42DE-9B4F-F8D27211AD54}"/>
              </a:ext>
            </a:extLst>
          </p:cNvPr>
          <p:cNvSpPr txBox="1">
            <a:spLocks/>
          </p:cNvSpPr>
          <p:nvPr/>
        </p:nvSpPr>
        <p:spPr>
          <a:xfrm>
            <a:off x="2208214" y="3581400"/>
            <a:ext cx="7772398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firstList = list([5, 6, 10])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secondList = list([5, 6, 10])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secondList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print(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 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firstList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55744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2093</Words>
  <Application>Microsoft Office PowerPoint</Application>
  <PresentationFormat>Custom</PresentationFormat>
  <Paragraphs>362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Noto Sans Symbols</vt:lpstr>
      <vt:lpstr>Wingdings</vt:lpstr>
      <vt:lpstr>Wingdings 2</vt:lpstr>
      <vt:lpstr>SoftUni 16x9</vt:lpstr>
      <vt:lpstr>Objects and Classes</vt:lpstr>
      <vt:lpstr>Table of Contents</vt:lpstr>
      <vt:lpstr>Questions?</vt:lpstr>
      <vt:lpstr>Objects and Classes</vt:lpstr>
      <vt:lpstr>Classes</vt:lpstr>
      <vt:lpstr>Objects</vt:lpstr>
      <vt:lpstr>Classes vs. Objects</vt:lpstr>
      <vt:lpstr>Working with simple objects</vt:lpstr>
      <vt:lpstr>Using the “is” operator</vt:lpstr>
      <vt:lpstr>Using the “==” operator</vt:lpstr>
      <vt:lpstr>Using the type(object) operator </vt:lpstr>
      <vt:lpstr>Id() function</vt:lpstr>
      <vt:lpstr>Defining Simple Classes</vt:lpstr>
      <vt:lpstr>Defining Simple Classes with a “Constructor”</vt:lpstr>
      <vt:lpstr>Instantiating Objects</vt:lpstr>
      <vt:lpstr>Problem: Distance between Points</vt:lpstr>
      <vt:lpstr>Solution: Distance between Points</vt:lpstr>
      <vt:lpstr>Solution: Distance between Points</vt:lpstr>
      <vt:lpstr>Class Operations</vt:lpstr>
      <vt:lpstr>Class Member Accessors</vt:lpstr>
      <vt:lpstr>Problem: Rectangle Position</vt:lpstr>
      <vt:lpstr>Solution: Rectangle Position</vt:lpstr>
      <vt:lpstr>Solution: Rectangle Position (2)</vt:lpstr>
      <vt:lpstr>Solution: Rectangle Position (3)</vt:lpstr>
      <vt:lpstr>Using the Built-in API Classes</vt:lpstr>
      <vt:lpstr>API Classes: random</vt:lpstr>
      <vt:lpstr>API Classes: random (2)</vt:lpstr>
      <vt:lpstr>API Classes: datetime</vt:lpstr>
      <vt:lpstr>API Classes: timedelta</vt:lpstr>
      <vt:lpstr>Formatting Strings with strftime()</vt:lpstr>
      <vt:lpstr>Objects and Classes</vt:lpstr>
      <vt:lpstr>Summary</vt:lpstr>
      <vt:lpstr>PowerPoint Presentation</vt:lpstr>
      <vt:lpstr>PowerPoint Presentation</vt:lpstr>
      <vt:lpstr>Lists and Dictionaries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2018-07-13T08:37:51Z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