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656" r:id="rId3"/>
    <p:sldId id="659" r:id="rId4"/>
    <p:sldId id="650" r:id="rId5"/>
    <p:sldId id="562" r:id="rId6"/>
    <p:sldId id="601" r:id="rId7"/>
    <p:sldId id="573" r:id="rId8"/>
    <p:sldId id="595" r:id="rId9"/>
    <p:sldId id="613" r:id="rId10"/>
    <p:sldId id="629" r:id="rId11"/>
    <p:sldId id="630" r:id="rId12"/>
    <p:sldId id="631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80" r:id="rId29"/>
    <p:sldId id="685" r:id="rId30"/>
    <p:sldId id="682" r:id="rId31"/>
    <p:sldId id="68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FBEEDC"/>
    <a:srgbClr val="767691"/>
    <a:srgbClr val="C3A54D"/>
    <a:srgbClr val="AC2A14"/>
    <a:srgbClr val="7F7F7F"/>
    <a:srgbClr val="FFFFFF"/>
    <a:srgbClr val="C6C0AA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8" d="100"/>
          <a:sy n="88" d="100"/>
        </p:scale>
        <p:origin x="-331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880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2AA72-581B-42D5-8775-7C61CA6484F3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9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16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8748000"/>
            <a:ext cx="630828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http://softuni.org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4"/>
              </a:rPr>
              <a:t>Creative Commons Attribution-NonCommercial-ShareAlike</a:t>
            </a:r>
            <a:r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6309000" y="8748000"/>
            <a:ext cx="5468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B1F483-7AE0-4997-A250-93149697429D}" type="slidenum">
              <a:rPr lang="en-US" sz="10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08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366413" y="314301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sz="3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None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None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None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760412" y="4164083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Font typeface="Noto Sans Symbols"/>
              <a:buNone/>
              <a:defRPr sz="2799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Noto Sans Symbols"/>
              <a:buNone/>
              <a:defRPr sz="2266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500"/>
              <a:buFont typeface="Noto Sans Symbols"/>
              <a:buNone/>
              <a:defRPr sz="2000" b="1" i="0" u="none" strike="noStrike" cap="non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sz="1866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609448" marR="0" lvl="0" indent="-30472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200"/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6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52480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757CC5-352D-433B-BA17-D759E2937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2811" y="4953000"/>
            <a:ext cx="10363301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5465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2811" y="5754968"/>
            <a:ext cx="10363301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None/>
              <a:defRPr sz="3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300"/>
              <a:buFont typeface="Noto Sans Symbols"/>
              <a:buNone/>
              <a:defRPr sz="21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30472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9A113C-F7D2-4D6D-A7DE-6B5D73FA9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24014" y="1892119"/>
            <a:ext cx="10940750" cy="168920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sz="2399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730C3E-280F-4302-9B9E-2FC0788B3A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blipFill rotWithShape="1">
          <a:blip r:embed="rId2">
            <a:alphaModFix/>
          </a:blip>
          <a:stretch>
            <a:fillRect t="-1998" b="-1999"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529385" y="6400801"/>
            <a:ext cx="1048246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448" marR="0" lvl="0" indent="-304724" algn="r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1400"/>
              <a:buFont typeface="Noto Sans Symbols"/>
              <a:buNone/>
              <a:defRPr sz="18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marR="0" lvl="1" indent="-46555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343" marR="0" lvl="2" indent="-457086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7790" marR="0" lvl="3" indent="-44862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238" marR="0" lvl="4" indent="-440157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6686" marR="0" lvl="5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6133" marR="0" lvl="6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5581" marR="0" lvl="7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5028" marR="0" lvl="8" indent="-4062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05" cy="1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999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6"/>
            </a:lvl9pPr>
          </a:lstStyle>
          <a:p>
            <a:endParaRPr/>
          </a:p>
        </p:txBody>
      </p:sp>
      <p:sp>
        <p:nvSpPr>
          <p:cNvPr id="42" name="Shape 42">
            <a:hlinkClick r:id="rId3"/>
          </p:cNvPr>
          <p:cNvSpPr txBox="1"/>
          <p:nvPr/>
        </p:nvSpPr>
        <p:spPr>
          <a:xfrm rot="322337">
            <a:off x="10066419" y="2253517"/>
            <a:ext cx="303253" cy="40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3" name="Shape 43">
            <a:hlinkClick r:id="rId4"/>
          </p:cNvPr>
          <p:cNvSpPr txBox="1"/>
          <p:nvPr/>
        </p:nvSpPr>
        <p:spPr>
          <a:xfrm rot="-969807">
            <a:off x="7568203" y="4341221"/>
            <a:ext cx="303105" cy="40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4" name="Shape 44">
            <a:hlinkClick r:id="rId5"/>
          </p:cNvPr>
          <p:cNvSpPr txBox="1"/>
          <p:nvPr/>
        </p:nvSpPr>
        <p:spPr>
          <a:xfrm>
            <a:off x="11500161" y="4679637"/>
            <a:ext cx="255134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5" name="Shape 45">
            <a:hlinkClick r:id="rId6"/>
          </p:cNvPr>
          <p:cNvSpPr txBox="1"/>
          <p:nvPr/>
        </p:nvSpPr>
        <p:spPr>
          <a:xfrm rot="-629302">
            <a:off x="6094413" y="6109054"/>
            <a:ext cx="268009" cy="30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6" name="Shape 46">
            <a:hlinkClick r:id="rId7"/>
          </p:cNvPr>
          <p:cNvSpPr txBox="1"/>
          <p:nvPr/>
        </p:nvSpPr>
        <p:spPr>
          <a:xfrm rot="567739">
            <a:off x="9156044" y="4032680"/>
            <a:ext cx="291896" cy="36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66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7" name="Shape 47">
            <a:hlinkClick r:id="rId8"/>
          </p:cNvPr>
          <p:cNvSpPr txBox="1"/>
          <p:nvPr/>
        </p:nvSpPr>
        <p:spPr>
          <a:xfrm rot="218509">
            <a:off x="7047303" y="2560064"/>
            <a:ext cx="327376" cy="46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9" b="1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8" name="Shape 48">
            <a:hlinkClick r:id="rId9"/>
          </p:cNvPr>
          <p:cNvSpPr txBox="1"/>
          <p:nvPr/>
        </p:nvSpPr>
        <p:spPr>
          <a:xfrm rot="-629302">
            <a:off x="11754569" y="2320767"/>
            <a:ext cx="268009" cy="30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49" name="Shape 49">
            <a:hlinkClick r:id="rId10"/>
          </p:cNvPr>
          <p:cNvSpPr txBox="1"/>
          <p:nvPr/>
        </p:nvSpPr>
        <p:spPr>
          <a:xfrm rot="562429">
            <a:off x="11774548" y="3447945"/>
            <a:ext cx="255344" cy="27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50" name="Shape 50">
            <a:hlinkClick r:id="rId11"/>
          </p:cNvPr>
          <p:cNvSpPr txBox="1"/>
          <p:nvPr/>
        </p:nvSpPr>
        <p:spPr>
          <a:xfrm rot="571955">
            <a:off x="11136838" y="5625955"/>
            <a:ext cx="268033" cy="30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66" dirty="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66" dirty="0"/>
          </a:p>
        </p:txBody>
      </p:sp>
      <p:sp>
        <p:nvSpPr>
          <p:cNvPr id="51" name="Shape 51"/>
          <p:cNvSpPr/>
          <p:nvPr/>
        </p:nvSpPr>
        <p:spPr>
          <a:xfrm rot="-650216">
            <a:off x="2718583" y="3306005"/>
            <a:ext cx="4541021" cy="9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-GB" sz="6665" b="1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6665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5">
            <a:off x="504205" y="2018008"/>
            <a:ext cx="2848537" cy="330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B9D1A36-C36E-4272-817B-D675BE1A69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5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15503" y="992767"/>
            <a:ext cx="11357841" cy="2736800"/>
          </a:xfrm>
          <a:prstGeom prst="rect">
            <a:avLst/>
          </a:prstGeom>
        </p:spPr>
        <p:txBody>
          <a:bodyPr spcFirstLastPara="1" wrap="square" lIns="68575" tIns="68575" rIns="68575" bIns="6857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415492" y="3778833"/>
            <a:ext cx="11357841" cy="10568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lvl="0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1pPr>
            <a:lvl2pPr lvl="1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E19617-9984-42AF-98C2-3BC37842A9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4081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556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688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90402" y="39575"/>
            <a:ext cx="11806525" cy="1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925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24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1" r:id="rId8"/>
    <p:sldLayoutId id="2147483662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1240" y="805320"/>
            <a:ext cx="8124480" cy="11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b="1" strike="noStrike" spc="-1" dirty="0">
                <a:solidFill>
                  <a:srgbClr val="F6D18E"/>
                </a:solidFill>
                <a:latin typeface="Calibri"/>
              </a:rPr>
              <a:t>Lists and Dictionaries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351240" y="2050920"/>
            <a:ext cx="8124480" cy="13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lang="en-US" sz="4000" b="0" strike="noStrike" spc="197">
                <a:solidFill>
                  <a:srgbClr val="F0A22E"/>
                </a:solidFill>
                <a:latin typeface="Calibri"/>
              </a:rPr>
              <a:t>Arrays and </a:t>
            </a:r>
            <a:endParaRPr lang="en-US" sz="4000" b="0" strike="noStrike" spc="-1">
              <a:latin typeface="Arial"/>
            </a:endParaRPr>
          </a:p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lang="en-US" sz="4000" b="0" strike="noStrike" spc="197">
                <a:solidFill>
                  <a:srgbClr val="F0A22E"/>
                </a:solidFill>
                <a:latin typeface="Calibri"/>
              </a:rPr>
              <a:t>Associative Arrays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60320" y="4604760"/>
            <a:ext cx="3186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EE792A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760320" y="5074920"/>
            <a:ext cx="3186720" cy="44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>
              <a:lnSpc>
                <a:spcPct val="105000"/>
              </a:lnSpc>
            </a:pPr>
            <a:r>
              <a:rPr lang="en-US" sz="2300" b="1" strike="noStrike" spc="-1">
                <a:solidFill>
                  <a:srgbClr val="F4B36C"/>
                </a:solidFill>
                <a:latin typeface="Calibri"/>
              </a:rPr>
              <a:t>Technical Trainers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760320" y="5479920"/>
            <a:ext cx="3186720" cy="38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>
              <a:lnSpc>
                <a:spcPct val="105000"/>
              </a:lnSpc>
            </a:pPr>
            <a:r>
              <a:rPr lang="en-US" sz="2000" b="1" strike="noStrike" spc="-1">
                <a:solidFill>
                  <a:srgbClr val="F27A44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760320" y="5820480"/>
            <a:ext cx="318672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6C781"/>
                </a:solidFill>
                <a:uFillTx/>
                <a:latin typeface="Calibri"/>
                <a:hlinkClick r:id="rId2"/>
              </a:rPr>
              <a:t>http://softuni.bg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8" name="Picture 4"/>
          <p:cNvPicPr/>
          <p:nvPr/>
        </p:nvPicPr>
        <p:blipFill>
          <a:blip r:embed="rId3"/>
          <a:stretch/>
        </p:blipFill>
        <p:spPr>
          <a:xfrm>
            <a:off x="821880" y="3048840"/>
            <a:ext cx="2174760" cy="76032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69" name="CustomShape 7"/>
          <p:cNvSpPr/>
          <p:nvPr/>
        </p:nvSpPr>
        <p:spPr>
          <a:xfrm rot="576000">
            <a:off x="4473856" y="2849230"/>
            <a:ext cx="176076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85000"/>
              </a:lnSpc>
            </a:pPr>
            <a:r>
              <a:rPr lang="en-US" sz="2400" b="1" strike="noStrike" spc="46" dirty="0">
                <a:solidFill>
                  <a:srgbClr val="FFF0D9"/>
                </a:solidFill>
                <a:latin typeface="Calibri"/>
                <a:ea typeface="DejaVu Sans"/>
              </a:rPr>
              <a:t>Lists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lang="en-US" sz="2400" b="1" strike="noStrike" spc="46" dirty="0">
                <a:solidFill>
                  <a:srgbClr val="FFF0D9"/>
                </a:solidFill>
                <a:latin typeface="Calibri"/>
                <a:ea typeface="DejaVu Sans"/>
              </a:rPr>
              <a:t>and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lang="en-US" sz="2400" b="1" strike="noStrike" spc="46" dirty="0">
                <a:solidFill>
                  <a:srgbClr val="FFF0D9"/>
                </a:solidFill>
                <a:latin typeface="Calibri"/>
                <a:ea typeface="DejaVu Sans"/>
              </a:rPr>
              <a:t>Dictionaries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4"/>
          <a:stretch/>
        </p:blipFill>
        <p:spPr>
          <a:xfrm>
            <a:off x="6400800" y="3657600"/>
            <a:ext cx="5500800" cy="2291760"/>
          </a:xfrm>
          <a:prstGeom prst="rect">
            <a:avLst/>
          </a:prstGeom>
          <a:ln>
            <a:noFill/>
          </a:ln>
        </p:spPr>
      </p:pic>
      <p:pic>
        <p:nvPicPr>
          <p:cNvPr id="271" name="Picture 23"/>
          <p:cNvPicPr/>
          <p:nvPr/>
        </p:nvPicPr>
        <p:blipFill>
          <a:blip r:embed="rId5"/>
          <a:stretch/>
        </p:blipFill>
        <p:spPr>
          <a:xfrm>
            <a:off x="1005840" y="2377440"/>
            <a:ext cx="1876320" cy="54756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BD5C5B0-D5DF-4E78-BE58-9A76FE72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7551" y="380916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67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>
            <a:extLst>
              <a:ext uri="{FF2B5EF4-FFF2-40B4-BE49-F238E27FC236}">
                <a16:creationId xmlns:a16="http://schemas.microsoft.com/office/drawing/2014/main" xmlns="" id="{D113B493-D260-4EB0-9E36-D0D099C3AA0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CB8AA25-0790-4418-BD45-EBCEF89B38B8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xmlns="" id="{AD8EC921-B479-4ECF-B405-4619BB45C4F5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First, read from the console the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length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: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24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Next, create a list </a:t>
            </a: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n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 and read its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elements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: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xmlns="" id="{D7D7F534-4C79-4064-80A7-3FE79296605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Reading Lists From the Console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xmlns="" id="{BC9D3AC8-2ADE-44AA-A5F4-EDE474A6B1EB}"/>
              </a:ext>
            </a:extLst>
          </p:cNvPr>
          <p:cNvSpPr/>
          <p:nvPr/>
        </p:nvSpPr>
        <p:spPr>
          <a:xfrm>
            <a:off x="836640" y="1971720"/>
            <a:ext cx="1045764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n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int(input())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xmlns="" id="{6841A8B4-D1A9-4115-A5F8-7E26B353CB6F}"/>
              </a:ext>
            </a:extLst>
          </p:cNvPr>
          <p:cNvSpPr/>
          <p:nvPr/>
        </p:nvSpPr>
        <p:spPr>
          <a:xfrm>
            <a:off x="836640" y="3593880"/>
            <a:ext cx="10457640" cy="2277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list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i in range(n):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list.append(int(input()))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 # list += [int(input())]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xmlns="" id="{8C5C4047-764B-4EE6-9AE8-D34F6C404079}"/>
              </a:ext>
            </a:extLst>
          </p:cNvPr>
          <p:cNvSpPr/>
          <p:nvPr/>
        </p:nvSpPr>
        <p:spPr>
          <a:xfrm>
            <a:off x="11526812" y="6503915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3AD277F1-B0B3-4CEE-8847-4A65FEA0068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xmlns="" id="{A9D7F512-F893-4BD7-B1D6-A2AAD1325FBF}"/>
              </a:ext>
            </a:extLst>
          </p:cNvPr>
          <p:cNvSpPr/>
          <p:nvPr/>
        </p:nvSpPr>
        <p:spPr>
          <a:xfrm>
            <a:off x="150812" y="1100315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Lists can be read from a </a:t>
            </a:r>
            <a:r>
              <a:rPr lang="en-US" sz="3400" b="0" strike="noStrike" spc="-1" dirty="0">
                <a:solidFill>
                  <a:srgbClr val="F3CD60"/>
                </a:solidFill>
                <a:latin typeface="Calibri"/>
              </a:rPr>
              <a:t>single line </a:t>
            </a: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of </a:t>
            </a:r>
            <a:r>
              <a:rPr lang="en-US" sz="3400" b="0" strike="noStrike" spc="-1" dirty="0">
                <a:solidFill>
                  <a:srgbClr val="F3CD60"/>
                </a:solidFill>
                <a:latin typeface="Calibri"/>
              </a:rPr>
              <a:t>space separated values</a:t>
            </a: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xmlns="" id="{26CC2498-23DA-4EE9-A8BE-32DF8AF6F196}"/>
              </a:ext>
            </a:extLst>
          </p:cNvPr>
          <p:cNvSpPr/>
          <p:nvPr/>
        </p:nvSpPr>
        <p:spPr>
          <a:xfrm>
            <a:off x="149012" y="19235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Reading List Values from a Single Line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xmlns="" id="{964E6A93-4282-44E5-B538-EDB7BCC6FAA7}"/>
              </a:ext>
            </a:extLst>
          </p:cNvPr>
          <p:cNvSpPr/>
          <p:nvPr/>
        </p:nvSpPr>
        <p:spPr>
          <a:xfrm>
            <a:off x="797012" y="2735075"/>
            <a:ext cx="10457640" cy="273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values = input()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items = values</a:t>
            </a: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.split</a:t>
            </a: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(' ')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nums = </a:t>
            </a: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[]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i in items: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nums += [int(i)] </a:t>
            </a: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# or nums.append(int(i))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xmlns="" id="{6461B19B-9F5C-48C0-A049-EE91D0A7ADE2}"/>
              </a:ext>
            </a:extLst>
          </p:cNvPr>
          <p:cNvSpPr/>
          <p:nvPr/>
        </p:nvSpPr>
        <p:spPr>
          <a:xfrm>
            <a:off x="797012" y="195999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2 8 30 25 40 72 -2 44 56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xmlns="" id="{DDCD92FF-C433-4758-B911-C919CFBC74F4}"/>
              </a:ext>
            </a:extLst>
          </p:cNvPr>
          <p:cNvSpPr/>
          <p:nvPr/>
        </p:nvSpPr>
        <p:spPr>
          <a:xfrm>
            <a:off x="7763012" y="1731395"/>
            <a:ext cx="3926880" cy="149076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F3CD60"/>
                </a:solidFill>
                <a:latin typeface="Consolas"/>
                <a:ea typeface="DejaVu Sans"/>
              </a:rPr>
              <a:t>string.split(' ')</a:t>
            </a:r>
            <a:r>
              <a:rPr lang="en-US" sz="2700" b="0" strike="noStrike" spc="-1">
                <a:solidFill>
                  <a:srgbClr val="FFFFFF"/>
                </a:solidFill>
                <a:latin typeface="Calibri"/>
                <a:ea typeface="DejaVu Sans"/>
              </a:rPr>
              <a:t> splits </a:t>
            </a:r>
            <a:r>
              <a:rPr lang="en-US" sz="2700" b="1" strike="noStrike" spc="-1">
                <a:solidFill>
                  <a:srgbClr val="F3CD60"/>
                </a:solidFill>
                <a:latin typeface="Consolas"/>
                <a:ea typeface="DejaVu Sans"/>
              </a:rPr>
              <a:t>string</a:t>
            </a:r>
            <a:r>
              <a:rPr lang="en-US" sz="27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space and produces a list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xmlns="" id="{960AF3A7-7079-4D74-A490-D1F8468834C4}"/>
              </a:ext>
            </a:extLst>
          </p:cNvPr>
          <p:cNvSpPr/>
          <p:nvPr/>
        </p:nvSpPr>
        <p:spPr>
          <a:xfrm>
            <a:off x="797012" y="5540195"/>
            <a:ext cx="10457640" cy="54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nums = [int(item) for item in input().split(' ')]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" name="CustomShape 8">
            <a:extLst>
              <a:ext uri="{FF2B5EF4-FFF2-40B4-BE49-F238E27FC236}">
                <a16:creationId xmlns:a16="http://schemas.microsoft.com/office/drawing/2014/main" xmlns="" id="{8F346439-7E63-40D1-8490-38FD7C8E87EE}"/>
              </a:ext>
            </a:extLst>
          </p:cNvPr>
          <p:cNvSpPr/>
          <p:nvPr/>
        </p:nvSpPr>
        <p:spPr>
          <a:xfrm>
            <a:off x="9615572" y="4303955"/>
            <a:ext cx="2285280" cy="908640"/>
          </a:xfrm>
          <a:prstGeom prst="wedgeRoundRectCallout">
            <a:avLst>
              <a:gd name="adj1" fmla="val -53278"/>
              <a:gd name="adj2" fmla="val 88354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 everything at once</a:t>
            </a:r>
            <a:endParaRPr lang="en-US" sz="27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B6AC8977-4562-4E43-98AE-BA9B98986FB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Printing Lists on the Console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F8895996-A725-43F0-916F-A9B2BBE42E3D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Printing a list using a </a:t>
            </a:r>
            <a:r>
              <a:rPr lang="en-US" sz="3400" b="1" strike="noStrike" spc="-1" dirty="0">
                <a:solidFill>
                  <a:srgbClr val="F3CD60"/>
                </a:solidFill>
                <a:latin typeface="Consolas"/>
              </a:rPr>
              <a:t>for</a:t>
            </a: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-loop: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Printing a list using a </a:t>
            </a:r>
            <a:r>
              <a:rPr lang="en-US" sz="3400" b="1" strike="noStrike" spc="-1" dirty="0" err="1">
                <a:solidFill>
                  <a:srgbClr val="F3CD60"/>
                </a:solidFill>
                <a:latin typeface="Consolas"/>
              </a:rPr>
              <a:t>string.join</a:t>
            </a:r>
            <a:r>
              <a:rPr lang="en-US" sz="3400" b="1" strike="noStrike" spc="-1" dirty="0">
                <a:solidFill>
                  <a:srgbClr val="F3CD60"/>
                </a:solidFill>
                <a:latin typeface="Consolas"/>
              </a:rPr>
              <a:t>(…)</a:t>
            </a: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: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3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22A78B01-3D36-4F97-8708-8A13F508D4B9}"/>
              </a:ext>
            </a:extLst>
          </p:cNvPr>
          <p:cNvSpPr/>
          <p:nvPr/>
        </p:nvSpPr>
        <p:spPr>
          <a:xfrm>
            <a:off x="622440" y="1941840"/>
            <a:ext cx="10943280" cy="1332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i in list: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print(i)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DFCAF29F-558D-424C-B887-6FD98165641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F9F7B27E-4605-488E-B567-3BCF44DCDB9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A9C11F74-578C-41BC-B00B-87C1D5D7E47D}"/>
              </a:ext>
            </a:extLst>
          </p:cNvPr>
          <p:cNvSpPr/>
          <p:nvPr/>
        </p:nvSpPr>
        <p:spPr>
          <a:xfrm>
            <a:off x="622440" y="4709520"/>
            <a:ext cx="10943280" cy="93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["one", "two", "three", "four", "five", "six“]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print("; ".join(</a:t>
            </a:r>
            <a:r>
              <a:rPr lang="en-US" sz="2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list</a:t>
            </a:r>
            <a:r>
              <a:rPr lang="en-US" sz="2600" b="1" strike="noStrike" spc="-1">
                <a:solidFill>
                  <a:srgbClr val="FBEEDC"/>
                </a:solidFill>
                <a:latin typeface="Consolas"/>
                <a:ea typeface="DejaVu Sans"/>
              </a:rPr>
              <a:t>))</a:t>
            </a:r>
            <a:endParaRPr lang="en-US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5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06ACDF8C-2367-4C84-BBC0-F64383AA27BB}"/>
              </a:ext>
            </a:extLst>
          </p:cNvPr>
          <p:cNvSpPr/>
          <p:nvPr/>
        </p:nvSpPr>
        <p:spPr>
          <a:xfrm>
            <a:off x="1446120" y="4764600"/>
            <a:ext cx="893772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ts val="5400"/>
              </a:lnSpc>
            </a:pPr>
            <a:r>
              <a:rPr lang="en-US" sz="5400" b="1" strike="noStrike" spc="-1">
                <a:solidFill>
                  <a:srgbClr val="F3BE60"/>
                </a:solidFill>
                <a:latin typeface="Calibri"/>
              </a:rPr>
              <a:t>Associative Arrays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4FA08514-0EDB-400C-B5A4-9EB3A8EEAE5C}"/>
              </a:ext>
            </a:extLst>
          </p:cNvPr>
          <p:cNvSpPr/>
          <p:nvPr/>
        </p:nvSpPr>
        <p:spPr>
          <a:xfrm>
            <a:off x="1446120" y="5635080"/>
            <a:ext cx="8937720" cy="6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D551DF2D-2DBF-4662-B4A3-1D61572D2A7C}"/>
              </a:ext>
            </a:extLst>
          </p:cNvPr>
          <p:cNvSpPr/>
          <p:nvPr/>
        </p:nvSpPr>
        <p:spPr>
          <a:xfrm>
            <a:off x="2360520" y="1600200"/>
            <a:ext cx="2742480" cy="2638440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ivan 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4C43BF3D-9A40-4CA9-99BB-E6AF8110693C}"/>
              </a:ext>
            </a:extLst>
          </p:cNvPr>
          <p:cNvSpPr/>
          <p:nvPr/>
        </p:nvSpPr>
        <p:spPr>
          <a:xfrm>
            <a:off x="4265640" y="2514600"/>
            <a:ext cx="2742480" cy="50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6FE830FC-46F8-47B5-AFE4-E0E800698515}"/>
              </a:ext>
            </a:extLst>
          </p:cNvPr>
          <p:cNvSpPr/>
          <p:nvPr/>
        </p:nvSpPr>
        <p:spPr>
          <a:xfrm>
            <a:off x="4265640" y="2917080"/>
            <a:ext cx="2742480" cy="65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xmlns="" id="{9E0DBFD9-88B0-459C-8EA7-671D267F7A52}"/>
              </a:ext>
            </a:extLst>
          </p:cNvPr>
          <p:cNvSpPr/>
          <p:nvPr/>
        </p:nvSpPr>
        <p:spPr>
          <a:xfrm flipV="1">
            <a:off x="4265640" y="807840"/>
            <a:ext cx="2742480" cy="82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xmlns="" id="{D1C02CD8-29FD-4E40-B816-1347564C94D2}"/>
              </a:ext>
            </a:extLst>
          </p:cNvPr>
          <p:cNvSpPr/>
          <p:nvPr/>
        </p:nvSpPr>
        <p:spPr>
          <a:xfrm>
            <a:off x="7008840" y="2189160"/>
            <a:ext cx="274248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0845-346-356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xmlns="" id="{A86B9F88-3840-426E-87B8-583D3750BD19}"/>
              </a:ext>
            </a:extLst>
          </p:cNvPr>
          <p:cNvSpPr/>
          <p:nvPr/>
        </p:nvSpPr>
        <p:spPr>
          <a:xfrm>
            <a:off x="7008840" y="2743200"/>
            <a:ext cx="274248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2350-452-167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xmlns="" id="{7BCC08A2-08F7-43E6-A286-856AFE618BD8}"/>
              </a:ext>
            </a:extLst>
          </p:cNvPr>
          <p:cNvSpPr/>
          <p:nvPr/>
        </p:nvSpPr>
        <p:spPr>
          <a:xfrm>
            <a:off x="7008840" y="3295800"/>
            <a:ext cx="274248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1255-377-131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17B5B23B-FF4A-42AA-B365-697DFA0C247F}"/>
              </a:ext>
            </a:extLst>
          </p:cNvPr>
          <p:cNvSpPr/>
          <p:nvPr/>
        </p:nvSpPr>
        <p:spPr>
          <a:xfrm>
            <a:off x="190440" y="10666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Associative arrays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 are arrays indexed by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keys</a:t>
            </a:r>
            <a:endParaRPr lang="en-US" sz="3400" b="0" strike="noStrike" spc="-1">
              <a:latin typeface="Arial"/>
            </a:endParaRPr>
          </a:p>
          <a:p>
            <a:pPr marL="609480" lvl="1" indent="-230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Not by the numbers 0, 1, 2, … (like traditional arrays)</a:t>
            </a:r>
            <a:endParaRPr lang="en-US" sz="3200" b="0" strike="noStrike" spc="-1">
              <a:latin typeface="Arial"/>
            </a:endParaRPr>
          </a:p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Hold a set of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pairs </a:t>
            </a: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{key</a:t>
            </a:r>
            <a:r>
              <a:rPr lang="en-US" sz="3400" b="1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400" b="0" strike="noStrike" spc="-1">
                <a:solidFill>
                  <a:srgbClr val="F3CD60"/>
                </a:solidFill>
                <a:latin typeface="Wingdings"/>
              </a:rPr>
              <a:t></a:t>
            </a:r>
            <a:r>
              <a:rPr lang="en-US" sz="3400" b="1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value}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B5BAD094-C275-4587-9B26-3D2131B954F6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Associative Arrays (Maps, Dictionaries)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xmlns="" id="{B36563D2-C20D-4FD5-93A0-FC96019FAA3F}"/>
              </a:ext>
            </a:extLst>
          </p:cNvPr>
          <p:cNvGrpSpPr/>
          <p:nvPr/>
        </p:nvGrpSpPr>
        <p:grpSpPr>
          <a:xfrm>
            <a:off x="6206400" y="3143520"/>
            <a:ext cx="5485680" cy="3318120"/>
            <a:chOff x="6206400" y="3143520"/>
            <a:chExt cx="5485680" cy="331812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xmlns="" id="{E96B4E2E-B24B-4F6B-B7C2-22BD3B0E8CCC}"/>
                </a:ext>
              </a:extLst>
            </p:cNvPr>
            <p:cNvSpPr/>
            <p:nvPr/>
          </p:nvSpPr>
          <p:spPr>
            <a:xfrm>
              <a:off x="6206400" y="3143520"/>
              <a:ext cx="548568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Associative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xmlns="" id="{9BCB95EC-D133-4271-AE4A-552988DBBBC9}"/>
                </a:ext>
              </a:extLst>
            </p:cNvPr>
            <p:cNvSpPr/>
            <p:nvPr/>
          </p:nvSpPr>
          <p:spPr>
            <a:xfrm>
              <a:off x="6206400" y="3931920"/>
              <a:ext cx="548568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aphicFrame>
          <p:nvGraphicFramePr>
            <p:cNvPr id="9" name="Table 6">
              <a:extLst>
                <a:ext uri="{FF2B5EF4-FFF2-40B4-BE49-F238E27FC236}">
                  <a16:creationId xmlns:a16="http://schemas.microsoft.com/office/drawing/2014/main" xmlns="" id="{D096F7AD-C7CF-4AF0-A56F-AB481536A588}"/>
                </a:ext>
              </a:extLst>
            </p:cNvPr>
            <p:cNvGraphicFramePr/>
            <p:nvPr/>
          </p:nvGraphicFramePr>
          <p:xfrm>
            <a:off x="6532920" y="4600800"/>
            <a:ext cx="4856400" cy="1555200"/>
          </p:xfrm>
          <a:graphic>
            <a:graphicData uri="http://schemas.openxmlformats.org/drawingml/2006/table">
              <a:tbl>
                <a:tblPr/>
                <a:tblGrid>
                  <a:gridCol w="233064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576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John Smith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+1-555-8976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Lisa Smith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+1-555-1234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8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Sam Doe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+1-555-5030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xmlns="" id="{316FCA85-EC57-4895-BAF4-6B80B4E6EC88}"/>
                </a:ext>
              </a:extLst>
            </p:cNvPr>
            <p:cNvSpPr/>
            <p:nvPr/>
          </p:nvSpPr>
          <p:spPr>
            <a:xfrm>
              <a:off x="6541560" y="4035240"/>
              <a:ext cx="231156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key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xmlns="" id="{7BCB7764-CFA0-42EF-AED4-3997FE97A5CF}"/>
                </a:ext>
              </a:extLst>
            </p:cNvPr>
            <p:cNvSpPr/>
            <p:nvPr/>
          </p:nvSpPr>
          <p:spPr>
            <a:xfrm>
              <a:off x="8868600" y="4039920"/>
              <a:ext cx="2513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value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xmlns="" id="{22941F88-FC66-4056-B2CD-B678F2B9ABBC}"/>
              </a:ext>
            </a:extLst>
          </p:cNvPr>
          <p:cNvGrpSpPr/>
          <p:nvPr/>
        </p:nvGrpSpPr>
        <p:grpSpPr>
          <a:xfrm>
            <a:off x="479520" y="3151080"/>
            <a:ext cx="5358600" cy="3310560"/>
            <a:chOff x="479520" y="3151080"/>
            <a:chExt cx="5358600" cy="3310560"/>
          </a:xfrm>
        </p:grpSpPr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xmlns="" id="{C296620B-61DE-4D88-9BBF-8CB1D9704E76}"/>
                </a:ext>
              </a:extLst>
            </p:cNvPr>
            <p:cNvSpPr/>
            <p:nvPr/>
          </p:nvSpPr>
          <p:spPr>
            <a:xfrm>
              <a:off x="479520" y="3151080"/>
              <a:ext cx="5358600" cy="63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5000"/>
                </a:lnSpc>
                <a:spcBef>
                  <a:spcPts val="601"/>
                </a:spcBef>
                <a:spcAft>
                  <a:spcPts val="601"/>
                </a:spcAft>
              </a:pPr>
              <a:r>
                <a:rPr lang="en-US" sz="34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Traditional array</a:t>
              </a:r>
              <a:endParaRPr lang="en-US" sz="3400" b="0" strike="noStrike" spc="-1"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xmlns="" id="{2AF018AF-7CCF-46E6-B2A1-4B58DDD4B1E9}"/>
                </a:ext>
              </a:extLst>
            </p:cNvPr>
            <p:cNvSpPr/>
            <p:nvPr/>
          </p:nvSpPr>
          <p:spPr>
            <a:xfrm>
              <a:off x="479520" y="3931920"/>
              <a:ext cx="5358600" cy="252972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custDash>
                <a:ds d="3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xmlns="" id="{233EE7AB-F63D-4BE7-84EB-496EBDB5F046}"/>
                </a:ext>
              </a:extLst>
            </p:cNvPr>
            <p:cNvSpPr/>
            <p:nvPr/>
          </p:nvSpPr>
          <p:spPr>
            <a:xfrm>
              <a:off x="1902240" y="4604040"/>
              <a:ext cx="3393360" cy="5014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700" b="1" strike="noStrike" spc="-1">
                  <a:solidFill>
                    <a:srgbClr val="FFFFFF"/>
                  </a:solidFill>
                  <a:latin typeface="Consolas"/>
                  <a:ea typeface="DejaVu Sans"/>
                </a:rPr>
                <a:t>0   1   2   3   4</a:t>
              </a:r>
              <a:endParaRPr lang="en-US" sz="2700" b="0" strike="noStrike" spc="-1">
                <a:latin typeface="Arial"/>
              </a:endParaRPr>
            </a:p>
          </p:txBody>
        </p:sp>
        <p:graphicFrame>
          <p:nvGraphicFramePr>
            <p:cNvPr id="16" name="Table 13">
              <a:extLst>
                <a:ext uri="{FF2B5EF4-FFF2-40B4-BE49-F238E27FC236}">
                  <a16:creationId xmlns:a16="http://schemas.microsoft.com/office/drawing/2014/main" xmlns="" id="{34C1E19D-8E41-4615-8EA6-0F641115F82A}"/>
                </a:ext>
              </a:extLst>
            </p:cNvPr>
            <p:cNvGraphicFramePr/>
            <p:nvPr/>
          </p:nvGraphicFramePr>
          <p:xfrm>
            <a:off x="1680480" y="5166360"/>
            <a:ext cx="3858480" cy="638280"/>
          </p:xfrm>
          <a:graphic>
            <a:graphicData uri="http://schemas.openxmlformats.org/drawingml/2006/table">
              <a:tbl>
                <a:tblPr/>
                <a:tblGrid>
                  <a:gridCol w="77148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7148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72560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63828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8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-3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12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408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120"/>
                          </a:spcBef>
                        </a:pPr>
                        <a:r>
                          <a:rPr lang="en-US" sz="2800" b="1" strike="noStrike" spc="-1">
                            <a:solidFill>
                              <a:srgbClr val="FBEEC9"/>
                            </a:solidFill>
                            <a:latin typeface="Consolas"/>
                          </a:rPr>
                          <a:t>33</a:t>
                        </a:r>
                        <a:endParaRPr lang="en-US" sz="2800" b="0" strike="noStrike" spc="-1">
                          <a:latin typeface="Arial"/>
                        </a:endParaRPr>
                      </a:p>
                    </a:txBody>
                    <a:tcPr>
                      <a:lnL w="28080">
                        <a:solidFill>
                          <a:srgbClr val="ECEAE3"/>
                        </a:solidFill>
                      </a:lnL>
                      <a:lnR w="28080">
                        <a:solidFill>
                          <a:srgbClr val="ECEAE3"/>
                        </a:solidFill>
                      </a:lnR>
                      <a:lnT w="28080">
                        <a:solidFill>
                          <a:srgbClr val="ECEAE3"/>
                        </a:solidFill>
                      </a:lnT>
                      <a:lnB w="28080">
                        <a:solidFill>
                          <a:srgbClr val="ECEAE3"/>
                        </a:solidFill>
                      </a:lnB>
                      <a:solidFill>
                        <a:srgbClr val="ECEAE3">
                          <a:alpha val="3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xmlns="" id="{A4A2AEEE-84D3-46C8-8F66-6E510BCC806C}"/>
                </a:ext>
              </a:extLst>
            </p:cNvPr>
            <p:cNvSpPr/>
            <p:nvPr/>
          </p:nvSpPr>
          <p:spPr>
            <a:xfrm>
              <a:off x="586440" y="460728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key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xmlns="" id="{EC608287-D197-4554-8045-3A3469C3713F}"/>
                </a:ext>
              </a:extLst>
            </p:cNvPr>
            <p:cNvSpPr/>
            <p:nvPr/>
          </p:nvSpPr>
          <p:spPr>
            <a:xfrm>
              <a:off x="586440" y="5240520"/>
              <a:ext cx="10116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value</a:t>
              </a:r>
              <a:endParaRPr lang="en-US" sz="2800" b="0" strike="noStrike" spc="-1">
                <a:latin typeface="Arial"/>
              </a:endParaRPr>
            </a:p>
          </p:txBody>
        </p:sp>
      </p:grpSp>
      <p:sp>
        <p:nvSpPr>
          <p:cNvPr id="19" name="CustomShape 16">
            <a:extLst>
              <a:ext uri="{FF2B5EF4-FFF2-40B4-BE49-F238E27FC236}">
                <a16:creationId xmlns:a16="http://schemas.microsoft.com/office/drawing/2014/main" xmlns="" id="{8D056A72-8360-47A4-94D7-AACADEAB2EE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57ACFE-F7F5-48F4-95A2-C6E47DAB775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4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A9F5965D-1D9D-4EB5-90F8-87DF1F3456A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Dictionary Example – Phonebook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CFA12F8D-04C7-4B63-A524-EC6AF2F98459}"/>
              </a:ext>
            </a:extLst>
          </p:cNvPr>
          <p:cNvSpPr/>
          <p:nvPr/>
        </p:nvSpPr>
        <p:spPr>
          <a:xfrm>
            <a:off x="713160" y="1143000"/>
            <a:ext cx="10791000" cy="486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 = 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{}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"John Smith"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= "+1-555-8976"</a:t>
            </a:r>
            <a:r>
              <a:t/>
            </a:r>
            <a:br/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"Lisa Smith"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= "+1-555-1234"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"Sam Doe"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= "+1-555-5030"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"Nakov"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= "+359-899-555-592"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"Nakov"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= "+359-2-981-9819" </a:t>
            </a:r>
            <a:r>
              <a:rPr lang="en-US" sz="3000" b="1" strike="noStrike" spc="-1">
                <a:solidFill>
                  <a:srgbClr val="F3CD60"/>
                </a:solidFill>
                <a:latin typeface="Calibri"/>
                <a:ea typeface="DejaVu Sans"/>
              </a:rPr>
              <a:t>// Replace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phonebook.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pop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("John Smith", None)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for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key, value in phonebook: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 print("{0} --&gt; {1}".format(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key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, 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value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))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EFD0DE1C-157A-4AD2-AFE9-F8F6F32E1DCB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35230B5-E1EE-41CA-B5FE-8A597F9BC61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9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AC0B5E98-89B1-44DE-9D04-1E447EE3B93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5DE49C2E-ADE5-4706-8110-6FADBFEFFE6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409DAF91-A445-4140-80EB-059EA5EE456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Dictionaries</a:t>
            </a:r>
            <a:endParaRPr lang="en-US" sz="34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Uses a 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hash-table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+ 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list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 or a 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balanced search tree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Keep the keys in their 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order of addition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D69DFC7C-F47E-441D-9E33-C4E66F434321}"/>
              </a:ext>
            </a:extLst>
          </p:cNvPr>
          <p:cNvSpPr/>
          <p:nvPr/>
        </p:nvSpPr>
        <p:spPr>
          <a:xfrm>
            <a:off x="188640" y="76320"/>
            <a:ext cx="9576720" cy="10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Dictionary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BC6F4850-B181-4354-B3AC-8D070051B307}"/>
              </a:ext>
            </a:extLst>
          </p:cNvPr>
          <p:cNvSpPr/>
          <p:nvPr/>
        </p:nvSpPr>
        <p:spPr>
          <a:xfrm>
            <a:off x="713160" y="3429000"/>
            <a:ext cx="10791000" cy="295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phonebook = 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{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   "John Smith“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"+1-555-8976",</a:t>
            </a:r>
            <a:r>
              <a:t/>
            </a:r>
            <a:br/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   "Lisa Smith"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: 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"+1-555-1234",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   "Sam Doe"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: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"+1-555-5030",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    "Nakov"</a:t>
            </a: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: </a:t>
            </a:r>
            <a:r>
              <a:rPr lang="en-US" sz="3000" b="1" strike="noStrike" spc="-1">
                <a:solidFill>
                  <a:srgbClr val="FBEEC9"/>
                </a:solidFill>
                <a:latin typeface="Consolas"/>
                <a:ea typeface="DejaVu Sans"/>
              </a:rPr>
              <a:t>"+359-899-555-592"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}</a:t>
            </a:r>
            <a:endParaRPr lang="en-US" sz="3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1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0BFB58A9-1052-43E8-BE17-5EC4D8C6AC0C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len() 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– returns the number of key-value pairs</a:t>
            </a:r>
            <a:endParaRPr lang="en-US" sz="3400" b="0" strike="noStrike" spc="-1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.keys()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 – </a:t>
            </a:r>
            <a:r>
              <a:rPr lang="en-US" sz="3600" b="0" strike="noStrike" spc="-1">
                <a:solidFill>
                  <a:srgbClr val="FBEEC9"/>
                </a:solidFill>
                <a:latin typeface="Calibri"/>
              </a:rPr>
              <a:t> returns list of keys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lang="en-US" sz="3600" b="0" strike="noStrike" spc="-1">
              <a:latin typeface="Arial"/>
            </a:endParaRPr>
          </a:p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1" strike="noStrike" spc="-1">
                <a:solidFill>
                  <a:srgbClr val="F3CD60"/>
                </a:solidFill>
                <a:latin typeface="Consolas"/>
              </a:rPr>
              <a:t>.values()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 – a collection of all values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endParaRPr lang="en-US" sz="34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18B95D63-9AF0-4E86-BABA-4B84C2D13C84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C688B8A-CE6A-43F8-9CEB-C35F7D0A523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2E6A1055-100B-434C-A426-D241BA76EE32}"/>
              </a:ext>
            </a:extLst>
          </p:cNvPr>
          <p:cNvSpPr/>
          <p:nvPr/>
        </p:nvSpPr>
        <p:spPr>
          <a:xfrm>
            <a:off x="836640" y="2743200"/>
            <a:ext cx="10514880" cy="142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dict =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key in dict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.keys()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print(key)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4302A5AC-6D3F-46DB-8107-DF6E53C8385E}"/>
              </a:ext>
            </a:extLst>
          </p:cNvPr>
          <p:cNvSpPr/>
          <p:nvPr/>
        </p:nvSpPr>
        <p:spPr>
          <a:xfrm>
            <a:off x="836640" y="504828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print(", ".join(dict.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values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))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3E102CD7-C959-462E-B0CB-D2B6290A82C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Dictionaries: Functionality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E63157E2-1F59-4343-84CC-640A7C4ABCC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1C6BB0F-F839-4879-A75A-283EAA4119A0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650EC3B5-783A-4ECD-A26A-15CCAD264572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onsolas"/>
              </a:rPr>
              <a:t>Basic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operator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[] – get/set</a:t>
            </a: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 value for key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.pop() – remove </a:t>
            </a: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value for key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Member function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.clear() – clear </a:t>
            </a:r>
            <a:r>
              <a:rPr lang="en-US" sz="3200" b="0" strike="noStrike" spc="-1" dirty="0">
                <a:solidFill>
                  <a:srgbClr val="FFFFFF"/>
                </a:solidFill>
                <a:latin typeface="Consolas"/>
              </a:rPr>
              <a:t>dictionary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21C42DEE-51A2-4D23-A7F4-B6A1C87CA823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Dictionaries: Functionality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4864BE8F-62CF-4F51-878D-F9929D51812D}"/>
              </a:ext>
            </a:extLst>
          </p:cNvPr>
          <p:cNvSpPr/>
          <p:nvPr/>
        </p:nvSpPr>
        <p:spPr>
          <a:xfrm>
            <a:off x="912960" y="2441046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print(dict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'key'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))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F49A210A-439D-4AB9-8C7E-AB657ACB24E1}"/>
              </a:ext>
            </a:extLst>
          </p:cNvPr>
          <p:cNvSpPr/>
          <p:nvPr/>
        </p:nvSpPr>
        <p:spPr>
          <a:xfrm>
            <a:off x="912960" y="355302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dict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.pop(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'key'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, None 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xmlns="" id="{EC426750-6ADE-403F-8801-4847EB503B7F}"/>
              </a:ext>
            </a:extLst>
          </p:cNvPr>
          <p:cNvSpPr/>
          <p:nvPr/>
        </p:nvSpPr>
        <p:spPr>
          <a:xfrm>
            <a:off x="4037012" y="3553020"/>
            <a:ext cx="1065960" cy="575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3CD60"/>
                </a:solidFill>
                <a:latin typeface="Calibri"/>
                <a:ea typeface="DejaVu Sans"/>
              </a:rPr>
              <a:t>None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xmlns="" id="{01D1517D-14DB-4C19-A5DF-DA35A3D8E92A}"/>
              </a:ext>
            </a:extLst>
          </p:cNvPr>
          <p:cNvSpPr/>
          <p:nvPr/>
        </p:nvSpPr>
        <p:spPr>
          <a:xfrm>
            <a:off x="912960" y="4849110"/>
            <a:ext cx="10514880" cy="57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dict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.clear()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0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EA9D9241-937B-44A0-9932-9DB2045A216F}"/>
              </a:ext>
            </a:extLst>
          </p:cNvPr>
          <p:cNvSpPr/>
          <p:nvPr/>
        </p:nvSpPr>
        <p:spPr>
          <a:xfrm>
            <a:off x="379440" y="1219320"/>
            <a:ext cx="1104840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onsolas"/>
              </a:rPr>
              <a:t>Find key / value:</a:t>
            </a:r>
            <a:endParaRPr lang="en-US" sz="34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.has_key()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– checks if a 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key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is present in the dictionary (fast operation)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key </a:t>
            </a: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in dict.values()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– checks if a 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value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is present in the dictionary (slow operation)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.get(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key, default=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None</a:t>
            </a: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) </a:t>
            </a:r>
            <a:r>
              <a:rPr lang="en-US" sz="3200" b="1" strike="noStrike" spc="-1">
                <a:solidFill>
                  <a:srgbClr val="FFFFFF"/>
                </a:solidFill>
                <a:latin typeface="Consolas"/>
              </a:rPr>
              <a:t>–</a:t>
            </a: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 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check if a 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key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is present in the dictionary and ouputs the 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value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(or returns the </a:t>
            </a:r>
            <a:r>
              <a:rPr lang="en-US" sz="3200" b="0" strike="noStrike" spc="-1">
                <a:solidFill>
                  <a:srgbClr val="F3CD60"/>
                </a:solidFill>
                <a:latin typeface="Consolas"/>
              </a:rPr>
              <a:t>default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 value)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F39DF7C8-C364-4E9E-AB27-E6F59724D72A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B6326D1-EF27-4F8D-85F2-F80E45138AEA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361EB3D3-3C62-497F-B49D-F40650429559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Dictionaries: Functionality (2)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xmlns="" id="{118459E8-D266-4595-91D1-C82C9366D3FD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xmlns="" id="{FBD022A9-D276-45A6-ABA3-6BDBAB8CAEAE}"/>
              </a:ext>
            </a:extLst>
          </p:cNvPr>
          <p:cNvSpPr/>
          <p:nvPr/>
        </p:nvSpPr>
        <p:spPr>
          <a:xfrm>
            <a:off x="188640" y="1150920"/>
            <a:ext cx="11804040" cy="552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2500" lnSpcReduction="10000"/>
          </a:bodyPr>
          <a:lstStyle/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Operations with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Reading Lists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Printing Lists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400" b="0" strike="noStrike" spc="-1" dirty="0">
                <a:solidFill>
                  <a:srgbClr val="F3CD60"/>
                </a:solidFill>
                <a:latin typeface="Calibri"/>
              </a:rPr>
              <a:t>4. Associative Arrays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r>
              <a:rPr lang="en-US" sz="3400" b="0" strike="noStrike" spc="-1" dirty="0">
                <a:solidFill>
                  <a:srgbClr val="F3CD60"/>
                </a:solidFill>
                <a:latin typeface="Calibri"/>
                <a:ea typeface="Microsoft YaHei"/>
              </a:rPr>
              <a:t>5. Dictionaries</a:t>
            </a:r>
            <a:endParaRPr lang="en-US" sz="3400" b="0" strike="noStrike" spc="-1" dirty="0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 Mapping Keys to Values</a:t>
            </a:r>
            <a:endParaRPr lang="en-US" sz="3200" b="0" strike="noStrike" spc="-1" dirty="0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 Dictionary methods – operator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  <a:ea typeface="Microsoft YaHei"/>
              </a:rPr>
              <a:t>[]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,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  <a:ea typeface="Microsoft YaHei"/>
              </a:rPr>
              <a:t>pop()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,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                               operator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  <a:ea typeface="Microsoft YaHei"/>
              </a:rPr>
              <a:t>in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Microsoft YaHei"/>
              </a:rPr>
              <a:t>, etc.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xmlns="" id="{9904859A-7F5F-4FDB-9DDB-8E59CEFCB9C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3F0A771-A0EF-4F0A-99DB-2289BFF315D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xmlns="" id="{BC1AD31A-94BC-4D68-8CE8-9C065263B4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46920" y="1870200"/>
            <a:ext cx="3428280" cy="4420800"/>
          </a:xfrm>
          <a:prstGeom prst="rect">
            <a:avLst/>
          </a:prstGeom>
          <a:ln>
            <a:noFill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9E5C6F3E-46AD-4036-BDD3-12FFE88FD8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04320" y="1447920"/>
            <a:ext cx="1188000" cy="1523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9F1B3393-05FE-4FB1-BC29-E2E80097284D}"/>
              </a:ext>
            </a:extLst>
          </p:cNvPr>
          <p:cNvSpPr/>
          <p:nvPr/>
        </p:nvSpPr>
        <p:spPr>
          <a:xfrm>
            <a:off x="4003920" y="3657600"/>
            <a:ext cx="3961800" cy="199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0826053A-3842-491E-91A6-FDFAE9B960D7}"/>
              </a:ext>
            </a:extLst>
          </p:cNvPr>
          <p:cNvSpPr/>
          <p:nvPr/>
        </p:nvSpPr>
        <p:spPr>
          <a:xfrm>
            <a:off x="601812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922FF149-252A-470F-8AEB-0975BE46AF95}"/>
              </a:ext>
            </a:extLst>
          </p:cNvPr>
          <p:cNvSpPr/>
          <p:nvPr/>
        </p:nvSpPr>
        <p:spPr>
          <a:xfrm>
            <a:off x="4037040" y="4697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81A0234E-9915-43D8-A2F0-BBC4296EC9BF}"/>
              </a:ext>
            </a:extLst>
          </p:cNvPr>
          <p:cNvSpPr/>
          <p:nvPr/>
        </p:nvSpPr>
        <p:spPr>
          <a:xfrm>
            <a:off x="403632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23A37825-119C-4A58-A580-04E3844874B4}"/>
              </a:ext>
            </a:extLst>
          </p:cNvPr>
          <p:cNvSpPr/>
          <p:nvPr/>
        </p:nvSpPr>
        <p:spPr>
          <a:xfrm>
            <a:off x="6017400" y="42418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xmlns="" id="{D384D8EF-3D92-4162-BBF2-070DC9982DF0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D1C22CA-1722-457D-AD52-A89655A10475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xmlns="" id="{C6EAAFFB-3BE3-4A7F-977A-7E960113FC91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Iterating through Dictionaries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xmlns="" id="{1515B76D-51C9-4536-9F55-239844E51ECB}"/>
              </a:ext>
            </a:extLst>
          </p:cNvPr>
          <p:cNvSpPr/>
          <p:nvPr/>
        </p:nvSpPr>
        <p:spPr>
          <a:xfrm>
            <a:off x="40363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xmlns="" id="{3D8D16D4-A7E0-4E48-8B23-AE9E74403220}"/>
              </a:ext>
            </a:extLst>
          </p:cNvPr>
          <p:cNvSpPr/>
          <p:nvPr/>
        </p:nvSpPr>
        <p:spPr>
          <a:xfrm>
            <a:off x="601740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0881-456-987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xmlns="" id="{6943AC06-89D5-4203-A35A-73943D00DE42}"/>
              </a:ext>
            </a:extLst>
          </p:cNvPr>
          <p:cNvSpPr/>
          <p:nvPr/>
        </p:nvSpPr>
        <p:spPr>
          <a:xfrm>
            <a:off x="40363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xmlns="" id="{689D3127-A9CC-4BAB-974E-127607EFFD71}"/>
              </a:ext>
            </a:extLst>
          </p:cNvPr>
          <p:cNvSpPr/>
          <p:nvPr/>
        </p:nvSpPr>
        <p:spPr>
          <a:xfrm>
            <a:off x="601740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xmlns="" id="{CDFFEDE2-542E-49AC-AAF2-1C23573E8488}"/>
              </a:ext>
            </a:extLst>
          </p:cNvPr>
          <p:cNvSpPr/>
          <p:nvPr/>
        </p:nvSpPr>
        <p:spPr>
          <a:xfrm>
            <a:off x="4036320" y="3738240"/>
            <a:ext cx="3961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3CD60"/>
                </a:solidFill>
                <a:latin typeface="Consolas"/>
                <a:ea typeface="DejaVu Sans"/>
              </a:rPr>
              <a:t>Dictionary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xmlns="" id="{7454F975-FB10-4BD7-B0A9-C54A27754F63}"/>
              </a:ext>
            </a:extLst>
          </p:cNvPr>
          <p:cNvSpPr/>
          <p:nvPr/>
        </p:nvSpPr>
        <p:spPr>
          <a:xfrm>
            <a:off x="403632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xmlns="" id="{815CC45F-558F-4FA9-8C0A-1ECC87BC3B3D}"/>
              </a:ext>
            </a:extLst>
          </p:cNvPr>
          <p:cNvSpPr/>
          <p:nvPr/>
        </p:nvSpPr>
        <p:spPr>
          <a:xfrm>
            <a:off x="6017400" y="5156280"/>
            <a:ext cx="1980360" cy="456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5">
            <a:extLst>
              <a:ext uri="{FF2B5EF4-FFF2-40B4-BE49-F238E27FC236}">
                <a16:creationId xmlns:a16="http://schemas.microsoft.com/office/drawing/2014/main" xmlns="" id="{1D73BEC5-47F0-4928-A20D-EACF1A99A609}"/>
              </a:ext>
            </a:extLst>
          </p:cNvPr>
          <p:cNvSpPr/>
          <p:nvPr/>
        </p:nvSpPr>
        <p:spPr>
          <a:xfrm>
            <a:off x="403632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xmlns="" id="{7167A85A-7932-4B3E-BD47-0B92945D0BA3}"/>
              </a:ext>
            </a:extLst>
          </p:cNvPr>
          <p:cNvSpPr/>
          <p:nvPr/>
        </p:nvSpPr>
        <p:spPr>
          <a:xfrm>
            <a:off x="6017400" y="51498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+359-899-55-592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xmlns="" id="{D69A0098-ABB0-408A-B025-D8DA3EA450B8}"/>
              </a:ext>
            </a:extLst>
          </p:cNvPr>
          <p:cNvSpPr/>
          <p:nvPr/>
        </p:nvSpPr>
        <p:spPr>
          <a:xfrm>
            <a:off x="2187360" y="1749600"/>
            <a:ext cx="744336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3CD60"/>
                </a:solidFill>
                <a:latin typeface="Consolas"/>
                <a:ea typeface="DejaVu Sans"/>
              </a:rPr>
              <a:t>Live Demo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xmlns="" id="{B40E2903-0586-4FD6-92C8-C99BC48D0FB5}"/>
              </a:ext>
            </a:extLst>
          </p:cNvPr>
          <p:cNvSpPr/>
          <p:nvPr/>
        </p:nvSpPr>
        <p:spPr>
          <a:xfrm>
            <a:off x="403704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" name="CustomShape 19">
            <a:extLst>
              <a:ext uri="{FF2B5EF4-FFF2-40B4-BE49-F238E27FC236}">
                <a16:creationId xmlns:a16="http://schemas.microsoft.com/office/drawing/2014/main" xmlns="" id="{D721EA37-8635-4675-9C3A-580AAE97B424}"/>
              </a:ext>
            </a:extLst>
          </p:cNvPr>
          <p:cNvSpPr/>
          <p:nvPr/>
        </p:nvSpPr>
        <p:spPr>
          <a:xfrm>
            <a:off x="6018120" y="51494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+359-899-55-592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" name="CustomShape 20">
            <a:extLst>
              <a:ext uri="{FF2B5EF4-FFF2-40B4-BE49-F238E27FC236}">
                <a16:creationId xmlns:a16="http://schemas.microsoft.com/office/drawing/2014/main" xmlns="" id="{28D2FEAF-2C77-41CF-869F-6686C18B9001}"/>
              </a:ext>
            </a:extLst>
          </p:cNvPr>
          <p:cNvSpPr/>
          <p:nvPr/>
        </p:nvSpPr>
        <p:spPr>
          <a:xfrm>
            <a:off x="403704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Pesho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CustomShape 21">
            <a:extLst>
              <a:ext uri="{FF2B5EF4-FFF2-40B4-BE49-F238E27FC236}">
                <a16:creationId xmlns:a16="http://schemas.microsoft.com/office/drawing/2014/main" xmlns="" id="{C235A95C-14C8-4AEE-B045-E65D1E08335D}"/>
              </a:ext>
            </a:extLst>
          </p:cNvPr>
          <p:cNvSpPr/>
          <p:nvPr/>
        </p:nvSpPr>
        <p:spPr>
          <a:xfrm>
            <a:off x="6018120" y="42300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0881-123-987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xmlns="" id="{E9F09FC0-0FE7-4823-947A-923533707358}"/>
              </a:ext>
            </a:extLst>
          </p:cNvPr>
          <p:cNvSpPr/>
          <p:nvPr/>
        </p:nvSpPr>
        <p:spPr>
          <a:xfrm>
            <a:off x="6018120" y="469260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0881-456-987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" name="CustomShape 23">
            <a:extLst>
              <a:ext uri="{FF2B5EF4-FFF2-40B4-BE49-F238E27FC236}">
                <a16:creationId xmlns:a16="http://schemas.microsoft.com/office/drawing/2014/main" xmlns="" id="{BFE93FB6-D604-48C8-94FE-B5191F1EF5BC}"/>
              </a:ext>
            </a:extLst>
          </p:cNvPr>
          <p:cNvSpPr/>
          <p:nvPr/>
        </p:nvSpPr>
        <p:spPr>
          <a:xfrm>
            <a:off x="4037040" y="4692240"/>
            <a:ext cx="198036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91440" rIns="18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Gosho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3.7037E-6 L -0.49518 0.12569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3.7037E-6 L -0.43892 0.12384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2.59259E-6 L -0.49518 0.05926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2.59259E-6 L -0.43892 0.05926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1.52383E-6 -4.07407E-6 L -0.43892 -0.0074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3.85257E-6 -4.07407E-6 L -0.49518 -0.0074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7D0D934D-A057-4CE2-8888-81935645675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1B29D685-E723-44C6-A952-C172B50809AB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B87C6AA2-DFDD-4FC7-B0A7-61D9437132B0}"/>
              </a:ext>
            </a:extLst>
          </p:cNvPr>
          <p:cNvSpPr/>
          <p:nvPr/>
        </p:nvSpPr>
        <p:spPr>
          <a:xfrm>
            <a:off x="190440" y="111312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300" b="0" strike="noStrike" spc="-1" dirty="0">
                <a:solidFill>
                  <a:srgbClr val="FFFFFF"/>
                </a:solidFill>
                <a:latin typeface="Calibri"/>
              </a:rPr>
              <a:t>Write a program to extract from given </a:t>
            </a:r>
            <a:r>
              <a:rPr lang="en-US" sz="3300" b="0" strike="noStrike" spc="-1" dirty="0">
                <a:solidFill>
                  <a:srgbClr val="F3CD60"/>
                </a:solidFill>
                <a:latin typeface="Calibri"/>
              </a:rPr>
              <a:t>sequence of words </a:t>
            </a:r>
            <a:r>
              <a:rPr lang="en-US" sz="3300" b="0" strike="noStrike" spc="-1" dirty="0">
                <a:solidFill>
                  <a:srgbClr val="FFFFFF"/>
                </a:solidFill>
                <a:latin typeface="Calibri"/>
              </a:rPr>
              <a:t>all elements that present in it </a:t>
            </a:r>
            <a:r>
              <a:rPr lang="en-US" sz="3300" b="0" strike="noStrike" spc="-1" dirty="0">
                <a:solidFill>
                  <a:srgbClr val="F3CD60"/>
                </a:solidFill>
                <a:latin typeface="Calibri"/>
              </a:rPr>
              <a:t>odd number of times</a:t>
            </a:r>
            <a:r>
              <a:rPr lang="en-US" sz="3300" b="0" strike="noStrike" spc="-1" dirty="0">
                <a:solidFill>
                  <a:srgbClr val="FFFFFF"/>
                </a:solidFill>
                <a:latin typeface="Calibri"/>
              </a:rPr>
              <a:t> (case-insensitive)</a:t>
            </a:r>
            <a:endParaRPr lang="en-US" sz="33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solidFill>
                  <a:srgbClr val="FFFFFF"/>
                </a:solidFill>
                <a:latin typeface="Calibri"/>
              </a:rPr>
              <a:t>Words are given in a single line, </a:t>
            </a:r>
            <a:r>
              <a:rPr lang="en-US" sz="3100" b="0" strike="noStrike" spc="-1" dirty="0">
                <a:solidFill>
                  <a:srgbClr val="F3CD60"/>
                </a:solidFill>
                <a:latin typeface="Calibri"/>
              </a:rPr>
              <a:t>space</a:t>
            </a:r>
            <a:r>
              <a:rPr lang="en-US" sz="3100" b="0" strike="noStrike" spc="-1" dirty="0">
                <a:solidFill>
                  <a:srgbClr val="FFFFFF"/>
                </a:solidFill>
                <a:latin typeface="Calibri"/>
              </a:rPr>
              <a:t> separated</a:t>
            </a:r>
            <a:endParaRPr lang="en-US" sz="31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100" b="0" strike="noStrike" spc="-1" dirty="0">
                <a:solidFill>
                  <a:srgbClr val="FFFFFF"/>
                </a:solidFill>
                <a:latin typeface="Calibri"/>
              </a:rPr>
              <a:t>Print the result elements in </a:t>
            </a:r>
            <a:r>
              <a:rPr lang="en-US" sz="3100" b="0" strike="noStrike" spc="-1" dirty="0">
                <a:solidFill>
                  <a:srgbClr val="F3CD60"/>
                </a:solidFill>
                <a:latin typeface="Calibri"/>
              </a:rPr>
              <a:t>lowercase</a:t>
            </a:r>
            <a:r>
              <a:rPr lang="en-US" sz="3100" b="0" strike="noStrike" spc="-1" dirty="0">
                <a:solidFill>
                  <a:srgbClr val="FFFFFF"/>
                </a:solidFill>
                <a:latin typeface="Calibri"/>
              </a:rPr>
              <a:t>, in their </a:t>
            </a:r>
            <a:r>
              <a:rPr lang="en-US" sz="3100" b="0" strike="noStrike" spc="-1" dirty="0">
                <a:solidFill>
                  <a:srgbClr val="F3CD60"/>
                </a:solidFill>
                <a:latin typeface="Calibri"/>
              </a:rPr>
              <a:t>order</a:t>
            </a:r>
            <a:r>
              <a:rPr lang="en-US" sz="3100" b="0" strike="noStrike" spc="-1" dirty="0">
                <a:solidFill>
                  <a:srgbClr val="FFFFFF"/>
                </a:solidFill>
                <a:latin typeface="Calibri"/>
              </a:rPr>
              <a:t> of </a:t>
            </a:r>
            <a:r>
              <a:rPr lang="en-US" sz="3100" b="0" strike="noStrike" spc="-1" dirty="0">
                <a:solidFill>
                  <a:srgbClr val="F3CD60"/>
                </a:solidFill>
                <a:latin typeface="Calibri"/>
              </a:rPr>
              <a:t>appearance</a:t>
            </a:r>
            <a:endParaRPr lang="en-US" sz="31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31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5868C33B-3044-4F4F-87FE-2B3DCDBE0E3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Problem: Odd Occurrences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5E312E21-0411-4AA2-A3E7-A423EE597C63}"/>
              </a:ext>
            </a:extLst>
          </p:cNvPr>
          <p:cNvSpPr/>
          <p:nvPr/>
        </p:nvSpPr>
        <p:spPr>
          <a:xfrm>
            <a:off x="981000" y="370944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Java C# PHP PHP JAVA C java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B9884970-FA35-460C-A3C4-2087068BAA74}"/>
              </a:ext>
            </a:extLst>
          </p:cNvPr>
          <p:cNvSpPr/>
          <p:nvPr/>
        </p:nvSpPr>
        <p:spPr>
          <a:xfrm>
            <a:off x="7494480" y="385092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xmlns="" id="{12DD4C73-5066-4C61-B01B-B971AFE34971}"/>
              </a:ext>
            </a:extLst>
          </p:cNvPr>
          <p:cNvSpPr/>
          <p:nvPr/>
        </p:nvSpPr>
        <p:spPr>
          <a:xfrm>
            <a:off x="8064720" y="370944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java, c#, 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xmlns="" id="{BD2AE9AD-2060-401C-9BA8-A7626D9600CB}"/>
              </a:ext>
            </a:extLst>
          </p:cNvPr>
          <p:cNvSpPr/>
          <p:nvPr/>
        </p:nvSpPr>
        <p:spPr>
          <a:xfrm>
            <a:off x="981000" y="454752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3 5 5 hi pi HO Hi 5 ho 3 hi pi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xmlns="" id="{98F3528C-6DE8-4FCC-9DCA-FE10CE2C9CA6}"/>
              </a:ext>
            </a:extLst>
          </p:cNvPr>
          <p:cNvSpPr/>
          <p:nvPr/>
        </p:nvSpPr>
        <p:spPr>
          <a:xfrm>
            <a:off x="7494480" y="468900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xmlns="" id="{12B334AC-104F-4197-943B-23FB06DF7A86}"/>
              </a:ext>
            </a:extLst>
          </p:cNvPr>
          <p:cNvSpPr/>
          <p:nvPr/>
        </p:nvSpPr>
        <p:spPr>
          <a:xfrm>
            <a:off x="8064720" y="454752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5, hi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xmlns="" id="{4DAA5862-3E52-4278-8086-F11640C6DBA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xmlns="" id="{60477F34-1818-4683-B176-660C18E9E3A9}"/>
              </a:ext>
            </a:extLst>
          </p:cNvPr>
          <p:cNvSpPr/>
          <p:nvPr/>
        </p:nvSpPr>
        <p:spPr>
          <a:xfrm>
            <a:off x="981000" y="5383800"/>
            <a:ext cx="63100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a a A SQL xx a xx a A a XX c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xmlns="" id="{8A91E455-8D68-4E2E-80A6-A0444CA3C412}"/>
              </a:ext>
            </a:extLst>
          </p:cNvPr>
          <p:cNvSpPr/>
          <p:nvPr/>
        </p:nvSpPr>
        <p:spPr>
          <a:xfrm>
            <a:off x="7494480" y="552528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xmlns="" id="{84D970A2-478C-457A-922A-3DAACD9D0DF2}"/>
              </a:ext>
            </a:extLst>
          </p:cNvPr>
          <p:cNvSpPr/>
          <p:nvPr/>
        </p:nvSpPr>
        <p:spPr>
          <a:xfrm>
            <a:off x="8064720" y="5383800"/>
            <a:ext cx="3050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a, sql, xx, c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61BCF31C-E4E9-4603-99FB-6FAF6BBDCB81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243306F8-1AA9-4A2C-B8B3-074C2D7F06B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CE574D4B-A0C0-4E54-9F4B-38AD600E4D0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Solution: Odd Occurrences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BBC335AC-8A71-4266-85C2-0BDA22AF117B}"/>
              </a:ext>
            </a:extLst>
          </p:cNvPr>
          <p:cNvSpPr/>
          <p:nvPr/>
        </p:nvSpPr>
        <p:spPr>
          <a:xfrm>
            <a:off x="824040" y="1208880"/>
            <a:ext cx="10527480" cy="498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line = input().lower()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words = line.split(' ')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counts =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{}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word in words: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if word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in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counts: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   counts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word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 += 1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else: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   counts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word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1</a:t>
            </a: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results = 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key, value in counts: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 # </a:t>
            </a:r>
            <a:r>
              <a:rPr lang="en-US" sz="2400" b="1" strike="noStrike" spc="-1">
                <a:solidFill>
                  <a:srgbClr val="F3CD60"/>
                </a:solidFill>
                <a:latin typeface="Calibri"/>
                <a:ea typeface="DejaVu Sans"/>
              </a:rPr>
              <a:t>TODO: </a:t>
            </a:r>
            <a:r>
              <a:rPr lang="en-US" sz="2400" b="1" i="1" strike="noStrike" spc="-1">
                <a:solidFill>
                  <a:srgbClr val="F3CD60"/>
                </a:solidFill>
                <a:latin typeface="Calibri"/>
                <a:ea typeface="DejaVu Sans"/>
              </a:rPr>
              <a:t>add</a:t>
            </a:r>
            <a:r>
              <a:rPr lang="en-US" sz="2400" b="1" strike="noStrike" spc="-1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key</a:t>
            </a:r>
            <a:r>
              <a:rPr lang="en-US" sz="2400" b="1" strike="noStrike" spc="-1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F3CD60"/>
                </a:solidFill>
                <a:latin typeface="Calibri"/>
                <a:ea typeface="DejaVu Sans"/>
              </a:rPr>
              <a:t>to </a:t>
            </a:r>
            <a:r>
              <a:rPr lang="en-US" sz="2400" b="1" strike="noStrike" spc="-1">
                <a:solidFill>
                  <a:srgbClr val="F3CD60"/>
                </a:solidFill>
                <a:latin typeface="Calibri"/>
                <a:ea typeface="DejaVu Sans"/>
              </a:rPr>
              <a:t>results </a:t>
            </a:r>
            <a:r>
              <a:rPr lang="en-US" sz="2400" b="1" i="1" strike="noStrike" spc="-1">
                <a:solidFill>
                  <a:srgbClr val="F3CD60"/>
                </a:solidFill>
                <a:latin typeface="Calibri"/>
                <a:ea typeface="DejaVu Sans"/>
              </a:rPr>
              <a:t>if </a:t>
            </a:r>
            <a:r>
              <a:rPr lang="en-US" sz="2400" b="1" strike="noStrike" spc="-1">
                <a:solidFill>
                  <a:srgbClr val="F3CD60"/>
                </a:solidFill>
                <a:latin typeface="Consolas"/>
                <a:ea typeface="DejaVu Sans"/>
              </a:rPr>
              <a:t>value </a:t>
            </a:r>
            <a:r>
              <a:rPr lang="en-US" sz="2400" b="1" i="1" strike="noStrike" spc="-1">
                <a:solidFill>
                  <a:srgbClr val="F3CD60"/>
                </a:solidFill>
                <a:latin typeface="Calibri"/>
                <a:ea typeface="DejaVu Sans"/>
              </a:rPr>
              <a:t>is odd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FBEEDC"/>
                </a:solidFill>
                <a:latin typeface="Consolas"/>
                <a:ea typeface="DejaVu Sans"/>
              </a:rPr>
              <a:t>print(", ".join(results))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1240F62A-E5AA-410F-8FAD-6B2A0712E889}"/>
              </a:ext>
            </a:extLst>
          </p:cNvPr>
          <p:cNvSpPr/>
          <p:nvPr/>
        </p:nvSpPr>
        <p:spPr>
          <a:xfrm>
            <a:off x="7846920" y="1447920"/>
            <a:ext cx="3199680" cy="1919520"/>
          </a:xfrm>
          <a:prstGeom prst="wedgeRoundRectCallout">
            <a:avLst>
              <a:gd name="adj1" fmla="val -201746"/>
              <a:gd name="adj2" fmla="val -2990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counts[word]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holds how many times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word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words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281F4FEA-28A3-4356-9346-F21BF2E31371}"/>
              </a:ext>
            </a:extLst>
          </p:cNvPr>
          <p:cNvSpPr/>
          <p:nvPr/>
        </p:nvSpPr>
        <p:spPr>
          <a:xfrm>
            <a:off x="760320" y="632016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https://judge.softuni.bg/Contests/Practice/Index/429#0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9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2315439A-190E-40AF-8727-7335FC4C081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D4AB8D62-DF5E-4554-929E-55A46DA95A27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2A4CDF49-8B1F-4D1E-8DBA-7B7528112EAE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/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Read a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list of real numbers 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and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print them in ascending order </a:t>
            </a: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along with their </a:t>
            </a:r>
            <a:r>
              <a:rPr lang="en-US" sz="3400" b="0" strike="noStrike" spc="-1">
                <a:solidFill>
                  <a:srgbClr val="F3CD60"/>
                </a:solidFill>
                <a:latin typeface="Calibri"/>
              </a:rPr>
              <a:t>number of occurrences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BE62D469-E650-415D-A174-283815B55F08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Problem: Count Real Numbers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82E8A828-B373-4E54-96F7-7A555A6DE9D4}"/>
              </a:ext>
            </a:extLst>
          </p:cNvPr>
          <p:cNvSpPr/>
          <p:nvPr/>
        </p:nvSpPr>
        <p:spPr>
          <a:xfrm>
            <a:off x="748440" y="2707920"/>
            <a:ext cx="335196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8 2.5 2.5 8 2.5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F9000B3D-836E-4627-AFB8-03AA72EA4E01}"/>
              </a:ext>
            </a:extLst>
          </p:cNvPr>
          <p:cNvSpPr/>
          <p:nvPr/>
        </p:nvSpPr>
        <p:spPr>
          <a:xfrm>
            <a:off x="748440" y="3907440"/>
            <a:ext cx="3351960" cy="107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2.5 -&gt; 3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8 -&gt; 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xmlns="" id="{7821A83F-9E53-4982-9AFD-39C8761D38E9}"/>
              </a:ext>
            </a:extLst>
          </p:cNvPr>
          <p:cNvSpPr/>
          <p:nvPr/>
        </p:nvSpPr>
        <p:spPr>
          <a:xfrm>
            <a:off x="2272320" y="344952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xmlns="" id="{22291A27-86E1-427E-8B7D-32B811B47B55}"/>
              </a:ext>
            </a:extLst>
          </p:cNvPr>
          <p:cNvSpPr/>
          <p:nvPr/>
        </p:nvSpPr>
        <p:spPr>
          <a:xfrm>
            <a:off x="4634640" y="2707920"/>
            <a:ext cx="304128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1.5 5 1.5 3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xmlns="" id="{564B18E5-2791-48CC-8B55-D4D49EADF709}"/>
              </a:ext>
            </a:extLst>
          </p:cNvPr>
          <p:cNvSpPr/>
          <p:nvPr/>
        </p:nvSpPr>
        <p:spPr>
          <a:xfrm>
            <a:off x="4650480" y="3907440"/>
            <a:ext cx="302472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1.5 -&gt; 2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3 -&gt; 1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5 -&gt; 1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xmlns="" id="{5D2B6DAA-6A16-4BB0-BF19-2A60745711C7}"/>
              </a:ext>
            </a:extLst>
          </p:cNvPr>
          <p:cNvSpPr/>
          <p:nvPr/>
        </p:nvSpPr>
        <p:spPr>
          <a:xfrm>
            <a:off x="60030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xmlns="" id="{F28BF42E-22E7-447E-B987-CA4AF2E43C2D}"/>
              </a:ext>
            </a:extLst>
          </p:cNvPr>
          <p:cNvSpPr/>
          <p:nvPr/>
        </p:nvSpPr>
        <p:spPr>
          <a:xfrm>
            <a:off x="8203320" y="2707920"/>
            <a:ext cx="3265920" cy="58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-2 0.33 0.33 2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xmlns="" id="{8386A9F8-9F1B-4D3C-B32A-CFBC5CC75EF1}"/>
              </a:ext>
            </a:extLst>
          </p:cNvPr>
          <p:cNvSpPr/>
          <p:nvPr/>
        </p:nvSpPr>
        <p:spPr>
          <a:xfrm>
            <a:off x="8219160" y="3907440"/>
            <a:ext cx="3248280" cy="1560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-2 -&gt; 1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0.33 -&gt; 2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2 -&gt; 1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xmlns="" id="{DDF4FC10-323E-44D8-A238-CDA1B6DDD70E}"/>
              </a:ext>
            </a:extLst>
          </p:cNvPr>
          <p:cNvSpPr/>
          <p:nvPr/>
        </p:nvSpPr>
        <p:spPr>
          <a:xfrm>
            <a:off x="9691200" y="3444840"/>
            <a:ext cx="304200" cy="3124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xmlns="" id="{83651620-1B6B-482B-9F53-6A8DE60AF176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5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45A40AE5-BDE1-41E3-ACD8-67600C1D1A8F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68CBFC26-0E5C-4FA6-8951-F396AA62F5A2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55213C1E-0B82-445D-A91A-A3DABC304EB7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Solution: Count Real Numbers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1EC88342-9CCD-4F30-8992-D1713A444D61}"/>
              </a:ext>
            </a:extLst>
          </p:cNvPr>
          <p:cNvSpPr/>
          <p:nvPr/>
        </p:nvSpPr>
        <p:spPr>
          <a:xfrm>
            <a:off x="900360" y="1181520"/>
            <a:ext cx="10374840" cy="4287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72000" rIns="144000" bIns="72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nums = list(map(float, input().split(' ')))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counts =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{}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num in nums: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if num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in 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counts: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   counts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num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 += 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else: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   counts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[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num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=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for num in sorted(counts.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keys()</a:t>
            </a: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)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BEEDC"/>
                </a:solidFill>
                <a:latin typeface="Consolas"/>
                <a:ea typeface="DejaVu Sans"/>
              </a:rPr>
              <a:t>    print("{} -&gt; {}".format(num, counts[num]))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xmlns="" id="{6071BE58-740F-4381-BFBC-0EA00608954A}"/>
              </a:ext>
            </a:extLst>
          </p:cNvPr>
          <p:cNvSpPr/>
          <p:nvPr/>
        </p:nvSpPr>
        <p:spPr>
          <a:xfrm>
            <a:off x="7846920" y="1905120"/>
            <a:ext cx="3597480" cy="1523160"/>
          </a:xfrm>
          <a:prstGeom prst="wedgeRoundRectCallout">
            <a:avLst>
              <a:gd name="adj1" fmla="val -175174"/>
              <a:gd name="adj2" fmla="val -40501"/>
              <a:gd name="adj3" fmla="val 16667"/>
            </a:avLst>
          </a:prstGeom>
          <a:solidFill>
            <a:srgbClr val="663606">
              <a:alpha val="95000"/>
            </a:srgbClr>
          </a:solidFill>
          <a:ln w="19080">
            <a:solidFill>
              <a:srgbClr val="F8D4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counts[num]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will hold how many times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num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occurs in </a:t>
            </a:r>
            <a:r>
              <a:rPr lang="en-US" sz="2800" b="1" strike="noStrike" spc="-1">
                <a:solidFill>
                  <a:srgbClr val="F3CD60"/>
                </a:solidFill>
                <a:latin typeface="Consolas"/>
                <a:ea typeface="DejaVu Sans"/>
              </a:rPr>
              <a:t>nums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xmlns="" id="{328358DF-E5E9-4BDB-834B-082A7B478A1B}"/>
              </a:ext>
            </a:extLst>
          </p:cNvPr>
          <p:cNvSpPr/>
          <p:nvPr/>
        </p:nvSpPr>
        <p:spPr>
          <a:xfrm>
            <a:off x="760320" y="6172200"/>
            <a:ext cx="10591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Check your solution here: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https://judge.softuni.bg/Contests/Practice/Index/429#1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5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0458EFDA-86C2-494B-B410-38249EABB837}"/>
              </a:ext>
            </a:extLst>
          </p:cNvPr>
          <p:cNvSpPr/>
          <p:nvPr/>
        </p:nvSpPr>
        <p:spPr>
          <a:xfrm>
            <a:off x="1446120" y="4745880"/>
            <a:ext cx="893772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ts val="5400"/>
              </a:lnSpc>
            </a:pPr>
            <a:r>
              <a:rPr lang="en-US" sz="5400" b="1" strike="noStrike" spc="-1">
                <a:solidFill>
                  <a:srgbClr val="F3BE60"/>
                </a:solidFill>
                <a:latin typeface="Calibri"/>
              </a:rPr>
              <a:t>Associative Arrays and Lists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6A921C98-77C7-4DD0-A245-A07F3ED1D6EC}"/>
              </a:ext>
            </a:extLst>
          </p:cNvPr>
          <p:cNvSpPr/>
          <p:nvPr/>
        </p:nvSpPr>
        <p:spPr>
          <a:xfrm>
            <a:off x="1446120" y="5556960"/>
            <a:ext cx="89377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lang="en-US" sz="4000" b="0" strike="noStrike" spc="197">
                <a:solidFill>
                  <a:srgbClr val="F0A22E"/>
                </a:solidFill>
                <a:latin typeface="Calibri"/>
              </a:rPr>
              <a:t>Live Exercises in Class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DE6C8BE-8189-435A-BCBC-0B4B207EDC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37280" y="866880"/>
            <a:ext cx="3523320" cy="3636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5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xmlns="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xmlns="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xmlns="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xmlns="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xmlns="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xmlns="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xmlns="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xmlns="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xmlns="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xmlns="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xmlns="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" dirty="0">
                <a:solidFill>
                  <a:srgbClr val="F6D18E"/>
                </a:solidFill>
              </a:rPr>
              <a:t>Lists and Dictionaries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" tIns="27000" rIns="27000" bIns="27000" anchor="ctr"/>
          <a:lstStyle/>
          <a:p>
            <a:pPr algn="r">
              <a:lnSpc>
                <a:spcPct val="100000"/>
              </a:lnSpc>
            </a:pPr>
            <a:fld id="{8581A945-4A3B-494D-A98A-19B57A567269}" type="slidenum">
              <a:rPr lang="en-US" sz="1069" b="0" strike="noStrike" spc="-1">
                <a:solidFill>
                  <a:srgbClr val="FFFFFF"/>
                </a:solidFill>
                <a:latin typeface="Calibri"/>
                <a:ea typeface="Calibri"/>
              </a:rPr>
              <a:t>29</a:t>
            </a:fld>
            <a:endParaRPr lang="en-US" sz="1069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rmAutofit/>
          </a:bodyPr>
          <a:lstStyle/>
          <a:p>
            <a:pPr marL="609480" indent="-524160">
              <a:lnSpc>
                <a:spcPct val="105000"/>
              </a:lnSpc>
              <a:spcBef>
                <a:spcPts val="666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This course (slides, examples, demos, videos, homework, etc.)</a:t>
            </a:r>
            <a:r>
              <a:t/>
            </a:r>
            <a:br/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is licensed under the "</a:t>
            </a:r>
            <a:r>
              <a:rPr lang="en-US" sz="347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Creative Commons Attribution-NonCommercial-ShareAlike 4.0 International</a:t>
            </a:r>
            <a:r>
              <a:rPr lang="en-US" sz="3470" b="0" strike="noStrike" spc="-1">
                <a:solidFill>
                  <a:srgbClr val="FFFFFF"/>
                </a:solidFill>
                <a:latin typeface="Calibri"/>
                <a:ea typeface="Calibri"/>
              </a:rPr>
              <a:t>" license</a:t>
            </a: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66"/>
              </a:spcBef>
            </a:pPr>
            <a:endParaRPr lang="en-US" sz="3470" b="0" strike="noStrike" spc="-1">
              <a:latin typeface="Arial"/>
            </a:endParaRPr>
          </a:p>
          <a:p>
            <a:pPr marL="609480" indent="-524160">
              <a:lnSpc>
                <a:spcPct val="105000"/>
              </a:lnSpc>
              <a:spcBef>
                <a:spcPts val="2401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Calibri"/>
              </a:rPr>
              <a:t>Attribution: this work may contain portions from</a:t>
            </a:r>
            <a:endParaRPr lang="en-US" sz="24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Fundamentals of Computer Programming with C#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" book by Svetlin Nakov &amp; Co. under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CC-BY-SA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license</a:t>
            </a:r>
            <a:endParaRPr lang="en-US" sz="2000" b="0" strike="noStrike" spc="-1">
              <a:latin typeface="Arial"/>
            </a:endParaRPr>
          </a:p>
          <a:p>
            <a:pPr marL="1218960" lvl="1" indent="-464760">
              <a:lnSpc>
                <a:spcPct val="105000"/>
              </a:lnSpc>
              <a:spcBef>
                <a:spcPts val="666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Icons 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http://www.flaticon.com/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Calibri"/>
              </a:rPr>
              <a:t> (credits: Freepik, Madebyoliver)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4" name="Picture 4"/>
          <p:cNvPicPr/>
          <p:nvPr/>
        </p:nvPicPr>
        <p:blipFill>
          <a:blip r:embed="rId7"/>
          <a:stretch/>
        </p:blipFill>
        <p:spPr>
          <a:xfrm>
            <a:off x="4265640" y="3581280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8283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412" y="2209800"/>
            <a:ext cx="11804822" cy="3420879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7200" b="1" dirty="0">
                <a:solidFill>
                  <a:srgbClr val="FBEEC9">
                    <a:lumMod val="75000"/>
                  </a:srgbClr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300" b="1" dirty="0">
                <a:solidFill>
                  <a:prstClr val="white"/>
                </a:solidFill>
              </a:rPr>
              <a:t>#</a:t>
            </a:r>
            <a:r>
              <a:rPr lang="en-US" sz="11300" b="1" noProof="1">
                <a:solidFill>
                  <a:prstClr val="white"/>
                </a:solidFill>
              </a:rPr>
              <a:t>python-fund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37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3320"/>
            <a:ext cx="90734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F3BE60"/>
                </a:solidFill>
                <a:latin typeface="Calibri"/>
                <a:ea typeface="Calibri"/>
              </a:rPr>
              <a:t>Trainings @ Software University (SoftUni)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0" y="1039680"/>
            <a:ext cx="943380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softuni.bg</a:t>
            </a:r>
            <a:r>
              <a:rPr lang="en-US" sz="2900" b="0" strike="noStrike" spc="-1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2900" b="0" strike="noStrike" spc="-1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http://softuni.foundation/</a:t>
            </a:r>
            <a:endParaRPr lang="en-US" sz="30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14400" lvl="1" indent="-348480">
              <a:lnSpc>
                <a:spcPct val="100000"/>
              </a:lnSpc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facebook.com/SoftwareUniversity</a:t>
            </a:r>
            <a:endParaRPr lang="en-US" sz="2900" b="0" strike="noStrike" spc="-1">
              <a:latin typeface="Arial"/>
            </a:endParaRPr>
          </a:p>
          <a:p>
            <a:pPr marL="304920" lvl="1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Calibri"/>
              </a:rPr>
              <a:t>Software University Forums</a:t>
            </a:r>
            <a:endParaRPr lang="en-US" sz="3200" b="0" strike="noStrike" spc="-1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forum.softuni.bg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57" name="Picture 4"/>
          <p:cNvPicPr/>
          <p:nvPr/>
        </p:nvPicPr>
        <p:blipFill>
          <a:blip r:embed="rId7"/>
          <a:stretch/>
        </p:blipFill>
        <p:spPr>
          <a:xfrm>
            <a:off x="10075680" y="4012200"/>
            <a:ext cx="1003320" cy="1017000"/>
          </a:xfrm>
          <a:prstGeom prst="rect">
            <a:avLst/>
          </a:prstGeom>
          <a:ln>
            <a:noFill/>
          </a:ln>
        </p:spPr>
      </p:pic>
      <p:pic>
        <p:nvPicPr>
          <p:cNvPr id="458" name="Picture 12"/>
          <p:cNvPicPr/>
          <p:nvPr/>
        </p:nvPicPr>
        <p:blipFill>
          <a:blip r:embed="rId8"/>
          <a:stretch/>
        </p:blipFill>
        <p:spPr>
          <a:xfrm>
            <a:off x="10109160" y="5410080"/>
            <a:ext cx="969480" cy="965160"/>
          </a:xfrm>
          <a:prstGeom prst="rect">
            <a:avLst/>
          </a:prstGeom>
          <a:ln>
            <a:noFill/>
          </a:ln>
        </p:spPr>
      </p:pic>
      <p:pic>
        <p:nvPicPr>
          <p:cNvPr id="459" name="Picture 4"/>
          <p:cNvPicPr/>
          <p:nvPr/>
        </p:nvPicPr>
        <p:blipFill>
          <a:blip r:embed="rId9"/>
          <a:stretch/>
        </p:blipFill>
        <p:spPr>
          <a:xfrm>
            <a:off x="6399360" y="2718360"/>
            <a:ext cx="2746440" cy="3656880"/>
          </a:xfrm>
          <a:prstGeom prst="rect">
            <a:avLst/>
          </a:prstGeom>
          <a:ln>
            <a:noFill/>
          </a:ln>
        </p:spPr>
      </p:pic>
      <p:pic>
        <p:nvPicPr>
          <p:cNvPr id="460" name="Picture 15"/>
          <p:cNvPicPr/>
          <p:nvPr/>
        </p:nvPicPr>
        <p:blipFill>
          <a:blip r:embed="rId10"/>
          <a:stretch/>
        </p:blipFill>
        <p:spPr>
          <a:xfrm>
            <a:off x="9829440" y="1039680"/>
            <a:ext cx="1495440" cy="184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362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5F1323A-3B83-4BB7-8C78-EE33ED6D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xmlns="" id="{69BC5608-A6D4-476D-A88F-052F5C5BA69F}"/>
              </a:ext>
            </a:extLst>
          </p:cNvPr>
          <p:cNvSpPr/>
          <p:nvPr/>
        </p:nvSpPr>
        <p:spPr>
          <a:xfrm>
            <a:off x="1446120" y="5527800"/>
            <a:ext cx="89377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D0FFC88A-11F6-4206-B93B-ABF7847E9789}"/>
              </a:ext>
            </a:extLst>
          </p:cNvPr>
          <p:cNvPicPr/>
          <p:nvPr/>
        </p:nvPicPr>
        <p:blipFill>
          <a:blip r:embed="rId3"/>
          <a:stretch/>
        </p:blipFill>
        <p:spPr>
          <a:xfrm rot="450600">
            <a:off x="2782545" y="1354867"/>
            <a:ext cx="8100012" cy="2775906"/>
          </a:xfrm>
          <a:prstGeom prst="rect">
            <a:avLst/>
          </a:prstGeom>
          <a:ln>
            <a:noFill/>
          </a:ln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>
            <a:extLst>
              <a:ext uri="{FF2B5EF4-FFF2-40B4-BE49-F238E27FC236}">
                <a16:creationId xmlns:a16="http://schemas.microsoft.com/office/drawing/2014/main" xmlns="" id="{3A047726-9176-4709-B379-8EAE0FCB3D0D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4FBF79A6-23BE-461D-BE14-E3798F0A6644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xmlns="" id="{6ACA25EB-44F9-4744-B02F-EF89E057507C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[el1, el2, …] </a:t>
            </a:r>
            <a:r>
              <a:rPr lang="en-US" sz="3200" b="0" strike="noStrike" spc="-1" dirty="0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creates list with the given items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 err="1">
                <a:solidFill>
                  <a:srgbClr val="F3CD60"/>
                </a:solidFill>
                <a:latin typeface="Consolas"/>
              </a:rPr>
              <a:t>len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(list)</a:t>
            </a:r>
            <a:r>
              <a:rPr lang="en-US" sz="3200" b="1" strike="noStrike" spc="-1" dirty="0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 returns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number of items in the 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list1 + list2</a:t>
            </a:r>
            <a:r>
              <a:rPr lang="en-US" sz="3200" b="0" strike="noStrike" spc="-1" dirty="0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concatenates the given lists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list * number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replicates the list </a:t>
            </a:r>
            <a:r>
              <a:rPr lang="en-US" sz="3200" b="0" strike="noStrike" spc="-1" dirty="0">
                <a:solidFill>
                  <a:srgbClr val="F3CD60"/>
                </a:solidFill>
                <a:latin typeface="Calibri"/>
              </a:rPr>
              <a:t>number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times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element in list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– determines whether an item is in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for element is list:</a:t>
            </a:r>
            <a:r>
              <a:rPr lang="en-US" sz="3200" b="0" strike="noStrike" spc="-1" dirty="0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iterates trough the lists items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xmlns="" id="{7DE5EFC6-714D-45FC-956B-D63C1CC0A27F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List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xmlns="" id="{C9258345-C996-4E9E-93DC-847BF9062237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798750C3-BCFB-4E57-8EE8-59EED4408901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xmlns="" id="{C3F479CC-C964-440F-B3D8-AE55CF55A6DF}"/>
              </a:ext>
            </a:extLst>
          </p:cNvPr>
          <p:cNvSpPr/>
          <p:nvPr/>
        </p:nvSpPr>
        <p:spPr>
          <a:xfrm>
            <a:off x="190440" y="995400"/>
            <a:ext cx="11804040" cy="57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  <a:latin typeface="Calibri"/>
              </a:rPr>
              <a:t>Provides the following operations:</a:t>
            </a:r>
            <a:endParaRPr lang="en-US" sz="34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list[index]</a:t>
            </a:r>
            <a:r>
              <a:rPr lang="en-US" sz="3200" b="0" strike="noStrike" spc="-1" dirty="0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returns the item in the given index</a:t>
            </a:r>
            <a:endParaRPr lang="en-US" sz="32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rgbClr val="F3CD60"/>
                </a:solidFill>
                <a:latin typeface="Consolas"/>
              </a:rPr>
              <a:t>Indexes:  0   1   2   3  4</a:t>
            </a:r>
            <a:endParaRPr lang="en-US" sz="30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rgbClr val="F3CD60"/>
                </a:solidFill>
                <a:latin typeface="Consolas"/>
              </a:rPr>
              <a:t>Indexes: -5  -4  -3  -2 -1</a:t>
            </a:r>
            <a:endParaRPr lang="en-US" sz="3000" b="0" strike="noStrike" spc="-1" dirty="0">
              <a:latin typeface="Arial"/>
            </a:endParaRPr>
          </a:p>
          <a:p>
            <a:pPr marL="914400" lvl="2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lang="en-US" sz="3000" b="1" strike="noStrike" spc="-1" dirty="0">
                <a:solidFill>
                  <a:srgbClr val="F3CD60"/>
                </a:solidFill>
                <a:latin typeface="Consolas"/>
              </a:rPr>
              <a:t>List:    [1,  2,  3,  4, 5]</a:t>
            </a:r>
            <a:endParaRPr lang="en-US" sz="30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list[</a:t>
            </a:r>
            <a:r>
              <a:rPr lang="en-US" sz="3200" b="1" strike="noStrike" spc="-1" dirty="0" err="1">
                <a:solidFill>
                  <a:srgbClr val="F3CD60"/>
                </a:solidFill>
                <a:latin typeface="Consolas"/>
              </a:rPr>
              <a:t>start:end</a:t>
            </a: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] 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returns the list of items between the given indexes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max(list)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returns the item with the max value from the list</a:t>
            </a:r>
            <a:endParaRPr lang="en-US" sz="3200" b="0" strike="noStrike" spc="-1" dirty="0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 dirty="0">
                <a:solidFill>
                  <a:srgbClr val="F3CD60"/>
                </a:solidFill>
                <a:latin typeface="Consolas"/>
              </a:rPr>
              <a:t>min(list)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 returns the item with the min value from the list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xmlns="" id="{D95D072D-CEBF-484A-86CD-C9B42AD63FE5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List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>
            <a:extLst>
              <a:ext uri="{FF2B5EF4-FFF2-40B4-BE49-F238E27FC236}">
                <a16:creationId xmlns:a16="http://schemas.microsoft.com/office/drawing/2014/main" xmlns="" id="{82E65A9A-4824-4A7D-B9E5-3ADCA8E98A62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E67EFA13-934F-408C-AFAC-989F4651FDD9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xmlns="" id="{56F355BB-DDB0-4CA4-B735-F3A30EBD7ADF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Provides the following operations:</a:t>
            </a:r>
            <a:endParaRPr lang="en-US" sz="34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list.append(item)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adds the item in the end of the list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list.count(item)</a:t>
            </a:r>
            <a:r>
              <a:rPr lang="en-US" sz="3200" b="1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 returns the 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number of occurences of item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list.index(item)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 returns lowest positive index where the item is found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list.insert(index, item)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 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inserts the item at the index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list.pop(item = list[-1])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– removes and returns the last occurrence of item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list.remove(item)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removes the first occurance of item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xmlns="" id="{AF54ACBB-F150-436F-B567-7E84536508BB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List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>
            <a:extLst>
              <a:ext uri="{FF2B5EF4-FFF2-40B4-BE49-F238E27FC236}">
                <a16:creationId xmlns:a16="http://schemas.microsoft.com/office/drawing/2014/main" xmlns="" id="{076AB05C-A80F-4DE0-A37D-A5E2CC883FB9}"/>
              </a:ext>
            </a:extLst>
          </p:cNvPr>
          <p:cNvSpPr/>
          <p:nvPr/>
        </p:nvSpPr>
        <p:spPr>
          <a:xfrm>
            <a:off x="11566440" y="6525000"/>
            <a:ext cx="428040" cy="1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r">
              <a:lnSpc>
                <a:spcPct val="100000"/>
              </a:lnSpc>
            </a:pPr>
            <a:fld id="{AEBD12D9-6E3A-4F04-BA2A-894342BEDC7E}" type="slidenum">
              <a:rPr lang="en-US" sz="10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xmlns="" id="{088AE5CC-757F-4875-91CE-90782F3E296A}"/>
              </a:ext>
            </a:extLst>
          </p:cNvPr>
          <p:cNvSpPr/>
          <p:nvPr/>
        </p:nvSpPr>
        <p:spPr>
          <a:xfrm>
            <a:off x="190440" y="1151280"/>
            <a:ext cx="11804040" cy="55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0492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b="0" strike="noStrike" spc="-1">
                <a:solidFill>
                  <a:srgbClr val="FFFFFF"/>
                </a:solidFill>
                <a:latin typeface="Calibri"/>
              </a:rPr>
              <a:t>Provides the following operations:</a:t>
            </a:r>
            <a:endParaRPr lang="en-US" sz="34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list.reverse()</a:t>
            </a:r>
            <a:r>
              <a:rPr lang="en-US" sz="3200" b="0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</a:t>
            </a: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 reverses the list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list.sort()</a:t>
            </a:r>
            <a:r>
              <a:rPr lang="en-US" sz="3200" b="1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 sorts the list in increasing order</a:t>
            </a:r>
            <a:endParaRPr lang="en-US" sz="3200" b="0" strike="noStrike" spc="-1">
              <a:latin typeface="Arial"/>
            </a:endParaRPr>
          </a:p>
          <a:p>
            <a:pPr marL="609480" lvl="1" indent="-2307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lang="en-US" sz="3200" b="1" strike="noStrike" spc="-1">
                <a:solidFill>
                  <a:srgbClr val="F3CD60"/>
                </a:solidFill>
                <a:latin typeface="Consolas"/>
              </a:rPr>
              <a:t>list.sort(reverse=True)</a:t>
            </a:r>
            <a:r>
              <a:rPr lang="en-US" sz="3200" b="1" strike="noStrike" spc="-1">
                <a:solidFill>
                  <a:srgbClr val="F3CD6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Calibri"/>
              </a:rPr>
              <a:t>– sorts the list in decreasing order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xmlns="" id="{BAD35BB5-3FF1-471C-A45B-B5F9F7D33D02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</a:rPr>
              <a:t>List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>
            <a:extLst>
              <a:ext uri="{FF2B5EF4-FFF2-40B4-BE49-F238E27FC236}">
                <a16:creationId xmlns:a16="http://schemas.microsoft.com/office/drawing/2014/main" xmlns="" id="{76F6CD20-8E96-462F-B7DA-D087DA42C908}"/>
              </a:ext>
            </a:extLst>
          </p:cNvPr>
          <p:cNvSpPr/>
          <p:nvPr/>
        </p:nvSpPr>
        <p:spPr>
          <a:xfrm>
            <a:off x="936000" y="4819320"/>
            <a:ext cx="99583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b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F3BE60"/>
                </a:solidFill>
                <a:latin typeface="Calibri"/>
              </a:rPr>
              <a:t>Reading Lists from the Console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xmlns="" id="{F56ECE01-6A95-4EDE-BD24-B22CF4F66561}"/>
              </a:ext>
            </a:extLst>
          </p:cNvPr>
          <p:cNvSpPr/>
          <p:nvPr/>
        </p:nvSpPr>
        <p:spPr>
          <a:xfrm>
            <a:off x="936000" y="5724720"/>
            <a:ext cx="9958320" cy="68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11154AC1-2D35-4809-939A-5441BBFEF2F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44760" y="1542600"/>
            <a:ext cx="4396320" cy="2822400"/>
          </a:xfrm>
          <a:prstGeom prst="rect">
            <a:avLst/>
          </a:prstGeom>
          <a:ln>
            <a:noFill/>
          </a:ln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xmlns="" id="{33343053-6731-4541-8665-20BECA11B7FB}"/>
              </a:ext>
            </a:extLst>
          </p:cNvPr>
          <p:cNvSpPr/>
          <p:nvPr/>
        </p:nvSpPr>
        <p:spPr>
          <a:xfrm>
            <a:off x="6246720" y="2763720"/>
            <a:ext cx="532800" cy="380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xmlns="" id="{553BE8CA-0879-46A2-9A4D-E970825D004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08840" y="1542600"/>
            <a:ext cx="3584520" cy="282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1374</Words>
  <Application>Microsoft Office PowerPoint</Application>
  <PresentationFormat>Custom</PresentationFormat>
  <Paragraphs>287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1_SoftUni 16x9</vt:lpstr>
      <vt:lpstr>PowerPoint Presentation</vt:lpstr>
      <vt:lpstr>PowerPoint Presentation</vt:lpstr>
      <vt:lpstr>Questions?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 and Dictionaries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Debugging and Troubleshooting Code</dc:title>
  <dc:subject>Programming Fundamentals Course</dc:subject>
  <dc:creator/>
  <cp:keywords>Python, programming, course, SoftUni, Software University</cp:keywords>
  <dc:description>https://softuni.bg/courses/programming-fundamentals</dc:description>
  <cp:lastModifiedBy/>
  <cp:revision>1</cp:revision>
  <dcterms:created xsi:type="dcterms:W3CDTF">2014-01-02T17:00:34Z</dcterms:created>
  <dcterms:modified xsi:type="dcterms:W3CDTF">2018-06-29T12:49:16Z</dcterms:modified>
  <cp:category>programming, software engineering, quality code, methods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