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394" r:id="rId3"/>
    <p:sldId id="529" r:id="rId4"/>
    <p:sldId id="493" r:id="rId5"/>
    <p:sldId id="541" r:id="rId6"/>
    <p:sldId id="495" r:id="rId7"/>
    <p:sldId id="544" r:id="rId8"/>
    <p:sldId id="545" r:id="rId9"/>
    <p:sldId id="523" r:id="rId10"/>
    <p:sldId id="530" r:id="rId11"/>
    <p:sldId id="531" r:id="rId12"/>
    <p:sldId id="546" r:id="rId13"/>
    <p:sldId id="532" r:id="rId14"/>
    <p:sldId id="519" r:id="rId15"/>
    <p:sldId id="524" r:id="rId16"/>
    <p:sldId id="539" r:id="rId17"/>
    <p:sldId id="496" r:id="rId18"/>
    <p:sldId id="497" r:id="rId19"/>
    <p:sldId id="540" r:id="rId20"/>
    <p:sldId id="525" r:id="rId21"/>
    <p:sldId id="549" r:id="rId22"/>
    <p:sldId id="550" r:id="rId23"/>
    <p:sldId id="551" r:id="rId24"/>
    <p:sldId id="552" r:id="rId25"/>
    <p:sldId id="553" r:id="rId26"/>
    <p:sldId id="542" r:id="rId27"/>
    <p:sldId id="535" r:id="rId28"/>
    <p:sldId id="555" r:id="rId29"/>
    <p:sldId id="556" r:id="rId30"/>
    <p:sldId id="557" r:id="rId31"/>
    <p:sldId id="558" r:id="rId32"/>
    <p:sldId id="559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2671068-C552-45AA-841F-018D0F23D87D}">
          <p14:sldIdLst>
            <p14:sldId id="394"/>
            <p14:sldId id="529"/>
            <p14:sldId id="493"/>
            <p14:sldId id="541"/>
            <p14:sldId id="495"/>
            <p14:sldId id="544"/>
            <p14:sldId id="545"/>
            <p14:sldId id="523"/>
            <p14:sldId id="530"/>
            <p14:sldId id="531"/>
            <p14:sldId id="546"/>
            <p14:sldId id="532"/>
            <p14:sldId id="519"/>
            <p14:sldId id="524"/>
            <p14:sldId id="539"/>
          </p14:sldIdLst>
        </p14:section>
        <p14:section name="Working with Directories" id="{072A57DB-7E8E-44C9-AB4B-DE5AACFD56AF}">
          <p14:sldIdLst>
            <p14:sldId id="496"/>
            <p14:sldId id="497"/>
            <p14:sldId id="540"/>
            <p14:sldId id="525"/>
            <p14:sldId id="549"/>
          </p14:sldIdLst>
        </p14:section>
        <p14:section name="Errors" id="{C38C2BC9-CDA4-4918-A86A-77FDAD40CCB8}">
          <p14:sldIdLst>
            <p14:sldId id="550"/>
            <p14:sldId id="551"/>
            <p14:sldId id="552"/>
            <p14:sldId id="553"/>
            <p14:sldId id="542"/>
            <p14:sldId id="535"/>
            <p14:sldId id="555"/>
            <p14:sldId id="556"/>
            <p14:sldId id="557"/>
            <p14:sldId id="558"/>
            <p14:sldId id="5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etlin Nakov" initials="SN" lastIdx="0" clrIdx="0">
    <p:extLst>
      <p:ext uri="{19B8F6BF-5375-455C-9EA6-DF929625EA0E}">
        <p15:presenceInfo xmlns:p15="http://schemas.microsoft.com/office/powerpoint/2012/main" userId="Svetlin Na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595" autoAdjust="0"/>
  </p:normalViewPr>
  <p:slideViewPr>
    <p:cSldViewPr>
      <p:cViewPr varScale="1">
        <p:scale>
          <a:sx n="83" d="100"/>
          <a:sy n="83" d="100"/>
        </p:scale>
        <p:origin x="638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3539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43021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01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40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3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lang="en-US" sz="10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  <a:hlinkClick r:id="rId3"/>
              </a:rPr>
              <a:t>http://softuni.org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lang="en-US" sz="10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  <a:hlinkClick r:id="rId4"/>
              </a:rPr>
              <a:t>Creative Commons Attribution-NonCommercial-ShareAlike</a:t>
            </a:r>
            <a:r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84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0C2AA72-581B-42D5-8775-7C61CA6484F3}" type="slidenum"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8565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7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lang="en-US" sz="10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  <a:hlinkClick r:id="rId3"/>
              </a:rPr>
              <a:t>http://softuni.org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lang="en-US" sz="10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  <a:hlinkClick r:id="rId4"/>
              </a:rPr>
              <a:t>Creative Commons Attribution-NonCommercial-ShareAlike</a:t>
            </a:r>
            <a:r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88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BB1F483-7AE0-4997-A250-93149697429D}" type="slidenum"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0683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://softuni.org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3F52BA-9D5F-44F3-9BF6-03E5598A59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942289" y="321690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BED500-B1A3-4374-8AFC-EFF2AFA099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942289" y="321690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5" y="6400803"/>
            <a:ext cx="10482604" cy="493458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40342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7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598" b="1" dirty="0">
                <a:solidFill>
                  <a:srgbClr val="F3BE60"/>
                </a:solidFill>
              </a:rPr>
              <a:t>Questions?</a:t>
            </a:r>
            <a:endParaRPr lang="en-US" sz="6598" b="1" spc="151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hlinkClick r:id="rId4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262132" y="2455430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4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3877965" y="2025854"/>
            <a:ext cx="603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4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681375" y="1498790"/>
            <a:ext cx="79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4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556583" y="2300749"/>
            <a:ext cx="33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4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595500" y="1910252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4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5958094" y="4185178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4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526054" y="4973073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4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449873" y="5209305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4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3816151" y="4721101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4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700448" y="5556900"/>
            <a:ext cx="675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4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564931" y="3847463"/>
            <a:ext cx="890871" cy="163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98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4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237387" y="5258066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4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4972839" y="5461174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4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288794" y="4785897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4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148777" y="5192167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4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119222" y="2423422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4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346551" y="1433342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4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655924" y="2558821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153803" y="1205314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4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087514" y="4865263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hlinkClick r:id="rId4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2907153" y="1116800"/>
            <a:ext cx="890871" cy="163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98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hlinkClick r:id="rId4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267919" y="5761977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043AF25-E78F-4AB9-A7D5-D69DF492A97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9942289" y="321690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1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flaticon.com/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805249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Files and Errors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10322"/>
            <a:ext cx="8125251" cy="13018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Working with the File System,</a:t>
            </a:r>
            <a:br>
              <a:rPr lang="en-US" dirty="0"/>
            </a:br>
            <a:r>
              <a:rPr lang="en-US" dirty="0"/>
              <a:t>Handling Errors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79132" y="46810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79133" y="51509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79132" y="55561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79132" y="58966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 rot="576164">
            <a:off x="5616385" y="3935200"/>
            <a:ext cx="787395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D8602C-8E9B-44D9-AE61-43A86B400A52}"/>
              </a:ext>
            </a:extLst>
          </p:cNvPr>
          <p:cNvGrpSpPr/>
          <p:nvPr/>
        </p:nvGrpSpPr>
        <p:grpSpPr>
          <a:xfrm>
            <a:off x="7249975" y="3522899"/>
            <a:ext cx="4309330" cy="2838689"/>
            <a:chOff x="7249975" y="3522899"/>
            <a:chExt cx="4309330" cy="283868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0452" y="3732744"/>
              <a:ext cx="3994391" cy="246820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A7C99AC-2FD4-400F-A374-13E52415A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440623">
              <a:off x="7249975" y="3522899"/>
              <a:ext cx="978330" cy="129503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23407F8-DA42-4201-A8D1-9F12490F9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310274">
              <a:off x="10435516" y="3552952"/>
              <a:ext cx="1123789" cy="112378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55898DDD-2866-4C7C-BBD6-13687C1B2A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rot="220600">
              <a:off x="9294812" y="5100826"/>
              <a:ext cx="1263407" cy="1260762"/>
            </a:xfrm>
            <a:prstGeom prst="roundRect">
              <a:avLst>
                <a:gd name="adj" fmla="val 5794"/>
              </a:avLst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5E006F-BAF4-4659-960F-5792C65480AE}"/>
                </a:ext>
              </a:extLst>
            </p:cNvPr>
            <p:cNvSpPr txBox="1"/>
            <p:nvPr/>
          </p:nvSpPr>
          <p:spPr>
            <a:xfrm rot="319211">
              <a:off x="8166443" y="5298056"/>
              <a:ext cx="1088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HeroicExtremeRightFacing"/>
                <a:lightRig rig="threePt" dir="t"/>
              </a:scene3d>
            </a:bodyPr>
            <a:lstStyle/>
            <a:p>
              <a:r>
                <a:rPr lang="en-US" sz="18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try-catch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487F3BC-F27A-47A6-92A3-B77E4108B42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3846" y="3997828"/>
            <a:ext cx="2253081" cy="2438400"/>
          </a:xfrm>
          <a:prstGeom prst="rect">
            <a:avLst/>
          </a:prstGeom>
        </p:spPr>
      </p:pic>
      <p:pic>
        <p:nvPicPr>
          <p:cNvPr id="23" name="Picture 4" title="CC-BY-NC-SA License">
            <a:hlinkClick r:id="rId9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DC56F46-3CC5-4780-8D22-E2F373A01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D3B7350-2208-4538-BEF0-8D4814A1F9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95005" y="2409368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F7B70D-3D73-4461-BAD2-D99E071BD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Solution, which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reads and writes line-by-line</a:t>
            </a:r>
            <a:r>
              <a:rPr lang="en-US" dirty="0"/>
              <a:t>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Odd Lines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36634" y="1905000"/>
            <a:ext cx="11701378" cy="35790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00" dirty="0"/>
              <a:t>with open('lines.txt') as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lines_file</a:t>
            </a:r>
            <a:r>
              <a:rPr lang="en-US" sz="2600" dirty="0"/>
              <a:t>: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    with open('odd-lines.txt',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'w'</a:t>
            </a:r>
            <a:r>
              <a:rPr lang="en-US" sz="2600" dirty="0"/>
              <a:t>) as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odd_file</a:t>
            </a:r>
            <a:r>
              <a:rPr lang="en-US" sz="2600" dirty="0"/>
              <a:t>: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        line = None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        while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line != ''</a:t>
            </a:r>
            <a:r>
              <a:rPr lang="en-US" sz="2600" dirty="0"/>
              <a:t>: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            </a:t>
            </a:r>
            <a:r>
              <a:rPr lang="en-US" sz="2600" dirty="0" err="1"/>
              <a:t>even_line</a:t>
            </a:r>
            <a:r>
              <a:rPr lang="en-US" sz="2600" dirty="0"/>
              <a:t> = </a:t>
            </a:r>
            <a:r>
              <a:rPr lang="en-US" sz="2600" dirty="0" err="1"/>
              <a:t>lines_file.readline</a:t>
            </a:r>
            <a:r>
              <a:rPr lang="en-US" sz="2600" dirty="0"/>
              <a:t>()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            </a:t>
            </a:r>
            <a:r>
              <a:rPr lang="en-US" sz="2600" dirty="0" err="1"/>
              <a:t>odd_line</a:t>
            </a:r>
            <a:r>
              <a:rPr lang="en-US" sz="2600" dirty="0"/>
              <a:t> =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lines_file.readline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 dirty="0"/>
              <a:t>           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odd_file.write</a:t>
            </a:r>
            <a:r>
              <a:rPr lang="en-US" sz="2600" dirty="0"/>
              <a:t>(</a:t>
            </a:r>
            <a:r>
              <a:rPr lang="en-US" sz="2600" dirty="0" err="1"/>
              <a:t>odd_line</a:t>
            </a:r>
            <a:r>
              <a:rPr lang="en-US" sz="2600" dirty="0"/>
              <a:t>)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847C1B3D-5711-4483-B6F8-F37CA597E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541" y="3152733"/>
            <a:ext cx="3341243" cy="513006"/>
          </a:xfrm>
          <a:prstGeom prst="wedgeRoundRectCallout">
            <a:avLst>
              <a:gd name="adj1" fmla="val -43455"/>
              <a:gd name="adj2" fmla="val 1023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Discard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even line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4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6C10EB-FC8F-4652-B54F-CD7ED7024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Solution, which reads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entire file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splits it into a list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Odd Lines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3723" y="2870714"/>
            <a:ext cx="11701378" cy="3098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00" dirty="0"/>
              <a:t>lines = open('lines.txt').read().split('\n')</a:t>
            </a:r>
          </a:p>
          <a:p>
            <a:pPr>
              <a:lnSpc>
                <a:spcPct val="120000"/>
              </a:lnSpc>
            </a:pP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 dirty="0" err="1"/>
              <a:t>odd_lines</a:t>
            </a:r>
            <a:r>
              <a:rPr lang="en-US" sz="2600" dirty="0"/>
              <a:t> = \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  [line for index, line in enumerate(lines)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if index % 2 == 1</a:t>
            </a:r>
            <a:r>
              <a:rPr lang="en-US" sz="2600" dirty="0"/>
              <a:t>]</a:t>
            </a:r>
          </a:p>
          <a:p>
            <a:pPr>
              <a:lnSpc>
                <a:spcPct val="120000"/>
              </a:lnSpc>
            </a:pP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 dirty="0"/>
              <a:t>open('odd_lines.txt', 'w').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US" sz="2600" dirty="0"/>
              <a:t>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'\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n'.join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odd_lines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600" dirty="0"/>
              <a:t>)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79F6443D-778A-4B45-BF48-565013CED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4830" y="1852519"/>
            <a:ext cx="3060227" cy="1165888"/>
          </a:xfrm>
          <a:prstGeom prst="wedgeRoundRectCallout">
            <a:avLst>
              <a:gd name="adj1" fmla="val -55882"/>
              <a:gd name="adj2" fmla="val 830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read contents and close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31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input.txt</a:t>
            </a:r>
            <a:r>
              <a:rPr lang="en-US" dirty="0"/>
              <a:t> line by line</a:t>
            </a:r>
          </a:p>
          <a:p>
            <a:pPr lvl="1"/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line numbers </a:t>
            </a:r>
            <a:r>
              <a:rPr lang="en-US" dirty="0"/>
              <a:t>in front of each line (start by 1)</a:t>
            </a:r>
          </a:p>
          <a:p>
            <a:pPr lvl="1"/>
            <a:r>
              <a:rPr lang="en-US" dirty="0"/>
              <a:t>Write the result in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output.txt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Insert Line Numbers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03412" y="3508011"/>
            <a:ext cx="328604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first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second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third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fourth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fifth line</a:t>
            </a:r>
            <a:endParaRPr lang="bg-BG" sz="2800" dirty="0">
              <a:effectLst/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408612" y="4609867"/>
            <a:ext cx="614972" cy="375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DE3505D-8BE9-4762-B49E-A898400A8E8E}"/>
              </a:ext>
            </a:extLst>
          </p:cNvPr>
          <p:cNvSpPr txBox="1">
            <a:spLocks/>
          </p:cNvSpPr>
          <p:nvPr/>
        </p:nvSpPr>
        <p:spPr>
          <a:xfrm>
            <a:off x="6242736" y="3508011"/>
            <a:ext cx="3585476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1. first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2. second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3. third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4. fourth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5. fifth line</a:t>
            </a:r>
            <a:endParaRPr lang="bg-BG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7106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131370-BC9B-4C3F-85EA-F6CFB9C4C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all the lines and adding numbers to them: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Line Numbers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00912" y="2045254"/>
            <a:ext cx="11187000" cy="3098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00" dirty="0"/>
              <a:t>lines = open(r'input.txt').read().split('\n')</a:t>
            </a:r>
          </a:p>
          <a:p>
            <a:pPr>
              <a:lnSpc>
                <a:spcPct val="120000"/>
              </a:lnSpc>
            </a:pP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 dirty="0" err="1"/>
              <a:t>lines_with_nums</a:t>
            </a:r>
            <a:r>
              <a:rPr lang="en-US" sz="2600" dirty="0"/>
              <a:t> = \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  [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2600" dirty="0"/>
              <a:t>'{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index+1</a:t>
            </a:r>
            <a:r>
              <a:rPr lang="en-US" sz="2600" dirty="0"/>
              <a:t>}. {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line</a:t>
            </a:r>
            <a:r>
              <a:rPr lang="en-US" sz="2600" dirty="0"/>
              <a:t>}' for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line</a:t>
            </a:r>
            <a:r>
              <a:rPr lang="en-US" sz="2600" dirty="0"/>
              <a:t> in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enumerate(lines)</a:t>
            </a:r>
            <a:r>
              <a:rPr lang="en-US" sz="2600" dirty="0"/>
              <a:t>]</a:t>
            </a:r>
          </a:p>
          <a:p>
            <a:pPr>
              <a:lnSpc>
                <a:spcPct val="120000"/>
              </a:lnSpc>
            </a:pP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 dirty="0"/>
              <a:t>open('output.txt',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'w'</a:t>
            </a:r>
            <a:r>
              <a:rPr lang="en-US" sz="2600" dirty="0"/>
              <a:t>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US" sz="2600" dirty="0"/>
              <a:t>('\</a:t>
            </a:r>
            <a:r>
              <a:rPr lang="en-US" sz="2600" dirty="0" err="1"/>
              <a:t>n'.join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lines_with_nums</a:t>
            </a:r>
            <a:r>
              <a:rPr lang="en-US" sz="26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77493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os.stat('filename')</a:t>
            </a:r>
            <a:r>
              <a:rPr lang="en-US" dirty="0"/>
              <a:t> to get information about a file: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st_size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 size </a:t>
            </a:r>
            <a:r>
              <a:rPr lang="en-US" dirty="0"/>
              <a:t>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bytes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st_ctime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st_mtime</a:t>
            </a:r>
            <a:r>
              <a:rPr lang="en-US" dirty="0"/>
              <a:t>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creation</a:t>
            </a:r>
            <a:r>
              <a:rPr lang="en-US" dirty="0"/>
              <a:t>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modification</a:t>
            </a:r>
            <a:r>
              <a:rPr lang="en-US" dirty="0"/>
              <a:t> time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Files with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os.stat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52116AB-D58C-4D2A-ACED-45008D898D80}"/>
              </a:ext>
            </a:extLst>
          </p:cNvPr>
          <p:cNvSpPr txBox="1">
            <a:spLocks/>
          </p:cNvSpPr>
          <p:nvPr/>
        </p:nvSpPr>
        <p:spPr>
          <a:xfrm>
            <a:off x="682624" y="2506456"/>
            <a:ext cx="10820400" cy="14184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import </a:t>
            </a:r>
            <a:r>
              <a:rPr lang="en-US" sz="2600" dirty="0" err="1"/>
              <a:t>os</a:t>
            </a:r>
            <a:r>
              <a:rPr lang="en-US" sz="2600" dirty="0"/>
              <a:t>, </a:t>
            </a:r>
            <a:r>
              <a:rPr lang="en-US" sz="2600" dirty="0" err="1"/>
              <a:t>datetime</a:t>
            </a:r>
            <a:endParaRPr lang="en-US" sz="2600" dirty="0"/>
          </a:p>
          <a:p>
            <a:r>
              <a:rPr lang="en-US" sz="2600" dirty="0"/>
              <a:t>info =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os.stat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('info.txt')</a:t>
            </a:r>
            <a:endParaRPr lang="en-US" sz="2600" dirty="0"/>
          </a:p>
          <a:p>
            <a:r>
              <a:rPr lang="en-US" sz="2600" dirty="0"/>
              <a:t>print(</a:t>
            </a:r>
            <a:r>
              <a:rPr lang="en-US" sz="2600" dirty="0" err="1"/>
              <a:t>f'Size</a:t>
            </a:r>
            <a:r>
              <a:rPr lang="en-US" sz="2600" dirty="0"/>
              <a:t>: {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info.st_size</a:t>
            </a:r>
            <a:r>
              <a:rPr lang="en-US" sz="2600" dirty="0"/>
              <a:t> // 1024}KB')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4BA831D-A409-450A-BC9C-C7CE5645FABA}"/>
              </a:ext>
            </a:extLst>
          </p:cNvPr>
          <p:cNvSpPr txBox="1">
            <a:spLocks/>
          </p:cNvSpPr>
          <p:nvPr/>
        </p:nvSpPr>
        <p:spPr>
          <a:xfrm>
            <a:off x="682624" y="4978125"/>
            <a:ext cx="10820400" cy="1018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print("Created on:",    </a:t>
            </a:r>
          </a:p>
          <a:p>
            <a:r>
              <a:rPr lang="en-US" sz="2600" dirty="0"/>
              <a:t>       </a:t>
            </a:r>
            <a:r>
              <a:rPr lang="en-US" sz="2600" dirty="0" err="1"/>
              <a:t>datetime.datetime.fromtimestamp</a:t>
            </a:r>
            <a:r>
              <a:rPr lang="en-US" sz="2600" dirty="0"/>
              <a:t>(</a:t>
            </a:r>
            <a:r>
              <a:rPr lang="en-US" sz="2600" dirty="0" err="1"/>
              <a:t>info.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st_ctime</a:t>
            </a:r>
            <a:r>
              <a:rPr lang="en-US" sz="26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84787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s.rename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current_name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new_name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r>
              <a:rPr lang="en-US" sz="3600" b="1" dirty="0"/>
              <a:t> </a:t>
            </a:r>
            <a:r>
              <a:rPr lang="en-US" sz="3600" dirty="0"/>
              <a:t>renames a file</a:t>
            </a:r>
          </a:p>
          <a:p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os.remove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file_name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r>
              <a:rPr lang="en-US" sz="3600" b="1" dirty="0"/>
              <a:t> </a:t>
            </a:r>
            <a:r>
              <a:rPr lang="en-US" sz="3600" dirty="0"/>
              <a:t>deletes a file</a:t>
            </a:r>
          </a:p>
          <a:p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and Deleting Files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2116AB-D58C-4D2A-ACED-45008D898D80}"/>
              </a:ext>
            </a:extLst>
          </p:cNvPr>
          <p:cNvSpPr txBox="1">
            <a:spLocks/>
          </p:cNvSpPr>
          <p:nvPr/>
        </p:nvSpPr>
        <p:spPr>
          <a:xfrm>
            <a:off x="531812" y="1905000"/>
            <a:ext cx="108204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import </a:t>
            </a:r>
            <a:r>
              <a:rPr lang="en-US" sz="2800" dirty="0" err="1"/>
              <a:t>os</a:t>
            </a:r>
            <a:endParaRPr lang="en-US" sz="2800" dirty="0"/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os.rename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('something.py', 'task0.py')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68A9129-7EAF-4AF6-AD20-2EB166045578}"/>
              </a:ext>
            </a:extLst>
          </p:cNvPr>
          <p:cNvSpPr txBox="1">
            <a:spLocks/>
          </p:cNvSpPr>
          <p:nvPr/>
        </p:nvSpPr>
        <p:spPr>
          <a:xfrm>
            <a:off x="531812" y="4191000"/>
            <a:ext cx="108204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import </a:t>
            </a:r>
            <a:r>
              <a:rPr lang="en-US" sz="2800" dirty="0" err="1"/>
              <a:t>os</a:t>
            </a:r>
            <a:endParaRPr lang="en-US" sz="2800" dirty="0"/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os.remove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('deleteme.txt')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394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912360"/>
            <a:ext cx="8938472" cy="820600"/>
          </a:xfrm>
        </p:spPr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Working with Directories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Traversing Directories, etc.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D1AB0F11-9ABF-43A8-B079-96B2755C2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7844">
            <a:off x="4120533" y="1455121"/>
            <a:ext cx="3144489" cy="31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0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directory with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os.mkdir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(path)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Creating a directory tree with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os.makedirs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(path)</a:t>
            </a:r>
            <a:r>
              <a:rPr lang="en-US" dirty="0"/>
              <a:t>: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Deleting a directory (directory must be empty):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Directory Operations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752600"/>
            <a:ext cx="1065360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os.mkdir</a:t>
            </a:r>
            <a:r>
              <a:rPr lang="en-US" sz="2800" dirty="0"/>
              <a:t>("</a:t>
            </a:r>
            <a:r>
              <a:rPr lang="en-US" sz="2800" dirty="0" err="1"/>
              <a:t>TestFolder</a:t>
            </a:r>
            <a:r>
              <a:rPr lang="en-US" sz="2800" dirty="0"/>
              <a:t>")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5143532"/>
            <a:ext cx="1065360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os.rmdir</a:t>
            </a:r>
            <a:r>
              <a:rPr lang="en-US" sz="2800" dirty="0"/>
              <a:t>("</a:t>
            </a:r>
            <a:r>
              <a:rPr lang="en-US" sz="2800" dirty="0" err="1"/>
              <a:t>TestFolder</a:t>
            </a:r>
            <a:r>
              <a:rPr lang="en-US" sz="2800" dirty="0"/>
              <a:t>")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1E00791-5D68-4C56-AF51-A9329C243BC8}"/>
              </a:ext>
            </a:extLst>
          </p:cNvPr>
          <p:cNvSpPr txBox="1">
            <a:spLocks/>
          </p:cNvSpPr>
          <p:nvPr/>
        </p:nvSpPr>
        <p:spPr>
          <a:xfrm>
            <a:off x="760412" y="3459194"/>
            <a:ext cx="853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os.makedirs</a:t>
            </a:r>
            <a:r>
              <a:rPr lang="en-US" sz="2800" dirty="0"/>
              <a:t>("</a:t>
            </a:r>
            <a:r>
              <a:rPr lang="en-US" sz="2800" dirty="0" err="1"/>
              <a:t>TestFolder</a:t>
            </a:r>
            <a:r>
              <a:rPr lang="en-US" sz="2800" dirty="0"/>
              <a:t>/Subdir/Subdir 2/")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0A94F8-FF8C-4870-A461-68BD1C588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889" y="3352798"/>
            <a:ext cx="1762125" cy="904875"/>
          </a:xfrm>
          <a:prstGeom prst="roundRect">
            <a:avLst>
              <a:gd name="adj" fmla="val 15686"/>
            </a:avLst>
          </a:prstGeom>
        </p:spPr>
      </p:pic>
    </p:spTree>
    <p:extLst>
      <p:ext uri="{BB962C8B-B14F-4D97-AF65-F5344CB8AC3E}">
        <p14:creationId xmlns:p14="http://schemas.microsoft.com/office/powerpoint/2010/main" val="76402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15E808-0C76-402C-A160-AD39784C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traverse the folder structure with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os.walk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(path)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Listing Directory Contents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752600"/>
            <a:ext cx="105156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import </a:t>
            </a:r>
            <a:r>
              <a:rPr lang="en-US" sz="2800" dirty="0" err="1"/>
              <a:t>os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for root, </a:t>
            </a:r>
            <a:r>
              <a:rPr lang="en-US" sz="2800" dirty="0" err="1"/>
              <a:t>dirs</a:t>
            </a:r>
            <a:r>
              <a:rPr lang="en-US" sz="2800" dirty="0"/>
              <a:t>, files in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os.walk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('.')</a:t>
            </a:r>
            <a:r>
              <a:rPr lang="en-US" sz="2800" dirty="0"/>
              <a:t>: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# print path to all subdirectories first.</a:t>
            </a:r>
            <a:r>
              <a:rPr lang="en-US" sz="2800" dirty="0"/>
              <a:t> </a:t>
            </a:r>
          </a:p>
          <a:p>
            <a:r>
              <a:rPr lang="en-US" sz="2800" dirty="0"/>
              <a:t>  for subdir in </a:t>
            </a:r>
            <a:r>
              <a:rPr lang="en-US" sz="2800" dirty="0" err="1"/>
              <a:t>dirs</a:t>
            </a:r>
            <a:r>
              <a:rPr lang="en-US" sz="2800" dirty="0"/>
              <a:t>: 	</a:t>
            </a:r>
          </a:p>
          <a:p>
            <a:r>
              <a:rPr lang="en-US" sz="2800" dirty="0"/>
              <a:t>    print(subdir)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# print path to all filenames. </a:t>
            </a:r>
          </a:p>
          <a:p>
            <a:r>
              <a:rPr lang="en-US" sz="2800" dirty="0"/>
              <a:t>  for file in files: 	</a:t>
            </a:r>
          </a:p>
          <a:p>
            <a:r>
              <a:rPr lang="en-US" sz="2800" dirty="0"/>
              <a:t>    print(file)</a:t>
            </a:r>
          </a:p>
        </p:txBody>
      </p:sp>
    </p:spTree>
    <p:extLst>
      <p:ext uri="{BB962C8B-B14F-4D97-AF65-F5344CB8AC3E}">
        <p14:creationId xmlns:p14="http://schemas.microsoft.com/office/powerpoint/2010/main" val="150922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given a folder named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TestFolder</a:t>
            </a:r>
            <a:endParaRPr lang="en-US" noProof="1">
              <a:latin typeface="Consolas" panose="020B0609020204030204" pitchFamily="49" charset="0"/>
            </a:endParaRPr>
          </a:p>
          <a:p>
            <a:r>
              <a:rPr lang="en-US" dirty="0"/>
              <a:t>Calculate the size of all files in the folder (without subfolders)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Print the result in a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output.txt</a:t>
            </a:r>
            <a:r>
              <a:rPr lang="en-US" dirty="0"/>
              <a:t>"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Megabytes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Folder Size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D761C1-FE9A-4764-8A9F-5ECACD3CD0CD}"/>
              </a:ext>
            </a:extLst>
          </p:cNvPr>
          <p:cNvGrpSpPr/>
          <p:nvPr/>
        </p:nvGrpSpPr>
        <p:grpSpPr>
          <a:xfrm>
            <a:off x="3921124" y="3962400"/>
            <a:ext cx="4343400" cy="1482659"/>
            <a:chOff x="3921124" y="4084095"/>
            <a:chExt cx="4343400" cy="1482659"/>
          </a:xfrm>
        </p:grpSpPr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3921124" y="4084095"/>
              <a:ext cx="4343400" cy="710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  <a:effectLst/>
                </a:rPr>
                <a:t>output.txt</a:t>
              </a:r>
              <a:endParaRPr lang="bg-BG" dirty="0">
                <a:solidFill>
                  <a:schemeClr val="tx2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DAA6B28F-1B72-4FA0-AC8B-000DA59F6FA1}"/>
                </a:ext>
              </a:extLst>
            </p:cNvPr>
            <p:cNvSpPr txBox="1">
              <a:spLocks/>
            </p:cNvSpPr>
            <p:nvPr/>
          </p:nvSpPr>
          <p:spPr>
            <a:xfrm>
              <a:off x="3921124" y="4794647"/>
              <a:ext cx="4343400" cy="772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3600" dirty="0">
                  <a:effectLst/>
                </a:rPr>
                <a:t>5.16173839569092</a:t>
              </a:r>
              <a:endParaRPr lang="bg-BG" sz="2800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16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Working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Directories</a:t>
            </a:r>
          </a:p>
          <a:p>
            <a:pPr lvl="1"/>
            <a:r>
              <a:rPr lang="en-US" dirty="0"/>
              <a:t>Getting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info</a:t>
            </a:r>
            <a:r>
              <a:rPr lang="en-US" dirty="0"/>
              <a:t> on Files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Renaming</a:t>
            </a:r>
            <a:r>
              <a:rPr lang="en-US" dirty="0"/>
              <a:t>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Moving</a:t>
            </a:r>
            <a:r>
              <a:rPr lang="en-US" dirty="0"/>
              <a:t>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Traversing Directories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Errors</a:t>
            </a:r>
          </a:p>
          <a:p>
            <a:pPr lvl="1"/>
            <a:r>
              <a:rPr lang="en-US" dirty="0"/>
              <a:t>Raising Errors</a:t>
            </a:r>
          </a:p>
          <a:p>
            <a:pPr lvl="1"/>
            <a:r>
              <a:rPr lang="en-US" dirty="0"/>
              <a:t>Catching Errors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B0F11-9ABF-43A8-B079-96B2755C2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79759">
            <a:off x="8210235" y="1020120"/>
            <a:ext cx="1295505" cy="1295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6D5825-3B8E-443A-8C32-EB3D65ACB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16783">
            <a:off x="6762113" y="1826509"/>
            <a:ext cx="1073345" cy="1420805"/>
          </a:xfrm>
          <a:prstGeom prst="rect">
            <a:avLst/>
          </a:prstGeom>
        </p:spPr>
      </p:pic>
      <p:pic>
        <p:nvPicPr>
          <p:cNvPr id="9" name="Картина 10">
            <a:extLst>
              <a:ext uri="{FF2B5EF4-FFF2-40B4-BE49-F238E27FC236}">
                <a16:creationId xmlns:a16="http://schemas.microsoft.com/office/drawing/2014/main" id="{778B60A3-71BE-4741-AD78-62091D5980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417" y="5187173"/>
            <a:ext cx="1448914" cy="1451036"/>
          </a:xfrm>
          <a:prstGeom prst="rect">
            <a:avLst/>
          </a:prstGeom>
        </p:spPr>
      </p:pic>
      <p:pic>
        <p:nvPicPr>
          <p:cNvPr id="10" name="Картина 12">
            <a:extLst>
              <a:ext uri="{FF2B5EF4-FFF2-40B4-BE49-F238E27FC236}">
                <a16:creationId xmlns:a16="http://schemas.microsoft.com/office/drawing/2014/main" id="{E497303A-16DC-44FC-BCEA-C40645FC3C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5510">
            <a:off x="6332598" y="3670248"/>
            <a:ext cx="1545890" cy="1545890"/>
          </a:xfrm>
          <a:prstGeom prst="rect">
            <a:avLst/>
          </a:prstGeom>
        </p:spPr>
      </p:pic>
      <p:pic>
        <p:nvPicPr>
          <p:cNvPr id="11" name="Picture 10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60320569-2BD5-48CA-9104-4E4E5602078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0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os.stat(path).st_size</a:t>
            </a:r>
            <a:r>
              <a:rPr lang="en-US" dirty="0"/>
              <a:t>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Folder Size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52116AB-D58C-4D2A-ACED-45008D898D80}"/>
              </a:ext>
            </a:extLst>
          </p:cNvPr>
          <p:cNvSpPr txBox="1">
            <a:spLocks/>
          </p:cNvSpPr>
          <p:nvPr/>
        </p:nvSpPr>
        <p:spPr>
          <a:xfrm>
            <a:off x="457200" y="1828800"/>
            <a:ext cx="11274424" cy="4219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import </a:t>
            </a:r>
            <a:r>
              <a:rPr lang="en-US" sz="2600" dirty="0" err="1"/>
              <a:t>os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root, </a:t>
            </a:r>
            <a:r>
              <a:rPr lang="en-US" sz="2600" dirty="0" err="1"/>
              <a:t>dirs</a:t>
            </a:r>
            <a:r>
              <a:rPr lang="en-US" sz="2600" dirty="0"/>
              <a:t>, files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next(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os.walk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('./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TestFolder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'))</a:t>
            </a:r>
          </a:p>
          <a:p>
            <a:endParaRPr lang="en-US" sz="2600" dirty="0"/>
          </a:p>
          <a:p>
            <a:r>
              <a:rPr lang="en-US" sz="2600" dirty="0"/>
              <a:t>sizes = [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os.stat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(file).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st_size</a:t>
            </a:r>
            <a:r>
              <a:rPr lang="en-US" sz="2600" dirty="0"/>
              <a:t> for file in files]</a:t>
            </a:r>
          </a:p>
          <a:p>
            <a:r>
              <a:rPr lang="en-US" sz="2600" dirty="0" err="1"/>
              <a:t>total_size</a:t>
            </a:r>
            <a:r>
              <a:rPr lang="en-US" sz="2600" dirty="0"/>
              <a:t> = sum(sizes)</a:t>
            </a:r>
          </a:p>
          <a:p>
            <a:endParaRPr lang="en-US" sz="2600" dirty="0"/>
          </a:p>
          <a:p>
            <a:r>
              <a:rPr lang="en-US" sz="2600" dirty="0" err="1"/>
              <a:t>total_size_mb</a:t>
            </a:r>
            <a:r>
              <a:rPr lang="en-US" sz="2600" dirty="0"/>
              <a:t> = </a:t>
            </a:r>
            <a:r>
              <a:rPr lang="en-US" sz="2600" dirty="0" err="1"/>
              <a:t>total_size</a:t>
            </a:r>
            <a:r>
              <a:rPr lang="en-US" sz="2600" dirty="0"/>
              <a:t> / 1024 / 1024</a:t>
            </a:r>
          </a:p>
          <a:p>
            <a:endParaRPr lang="en-US" sz="2600" dirty="0"/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sz="2600" dirty="0"/>
              <a:t>('Output.txt',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'w'</a:t>
            </a:r>
            <a:r>
              <a:rPr lang="en-US" sz="2600" dirty="0"/>
              <a:t>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total_size_mb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439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E007BBB-83D6-4BFD-AA86-EBAA8BF78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183" y="1066800"/>
            <a:ext cx="6218459" cy="3292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CFFF2E6-C3C0-4482-9730-8006985B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and Exceptions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CA6558-F4AF-46F1-A26F-0BFDD3193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6884" y="5754968"/>
            <a:ext cx="9197128" cy="692873"/>
          </a:xfrm>
        </p:spPr>
        <p:txBody>
          <a:bodyPr/>
          <a:lstStyle/>
          <a:p>
            <a:r>
              <a:rPr lang="en-US" dirty="0"/>
              <a:t>Raising and Handling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B90913-7878-427D-9389-E9211E2636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41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A9A72A-A795-462D-8AF0-128A362D5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Python has Syntax Errors and Exceptions:</a:t>
            </a:r>
          </a:p>
          <a:p>
            <a:pPr lvl="1"/>
            <a:r>
              <a:rPr lang="en-US" dirty="0"/>
              <a:t>Syntax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Errors</a:t>
            </a:r>
            <a:r>
              <a:rPr lang="en-US" dirty="0"/>
              <a:t> are raised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incorrect syntax</a:t>
            </a:r>
            <a:r>
              <a:rPr lang="en-US" dirty="0"/>
              <a:t>:</a:t>
            </a:r>
          </a:p>
          <a:p>
            <a:pPr lvl="1">
              <a:spcAft>
                <a:spcPts val="3000"/>
              </a:spcAft>
            </a:pPr>
            <a:endParaRPr lang="en-US" dirty="0"/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Exceptions</a:t>
            </a:r>
            <a:r>
              <a:rPr lang="en-US" dirty="0"/>
              <a:t> are raised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unexpected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scenarios</a:t>
            </a:r>
            <a:r>
              <a:rPr lang="en-US" dirty="0"/>
              <a:t>: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A3170A-D6B2-4973-A84E-675E9FA2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and Exceptions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D1601B-8FEC-4A93-AEEC-4B60A364CA2F}"/>
              </a:ext>
            </a:extLst>
          </p:cNvPr>
          <p:cNvSpPr txBox="1">
            <a:spLocks/>
          </p:cNvSpPr>
          <p:nvPr/>
        </p:nvSpPr>
        <p:spPr>
          <a:xfrm>
            <a:off x="914401" y="2610852"/>
            <a:ext cx="4113211" cy="618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print('Hello World!)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936D52F-3B4A-4BBE-B0B2-24E99A548938}"/>
              </a:ext>
            </a:extLst>
          </p:cNvPr>
          <p:cNvSpPr/>
          <p:nvPr/>
        </p:nvSpPr>
        <p:spPr>
          <a:xfrm>
            <a:off x="5200206" y="2653261"/>
            <a:ext cx="838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84E229-4FA9-4A64-9426-2D1C4689B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53" y="2473632"/>
            <a:ext cx="5325436" cy="892658"/>
          </a:xfrm>
          <a:prstGeom prst="roundRect">
            <a:avLst>
              <a:gd name="adj" fmla="val 14298"/>
            </a:avLst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7CA661F-8E90-45C0-B1AC-1E579D7BF306}"/>
              </a:ext>
            </a:extLst>
          </p:cNvPr>
          <p:cNvSpPr txBox="1">
            <a:spLocks/>
          </p:cNvSpPr>
          <p:nvPr/>
        </p:nvSpPr>
        <p:spPr>
          <a:xfrm>
            <a:off x="914401" y="4334196"/>
            <a:ext cx="4113211" cy="618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print(1 / 0)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1CFC3DA-4F10-48F8-A873-AA64A68072E7}"/>
              </a:ext>
            </a:extLst>
          </p:cNvPr>
          <p:cNvSpPr/>
          <p:nvPr/>
        </p:nvSpPr>
        <p:spPr>
          <a:xfrm>
            <a:off x="5200206" y="4376605"/>
            <a:ext cx="838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D4DE85A-E79A-4678-8F06-7A9DEC8B0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453" y="4076567"/>
            <a:ext cx="5657850" cy="1133475"/>
          </a:xfrm>
          <a:prstGeom prst="roundRect">
            <a:avLst/>
          </a:prstGeom>
        </p:spPr>
      </p:pic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6FC39EC1-5472-499F-AD75-265C5F54BFD0}"/>
              </a:ext>
            </a:extLst>
          </p:cNvPr>
          <p:cNvSpPr txBox="1">
            <a:spLocks/>
          </p:cNvSpPr>
          <p:nvPr/>
        </p:nvSpPr>
        <p:spPr>
          <a:xfrm>
            <a:off x="914401" y="5568829"/>
            <a:ext cx="4113211" cy="618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err="1"/>
              <a:t>pritn</a:t>
            </a:r>
            <a:r>
              <a:rPr lang="en-US" sz="2600" dirty="0"/>
              <a:t>('Hello World!)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E4C1E04-8B03-4920-B1E5-ACEC0472850A}"/>
              </a:ext>
            </a:extLst>
          </p:cNvPr>
          <p:cNvSpPr/>
          <p:nvPr/>
        </p:nvSpPr>
        <p:spPr>
          <a:xfrm>
            <a:off x="5200206" y="5611238"/>
            <a:ext cx="838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AD0D515-67C8-4D72-BA0A-06558AD86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53" y="5355074"/>
            <a:ext cx="5657850" cy="104572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94120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3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3F7813-2AE9-4D79-8842-0D64F60CC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CC62A-73D4-4137-A2A3-87921E80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manually raise exceptions</a:t>
            </a:r>
            <a:r>
              <a:rPr lang="en-US" dirty="0"/>
              <a:t>,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raise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6935AB-ED7D-49F4-90FD-03029B74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Exceptions Manually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FFC0BF0-7A8C-4A4E-BC08-61AC06EA4A77}"/>
              </a:ext>
            </a:extLst>
          </p:cNvPr>
          <p:cNvSpPr txBox="1">
            <a:spLocks/>
          </p:cNvSpPr>
          <p:nvPr/>
        </p:nvSpPr>
        <p:spPr>
          <a:xfrm>
            <a:off x="455612" y="1828800"/>
            <a:ext cx="11277600" cy="4219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from math import sqrt</a:t>
            </a:r>
          </a:p>
          <a:p>
            <a:endParaRPr lang="en-US" sz="2600" dirty="0"/>
          </a:p>
          <a:p>
            <a:r>
              <a:rPr lang="en-US" sz="2600" dirty="0"/>
              <a:t>def </a:t>
            </a:r>
            <a:r>
              <a:rPr lang="en-US" sz="2600" dirty="0" err="1"/>
              <a:t>sqrt_with_validation</a:t>
            </a:r>
            <a:r>
              <a:rPr lang="en-US" sz="2600" dirty="0"/>
              <a:t>(</a:t>
            </a:r>
            <a:r>
              <a:rPr lang="en-US" sz="2600" dirty="0" err="1"/>
              <a:t>num</a:t>
            </a:r>
            <a:r>
              <a:rPr lang="en-US" sz="2600" dirty="0"/>
              <a:t>):</a:t>
            </a:r>
          </a:p>
          <a:p>
            <a:r>
              <a:rPr lang="en-US" sz="2600" dirty="0"/>
              <a:t>    if </a:t>
            </a:r>
            <a:r>
              <a:rPr lang="en-US" sz="2600" dirty="0" err="1"/>
              <a:t>num</a:t>
            </a:r>
            <a:r>
              <a:rPr lang="en-US" sz="2600" dirty="0"/>
              <a:t> &lt; 0:</a:t>
            </a:r>
          </a:p>
          <a:p>
            <a:r>
              <a:rPr lang="en-US" sz="2600" dirty="0"/>
              <a:t>      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raise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ValueError</a:t>
            </a:r>
            <a:r>
              <a:rPr lang="en-US" sz="2600" dirty="0"/>
              <a:t>('Negative number provided!')</a:t>
            </a:r>
          </a:p>
          <a:p>
            <a:r>
              <a:rPr lang="en-US" sz="2600" dirty="0"/>
              <a:t>    return sqrt(</a:t>
            </a:r>
            <a:r>
              <a:rPr lang="en-US" sz="2600" dirty="0" err="1"/>
              <a:t>num</a:t>
            </a:r>
            <a:r>
              <a:rPr lang="en-US" sz="2600" dirty="0"/>
              <a:t>)</a:t>
            </a:r>
          </a:p>
          <a:p>
            <a:endParaRPr lang="en-US" sz="2600" dirty="0"/>
          </a:p>
          <a:p>
            <a:r>
              <a:rPr lang="en-US" sz="2600" dirty="0"/>
              <a:t>print(</a:t>
            </a:r>
            <a:r>
              <a:rPr lang="en-US" sz="2600" dirty="0" err="1"/>
              <a:t>sqrt_with_validation</a:t>
            </a:r>
            <a:r>
              <a:rPr lang="en-US" sz="2600" dirty="0"/>
              <a:t>(16))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# 4</a:t>
            </a:r>
          </a:p>
          <a:p>
            <a:r>
              <a:rPr lang="en-US" sz="2600" dirty="0"/>
              <a:t>print(</a:t>
            </a:r>
            <a:r>
              <a:rPr lang="en-US" sz="2600" dirty="0" err="1"/>
              <a:t>sqrt_with_validation</a:t>
            </a:r>
            <a:r>
              <a:rPr lang="en-US" sz="2600" dirty="0"/>
              <a:t>(-9))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# will raise error</a:t>
            </a:r>
          </a:p>
          <a:p>
            <a:r>
              <a:rPr lang="en-US" sz="2600" dirty="0"/>
              <a:t>print(</a:t>
            </a:r>
            <a:r>
              <a:rPr lang="en-US" sz="2600" dirty="0" err="1"/>
              <a:t>sqrt_with_validation</a:t>
            </a:r>
            <a:r>
              <a:rPr lang="en-US" sz="2600" dirty="0"/>
              <a:t>(16))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# will not execute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A57F9AFA-46A6-4FF3-94E6-0F21C8CBE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303" y="2593020"/>
            <a:ext cx="3171029" cy="533400"/>
          </a:xfrm>
          <a:prstGeom prst="wedgeRoundRectCallout">
            <a:avLst>
              <a:gd name="adj1" fmla="val -39536"/>
              <a:gd name="adj2" fmla="val 1090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Message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10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097FD9-6C28-424D-A066-31A8B9C92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06F6-3FDA-4EC8-BB77-85C50442D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handle exceptions, 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except</a:t>
            </a:r>
            <a:r>
              <a:rPr lang="en-US" dirty="0"/>
              <a:t> block: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8ECBFC-EDB1-432F-AADB-C71BF0F6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7186284-5C80-4D05-A1F0-8108B6F12D26}"/>
              </a:ext>
            </a:extLst>
          </p:cNvPr>
          <p:cNvSpPr txBox="1">
            <a:spLocks/>
          </p:cNvSpPr>
          <p:nvPr/>
        </p:nvSpPr>
        <p:spPr>
          <a:xfrm>
            <a:off x="455612" y="1828800"/>
            <a:ext cx="11277600" cy="4219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def convert(</a:t>
            </a:r>
            <a:r>
              <a:rPr lang="en-US" sz="2600" dirty="0" err="1"/>
              <a:t>input_str</a:t>
            </a:r>
            <a:r>
              <a:rPr lang="en-US" sz="2600" dirty="0"/>
              <a:t>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try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result = </a:t>
            </a:r>
            <a:r>
              <a:rPr lang="en-US" sz="2600" dirty="0" err="1"/>
              <a:t>int</a:t>
            </a:r>
            <a:r>
              <a:rPr lang="en-US" sz="2600" dirty="0"/>
              <a:t>(</a:t>
            </a:r>
            <a:r>
              <a:rPr lang="en-US" sz="2600" dirty="0" err="1"/>
              <a:t>input_str</a:t>
            </a:r>
            <a:r>
              <a:rPr lang="en-US" sz="2600" dirty="0"/>
              <a:t>)</a:t>
            </a:r>
          </a:p>
          <a:p>
            <a:r>
              <a:rPr lang="en-US" sz="2600" dirty="0"/>
              <a:t>        return result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except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ValueError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print('non-numeric value provided!')</a:t>
            </a:r>
          </a:p>
          <a:p>
            <a:endParaRPr lang="en-US" sz="2600" dirty="0"/>
          </a:p>
          <a:p>
            <a:r>
              <a:rPr lang="en-US" sz="2600" dirty="0"/>
              <a:t>print(convert('16'))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# 16</a:t>
            </a:r>
          </a:p>
          <a:p>
            <a:r>
              <a:rPr lang="en-US" sz="2600" dirty="0"/>
              <a:t>print(convert('</a:t>
            </a:r>
            <a:r>
              <a:rPr lang="en-US" sz="2600" dirty="0" err="1"/>
              <a:t>pesho</a:t>
            </a:r>
            <a:r>
              <a:rPr lang="en-US" sz="2600" dirty="0"/>
              <a:t>'))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# will raise </a:t>
            </a:r>
            <a:r>
              <a:rPr lang="en-US" sz="2600" i="1" dirty="0" err="1">
                <a:solidFill>
                  <a:schemeClr val="tx2">
                    <a:lumMod val="75000"/>
                  </a:schemeClr>
                </a:solidFill>
              </a:rPr>
              <a:t>ValueError</a:t>
            </a:r>
            <a:endParaRPr lang="en-US" sz="2600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600" dirty="0"/>
              <a:t>print(convert('2'))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# will not execute</a:t>
            </a:r>
          </a:p>
        </p:txBody>
      </p:sp>
    </p:spTree>
    <p:extLst>
      <p:ext uri="{BB962C8B-B14F-4D97-AF65-F5344CB8AC3E}">
        <p14:creationId xmlns:p14="http://schemas.microsoft.com/office/powerpoint/2010/main" val="320876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Files and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/>
              <a:t>Live Exercises in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63DA2-1047-49F4-9E62-C8B11A328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78" y="1087238"/>
            <a:ext cx="2997648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2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work with files, 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open()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function</a:t>
            </a:r>
          </a:p>
          <a:p>
            <a:pPr lvl="1"/>
            <a:r>
              <a:rPr lang="en-US" dirty="0"/>
              <a:t>Get info about a file with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os.stat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Traverse Directories, using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os.walk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Raising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handling</a:t>
            </a:r>
            <a:r>
              <a:rPr lang="en-US" dirty="0"/>
              <a:t> exceptions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2D7F58-ACB7-4B86-BF9D-F6850AEE9441}"/>
              </a:ext>
            </a:extLst>
          </p:cNvPr>
          <p:cNvGrpSpPr/>
          <p:nvPr/>
        </p:nvGrpSpPr>
        <p:grpSpPr>
          <a:xfrm>
            <a:off x="9205435" y="4845764"/>
            <a:ext cx="2710641" cy="1305364"/>
            <a:chOff x="8803485" y="4845764"/>
            <a:chExt cx="2710641" cy="130536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1DCC4F-9D15-4A1E-93A3-A0088603B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305877">
              <a:off x="10443461" y="4909936"/>
              <a:ext cx="1070665" cy="122449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4C9A0F-8F26-4E5F-A613-072E69F8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393330">
              <a:off x="8803485" y="4845764"/>
              <a:ext cx="986135" cy="1305364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EC00BAD-2EC5-43AF-B6B9-4EAE9D4C1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688406"/>
            <a:ext cx="3429000" cy="29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>
            <a:extLst>
              <a:ext uri="{FF2B5EF4-FFF2-40B4-BE49-F238E27FC236}">
                <a16:creationId xmlns:a16="http://schemas.microsoft.com/office/drawing/2014/main" id="{E5FE51B1-A519-472A-9D1C-B9A0923DE540}"/>
              </a:ext>
            </a:extLst>
          </p:cNvPr>
          <p:cNvSpPr/>
          <p:nvPr/>
        </p:nvSpPr>
        <p:spPr>
          <a:xfrm>
            <a:off x="190440" y="41400"/>
            <a:ext cx="9574560" cy="11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  <a:ea typeface="Calibri"/>
              </a:rPr>
              <a:t>SoftUni Diamond Partners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ECCB704C-B195-486D-892F-DD99C401A86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832000" y="1200600"/>
            <a:ext cx="6039360" cy="1313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13" name="Picture 444418">
            <a:extLst>
              <a:ext uri="{FF2B5EF4-FFF2-40B4-BE49-F238E27FC236}">
                <a16:creationId xmlns:a16="http://schemas.microsoft.com/office/drawing/2014/main" id="{30837402-6DD4-436D-82BC-AB5A87C0FDB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33160" y="2829600"/>
            <a:ext cx="6855480" cy="1599120"/>
          </a:xfrm>
          <a:prstGeom prst="rect">
            <a:avLst/>
          </a:prstGeom>
          <a:ln>
            <a:noFill/>
          </a:ln>
        </p:spPr>
      </p:pic>
      <p:pic>
        <p:nvPicPr>
          <p:cNvPr id="14" name="Picture 444420">
            <a:extLst>
              <a:ext uri="{FF2B5EF4-FFF2-40B4-BE49-F238E27FC236}">
                <a16:creationId xmlns:a16="http://schemas.microsoft.com/office/drawing/2014/main" id="{6B8761C9-2B5C-4008-B3F8-9BFBF1BF89D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659000" y="4743720"/>
            <a:ext cx="4212720" cy="1766880"/>
          </a:xfrm>
          <a:prstGeom prst="rect">
            <a:avLst/>
          </a:prstGeom>
          <a:ln>
            <a:noFill/>
          </a:ln>
        </p:spPr>
      </p:pic>
      <p:pic>
        <p:nvPicPr>
          <p:cNvPr id="15" name="Picture 444422">
            <a:extLst>
              <a:ext uri="{FF2B5EF4-FFF2-40B4-BE49-F238E27FC236}">
                <a16:creationId xmlns:a16="http://schemas.microsoft.com/office/drawing/2014/main" id="{01D30C47-2E67-4A87-A3C8-9E7B486EA492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33160" y="4743720"/>
            <a:ext cx="6855480" cy="1766880"/>
          </a:xfrm>
          <a:prstGeom prst="rect">
            <a:avLst/>
          </a:prstGeom>
          <a:ln>
            <a:noFill/>
          </a:ln>
        </p:spPr>
      </p:pic>
      <p:pic>
        <p:nvPicPr>
          <p:cNvPr id="16" name="Picture 444424">
            <a:extLst>
              <a:ext uri="{FF2B5EF4-FFF2-40B4-BE49-F238E27FC236}">
                <a16:creationId xmlns:a16="http://schemas.microsoft.com/office/drawing/2014/main" id="{99FABFFF-4353-4C81-8C0B-8BB769160E1F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7663320" y="2829600"/>
            <a:ext cx="4210920" cy="1599120"/>
          </a:xfrm>
          <a:prstGeom prst="rect">
            <a:avLst/>
          </a:prstGeom>
          <a:ln>
            <a:noFill/>
          </a:ln>
        </p:spPr>
      </p:pic>
      <p:pic>
        <p:nvPicPr>
          <p:cNvPr id="17" name="Picture 444426">
            <a:extLst>
              <a:ext uri="{FF2B5EF4-FFF2-40B4-BE49-F238E27FC236}">
                <a16:creationId xmlns:a16="http://schemas.microsoft.com/office/drawing/2014/main" id="{B720F336-A457-4395-9DD1-11FCDD29A8B7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533160" y="1200600"/>
            <a:ext cx="5067000" cy="1313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9023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stomShape 1">
            <a:extLst>
              <a:ext uri="{FF2B5EF4-FFF2-40B4-BE49-F238E27FC236}">
                <a16:creationId xmlns:a16="http://schemas.microsoft.com/office/drawing/2014/main" id="{E2E98CBD-D770-46A7-9374-6C513FE2110E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  <a:ea typeface="Calibri"/>
              </a:rPr>
              <a:t>SoftUni Diamond Partners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894D131A-D60A-4543-BCDB-164CF51A488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65680" y="3104280"/>
            <a:ext cx="4421160" cy="3322080"/>
          </a:xfrm>
          <a:prstGeom prst="rect">
            <a:avLst/>
          </a:prstGeom>
          <a:ln>
            <a:noFill/>
          </a:ln>
        </p:spPr>
      </p:pic>
      <p:pic>
        <p:nvPicPr>
          <p:cNvPr id="27" name="Picture 5">
            <a:extLst>
              <a:ext uri="{FF2B5EF4-FFF2-40B4-BE49-F238E27FC236}">
                <a16:creationId xmlns:a16="http://schemas.microsoft.com/office/drawing/2014/main" id="{1178616F-0481-4E88-9CB3-18DE6A22328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227440" y="1207440"/>
            <a:ext cx="3659400" cy="1575360"/>
          </a:xfrm>
          <a:prstGeom prst="rect">
            <a:avLst/>
          </a:prstGeom>
          <a:ln>
            <a:noFill/>
          </a:ln>
        </p:spPr>
      </p:pic>
      <p:pic>
        <p:nvPicPr>
          <p:cNvPr id="28" name="Picture 7">
            <a:extLst>
              <a:ext uri="{FF2B5EF4-FFF2-40B4-BE49-F238E27FC236}">
                <a16:creationId xmlns:a16="http://schemas.microsoft.com/office/drawing/2014/main" id="{C4CF2383-84C8-45B5-BEC8-EF763B5FE7D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57200" y="4961520"/>
            <a:ext cx="6675480" cy="1464840"/>
          </a:xfrm>
          <a:prstGeom prst="rect">
            <a:avLst/>
          </a:prstGeom>
          <a:ln>
            <a:noFill/>
          </a:ln>
        </p:spPr>
      </p:pic>
      <p:pic>
        <p:nvPicPr>
          <p:cNvPr id="29" name="Picture 9">
            <a:extLst>
              <a:ext uri="{FF2B5EF4-FFF2-40B4-BE49-F238E27FC236}">
                <a16:creationId xmlns:a16="http://schemas.microsoft.com/office/drawing/2014/main" id="{2EC945B6-933A-49B9-A7D2-EA8B26FE1495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4376160" y="1185840"/>
            <a:ext cx="3536280" cy="1596600"/>
          </a:xfrm>
          <a:prstGeom prst="rect">
            <a:avLst/>
          </a:prstGeom>
          <a:ln>
            <a:noFill/>
          </a:ln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id="{9696862F-056F-4181-8DED-EB11B59245AE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53600" y="1164240"/>
            <a:ext cx="3607200" cy="1618200"/>
          </a:xfrm>
          <a:prstGeom prst="rect">
            <a:avLst/>
          </a:prstGeom>
          <a:ln>
            <a:noFill/>
          </a:ln>
        </p:spPr>
      </p:pic>
      <p:pic>
        <p:nvPicPr>
          <p:cNvPr id="31" name="Picture 14">
            <a:extLst>
              <a:ext uri="{FF2B5EF4-FFF2-40B4-BE49-F238E27FC236}">
                <a16:creationId xmlns:a16="http://schemas.microsoft.com/office/drawing/2014/main" id="{892DCE45-1975-4786-B23F-656B89ADC2F1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457200" y="3139560"/>
            <a:ext cx="6675480" cy="1464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718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pc="-1" dirty="0">
                <a:solidFill>
                  <a:srgbClr val="F6D18E"/>
                </a:solidFill>
              </a:rPr>
              <a:t>Files </a:t>
            </a:r>
            <a:r>
              <a:rPr lang="en-US" sz="3200" spc="-1">
                <a:solidFill>
                  <a:srgbClr val="F6D18E"/>
                </a:solidFill>
              </a:rPr>
              <a:t>and Errors</a:t>
            </a:r>
            <a:endParaRPr lang="en-US" sz="3200" b="0" spc="-1" dirty="0"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896" y="4608678"/>
            <a:ext cx="1445411" cy="12652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211" y="2118792"/>
            <a:ext cx="1677502" cy="13249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88" y="2268022"/>
            <a:ext cx="1651898" cy="13099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88" y="3770277"/>
            <a:ext cx="1613809" cy="12236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37" y="3691106"/>
            <a:ext cx="1737048" cy="130278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246" y="2907078"/>
            <a:ext cx="1741760" cy="132063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177" y="1295957"/>
            <a:ext cx="1693095" cy="128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FEAB2D-9255-4FA1-B093-4E9D545467BB}"/>
              </a:ext>
            </a:extLst>
          </p:cNvPr>
          <p:cNvSpPr>
            <a:spLocks noGrp="1"/>
          </p:cNvSpPr>
          <p:nvPr/>
        </p:nvSpPr>
        <p:spPr>
          <a:xfrm>
            <a:off x="190412" y="2286000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2400" b="1" dirty="0"/>
              <a:t>#</a:t>
            </a:r>
            <a:r>
              <a:rPr lang="en-US" sz="12400" b="1" noProof="1"/>
              <a:t>python-fund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000" tIns="27000" rIns="27000" bIns="27000" anchor="ctr"/>
          <a:lstStyle/>
          <a:p>
            <a:pPr algn="r">
              <a:lnSpc>
                <a:spcPct val="100000"/>
              </a:lnSpc>
            </a:pPr>
            <a:fld id="{8581A945-4A3B-494D-A98A-19B57A567269}" type="slidenum">
              <a:rPr lang="en-US" sz="1069" b="0" strike="noStrike" spc="-1">
                <a:solidFill>
                  <a:srgbClr val="FFFFFF"/>
                </a:solidFill>
                <a:latin typeface="Calibri"/>
                <a:ea typeface="Calibri"/>
              </a:rPr>
              <a:t>30</a:t>
            </a:fld>
            <a:endParaRPr lang="en-US" sz="1069" b="0" strike="noStrike" spc="-1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>
            <a:normAutofit/>
          </a:bodyPr>
          <a:lstStyle/>
          <a:p>
            <a:pPr marL="609480" indent="-524160">
              <a:lnSpc>
                <a:spcPct val="105000"/>
              </a:lnSpc>
              <a:spcBef>
                <a:spcPts val="666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3470" b="0" strike="noStrike" spc="-1">
                <a:solidFill>
                  <a:srgbClr val="FFFFFF"/>
                </a:solidFill>
                <a:latin typeface="Calibri"/>
                <a:ea typeface="Calibri"/>
              </a:rPr>
              <a:t>This course (slides, examples, demos, videos, homework, etc.)</a:t>
            </a:r>
            <a:br/>
            <a:r>
              <a:rPr lang="en-US" sz="3470" b="0" strike="noStrike" spc="-1">
                <a:solidFill>
                  <a:srgbClr val="FFFFFF"/>
                </a:solidFill>
                <a:latin typeface="Calibri"/>
                <a:ea typeface="Calibri"/>
              </a:rPr>
              <a:t>is licensed under the "</a:t>
            </a:r>
            <a:r>
              <a:rPr lang="en-US" sz="347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Creative Commons Attribution-NonCommercial-ShareAlike 4.0 International</a:t>
            </a:r>
            <a:r>
              <a:rPr lang="en-US" sz="3470" b="0" strike="noStrike" spc="-1">
                <a:solidFill>
                  <a:srgbClr val="FFFFFF"/>
                </a:solidFill>
                <a:latin typeface="Calibri"/>
                <a:ea typeface="Calibri"/>
              </a:rPr>
              <a:t>" license</a:t>
            </a:r>
            <a:endParaRPr lang="en-US" sz="3470" b="0" strike="noStrike" spc="-1">
              <a:latin typeface="Arial"/>
            </a:endParaRPr>
          </a:p>
          <a:p>
            <a:pPr>
              <a:lnSpc>
                <a:spcPct val="105000"/>
              </a:lnSpc>
              <a:spcBef>
                <a:spcPts val="666"/>
              </a:spcBef>
            </a:pPr>
            <a:endParaRPr lang="en-US" sz="3470" b="0" strike="noStrike" spc="-1">
              <a:latin typeface="Arial"/>
            </a:endParaRPr>
          </a:p>
          <a:p>
            <a:pPr>
              <a:lnSpc>
                <a:spcPct val="105000"/>
              </a:lnSpc>
              <a:spcBef>
                <a:spcPts val="666"/>
              </a:spcBef>
            </a:pPr>
            <a:endParaRPr lang="en-US" sz="3470" b="0" strike="noStrike" spc="-1">
              <a:latin typeface="Arial"/>
            </a:endParaRPr>
          </a:p>
          <a:p>
            <a:pPr>
              <a:lnSpc>
                <a:spcPct val="105000"/>
              </a:lnSpc>
              <a:spcBef>
                <a:spcPts val="666"/>
              </a:spcBef>
            </a:pPr>
            <a:endParaRPr lang="en-US" sz="3470" b="0" strike="noStrike" spc="-1">
              <a:latin typeface="Arial"/>
            </a:endParaRPr>
          </a:p>
          <a:p>
            <a:pPr marL="609480" indent="-524160">
              <a:lnSpc>
                <a:spcPct val="105000"/>
              </a:lnSpc>
              <a:spcBef>
                <a:spcPts val="2401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Calibri"/>
              </a:rPr>
              <a:t>Attribution: this work may contain portions from</a:t>
            </a:r>
            <a:endParaRPr lang="en-US" sz="2400" b="0" strike="noStrike" spc="-1">
              <a:latin typeface="Arial"/>
            </a:endParaRPr>
          </a:p>
          <a:p>
            <a:pPr marL="1218960" lvl="1" indent="-464760">
              <a:lnSpc>
                <a:spcPct val="105000"/>
              </a:lnSpc>
              <a:spcBef>
                <a:spcPts val="666"/>
              </a:spcBef>
              <a:buClr>
                <a:srgbClr val="F3BE60"/>
              </a:buClr>
              <a:buFont typeface="Noto Sans Symbols"/>
              <a:buChar char="▪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Calibri"/>
              </a:rPr>
              <a:t>"</a:t>
            </a:r>
            <a:r>
              <a:rPr lang="en-US" sz="20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4"/>
              </a:rPr>
              <a:t>Fundamentals of Computer Programming with C#</a:t>
            </a: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Calibri"/>
              </a:rPr>
              <a:t>" book by Svetlin Nakov &amp; Co. under </a:t>
            </a:r>
            <a:r>
              <a:rPr lang="en-US" sz="20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5"/>
              </a:rPr>
              <a:t>CC-BY-SA</a:t>
            </a: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Calibri"/>
              </a:rPr>
              <a:t> license</a:t>
            </a:r>
            <a:endParaRPr lang="en-US" sz="2000" b="0" strike="noStrike" spc="-1">
              <a:latin typeface="Arial"/>
            </a:endParaRPr>
          </a:p>
          <a:p>
            <a:pPr marL="1218960" lvl="1" indent="-464760">
              <a:lnSpc>
                <a:spcPct val="105000"/>
              </a:lnSpc>
              <a:spcBef>
                <a:spcPts val="666"/>
              </a:spcBef>
              <a:buClr>
                <a:srgbClr val="F3BE60"/>
              </a:buClr>
              <a:buFont typeface="Noto Sans Symbols"/>
              <a:buChar char="▪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Calibri"/>
              </a:rPr>
              <a:t>Icons from </a:t>
            </a:r>
            <a:r>
              <a:rPr lang="en-US" sz="20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6"/>
              </a:rPr>
              <a:t>http://www.flaticon.com/</a:t>
            </a: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Calibri"/>
              </a:rPr>
              <a:t> (credits: Freepik, Madebyoliver)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  <a:ea typeface="Calibri"/>
              </a:rPr>
              <a:t>License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454" name="Picture 4"/>
          <p:cNvPicPr/>
          <p:nvPr/>
        </p:nvPicPr>
        <p:blipFill>
          <a:blip r:embed="rId7"/>
          <a:stretch/>
        </p:blipFill>
        <p:spPr>
          <a:xfrm>
            <a:off x="4265640" y="3581280"/>
            <a:ext cx="3170160" cy="11088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82837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0" y="103320"/>
            <a:ext cx="9073440" cy="9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 strike="noStrike" spc="-1">
                <a:solidFill>
                  <a:srgbClr val="F3BE60"/>
                </a:solidFill>
                <a:latin typeface="Calibri"/>
                <a:ea typeface="Calibri"/>
              </a:rPr>
              <a:t>Trainings @ Software University (SoftUni)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0" y="1039680"/>
            <a:ext cx="9433800" cy="56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marL="457200" indent="-393120">
              <a:lnSpc>
                <a:spcPct val="100000"/>
              </a:lnSpc>
              <a:spcBef>
                <a:spcPts val="499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Calibri"/>
              </a:rPr>
              <a:t>Software University – High-Quality Education, Profession and Job for Software Developers</a:t>
            </a:r>
            <a:endParaRPr lang="en-US" sz="3200" b="0" strike="noStrike" spc="-1">
              <a:latin typeface="Arial"/>
            </a:endParaRPr>
          </a:p>
          <a:p>
            <a:pPr marL="914400" lvl="1" indent="-348480">
              <a:lnSpc>
                <a:spcPct val="100000"/>
              </a:lnSpc>
              <a:spcBef>
                <a:spcPts val="499"/>
              </a:spcBef>
              <a:buClr>
                <a:srgbClr val="F3BE60"/>
              </a:buClr>
              <a:buFont typeface="Noto Sans Symbols"/>
              <a:buChar char="▪"/>
            </a:pPr>
            <a:r>
              <a:rPr lang="en-US" sz="29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softuni.bg</a:t>
            </a:r>
            <a:r>
              <a:rPr lang="en-US" sz="2900" b="0" strike="noStrike" spc="-1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 lang="en-US" sz="2900" b="0" strike="noStrike" spc="-1">
              <a:latin typeface="Arial"/>
            </a:endParaRPr>
          </a:p>
          <a:p>
            <a:pPr marL="457200" indent="-393120">
              <a:lnSpc>
                <a:spcPct val="100000"/>
              </a:lnSpc>
              <a:spcBef>
                <a:spcPts val="499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Calibri"/>
              </a:rPr>
              <a:t>Software University Foundation</a:t>
            </a:r>
            <a:endParaRPr lang="en-US" sz="3200" b="0" strike="noStrike" spc="-1">
              <a:latin typeface="Arial"/>
            </a:endParaRPr>
          </a:p>
          <a:p>
            <a:pPr marL="914400" lvl="1" indent="-348480">
              <a:lnSpc>
                <a:spcPct val="100000"/>
              </a:lnSpc>
              <a:spcBef>
                <a:spcPts val="499"/>
              </a:spcBef>
              <a:buClr>
                <a:srgbClr val="F3BE60"/>
              </a:buClr>
              <a:buFont typeface="Noto Sans Symbols"/>
              <a:buChar char="▪"/>
            </a:pPr>
            <a:r>
              <a:rPr lang="en-US" sz="30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4"/>
              </a:rPr>
              <a:t>http://softuni.foundation/</a:t>
            </a:r>
            <a:endParaRPr lang="en-US" sz="3000" b="0" strike="noStrike" spc="-1">
              <a:latin typeface="Arial"/>
            </a:endParaRPr>
          </a:p>
          <a:p>
            <a:pPr marL="304920" lvl="1" indent="-304200">
              <a:lnSpc>
                <a:spcPct val="100000"/>
              </a:lnSpc>
              <a:spcBef>
                <a:spcPts val="499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Calibri"/>
              </a:rPr>
              <a:t>Software University @ Facebook</a:t>
            </a:r>
            <a:endParaRPr lang="en-US" sz="3200" b="0" strike="noStrike" spc="-1">
              <a:latin typeface="Arial"/>
            </a:endParaRPr>
          </a:p>
          <a:p>
            <a:pPr marL="914400" lvl="1" indent="-348480">
              <a:lnSpc>
                <a:spcPct val="100000"/>
              </a:lnSpc>
              <a:spcBef>
                <a:spcPts val="499"/>
              </a:spcBef>
              <a:buClr>
                <a:srgbClr val="F3BE60"/>
              </a:buClr>
              <a:buFont typeface="Noto Sans Symbols"/>
              <a:buChar char="▪"/>
            </a:pPr>
            <a:r>
              <a:rPr lang="en-US" sz="29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5"/>
              </a:rPr>
              <a:t>facebook.com/SoftwareUniversity</a:t>
            </a:r>
            <a:endParaRPr lang="en-US" sz="2900" b="0" strike="noStrike" spc="-1">
              <a:latin typeface="Arial"/>
            </a:endParaRPr>
          </a:p>
          <a:p>
            <a:pPr marL="304920" lvl="1" indent="-304200">
              <a:lnSpc>
                <a:spcPct val="100000"/>
              </a:lnSpc>
              <a:spcBef>
                <a:spcPts val="499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Calibri"/>
              </a:rPr>
              <a:t>Software University Forums</a:t>
            </a:r>
            <a:endParaRPr lang="en-US" sz="3200" b="0" strike="noStrike" spc="-1">
              <a:latin typeface="Arial"/>
            </a:endParaRPr>
          </a:p>
          <a:p>
            <a:pPr marL="609480" lvl="2" indent="-304200">
              <a:lnSpc>
                <a:spcPct val="100000"/>
              </a:lnSpc>
              <a:spcBef>
                <a:spcPts val="499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2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6"/>
              </a:rPr>
              <a:t>forum.softuni.bg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457" name="Picture 4"/>
          <p:cNvPicPr/>
          <p:nvPr/>
        </p:nvPicPr>
        <p:blipFill>
          <a:blip r:embed="rId7"/>
          <a:stretch/>
        </p:blipFill>
        <p:spPr>
          <a:xfrm>
            <a:off x="10075680" y="4012200"/>
            <a:ext cx="1003320" cy="1017000"/>
          </a:xfrm>
          <a:prstGeom prst="rect">
            <a:avLst/>
          </a:prstGeom>
          <a:ln>
            <a:noFill/>
          </a:ln>
        </p:spPr>
      </p:pic>
      <p:pic>
        <p:nvPicPr>
          <p:cNvPr id="458" name="Picture 12"/>
          <p:cNvPicPr/>
          <p:nvPr/>
        </p:nvPicPr>
        <p:blipFill>
          <a:blip r:embed="rId8"/>
          <a:stretch/>
        </p:blipFill>
        <p:spPr>
          <a:xfrm>
            <a:off x="10109160" y="5410080"/>
            <a:ext cx="969480" cy="965160"/>
          </a:xfrm>
          <a:prstGeom prst="rect">
            <a:avLst/>
          </a:prstGeom>
          <a:ln>
            <a:noFill/>
          </a:ln>
        </p:spPr>
      </p:pic>
      <p:pic>
        <p:nvPicPr>
          <p:cNvPr id="459" name="Picture 4"/>
          <p:cNvPicPr/>
          <p:nvPr/>
        </p:nvPicPr>
        <p:blipFill>
          <a:blip r:embed="rId9"/>
          <a:stretch/>
        </p:blipFill>
        <p:spPr>
          <a:xfrm>
            <a:off x="6399360" y="2718360"/>
            <a:ext cx="2746440" cy="3656880"/>
          </a:xfrm>
          <a:prstGeom prst="rect">
            <a:avLst/>
          </a:prstGeom>
          <a:ln>
            <a:noFill/>
          </a:ln>
        </p:spPr>
      </p:pic>
      <p:pic>
        <p:nvPicPr>
          <p:cNvPr id="460" name="Picture 15"/>
          <p:cNvPicPr/>
          <p:nvPr/>
        </p:nvPicPr>
        <p:blipFill>
          <a:blip r:embed="rId10"/>
          <a:stretch/>
        </p:blipFill>
        <p:spPr>
          <a:xfrm>
            <a:off x="9829440" y="1039680"/>
            <a:ext cx="1495440" cy="1845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93626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35884" y="4205103"/>
            <a:ext cx="9959128" cy="1568497"/>
          </a:xfrm>
        </p:spPr>
        <p:txBody>
          <a:bodyPr/>
          <a:lstStyle/>
          <a:p>
            <a:r>
              <a:rPr lang="en-US" dirty="0"/>
              <a:t>Working with Files and Directories</a:t>
            </a:r>
            <a:endParaRPr lang="bg-BG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Stats, Renaming, Moving, Deleting</a:t>
            </a:r>
            <a:endParaRPr lang="bg-B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DFE153-81A4-4569-BD1B-E636CB080617}"/>
              </a:ext>
            </a:extLst>
          </p:cNvPr>
          <p:cNvGrpSpPr/>
          <p:nvPr/>
        </p:nvGrpSpPr>
        <p:grpSpPr>
          <a:xfrm>
            <a:off x="4341812" y="1702627"/>
            <a:ext cx="3505200" cy="2886375"/>
            <a:chOff x="3884612" y="2742360"/>
            <a:chExt cx="2828604" cy="232922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0BBC55C-1054-4A7D-949B-048297C32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700000">
              <a:off x="5316287" y="2742360"/>
              <a:ext cx="1198321" cy="158623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B7181B3-15DB-4403-8985-72C254A9F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700000">
              <a:off x="5061115" y="2742360"/>
              <a:ext cx="1198321" cy="15862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6BA49BB-64AE-4E8D-A95A-6A42C1282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700000">
              <a:off x="4790606" y="2742360"/>
              <a:ext cx="1198321" cy="158623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5612899-804E-4298-9921-1402235B6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700000">
              <a:off x="4591356" y="2742360"/>
              <a:ext cx="1198321" cy="158623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11F3D0E-3581-4F67-8099-AF48DA2EF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700000">
              <a:off x="4263345" y="2742360"/>
              <a:ext cx="1198321" cy="158623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68ABCC1-284E-4BE4-813C-32F4E951B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700000">
              <a:off x="3917543" y="2742360"/>
              <a:ext cx="1198321" cy="1586238"/>
            </a:xfrm>
            <a:prstGeom prst="rect">
              <a:avLst/>
            </a:prstGeom>
          </p:spPr>
        </p:pic>
        <p:pic>
          <p:nvPicPr>
            <p:cNvPr id="1026" name="Picture 2" descr="Image result for directory icon">
              <a:extLst>
                <a:ext uri="{FF2B5EF4-FFF2-40B4-BE49-F238E27FC236}">
                  <a16:creationId xmlns:a16="http://schemas.microsoft.com/office/drawing/2014/main" id="{49A07725-7D86-4E35-A771-9B3950ADBD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flipH="1">
              <a:off x="3884612" y="3643566"/>
              <a:ext cx="2828604" cy="1428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775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90412" y="1151121"/>
            <a:ext cx="11923799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To work with a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3200" noProof="1"/>
              <a:t> in Python we must first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open()</a:t>
            </a:r>
            <a:r>
              <a:rPr lang="en-US" sz="3200" noProof="1"/>
              <a:t> it: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noProof="1"/>
          </a:p>
          <a:p>
            <a:pPr>
              <a:lnSpc>
                <a:spcPct val="100000"/>
              </a:lnSpc>
            </a:pPr>
            <a:endParaRPr lang="en-US" sz="3200" noProof="1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Access mode </a:t>
            </a:r>
            <a:r>
              <a:rPr lang="en-US" sz="3200" noProof="1"/>
              <a:t>(default: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read-only</a:t>
            </a:r>
            <a:r>
              <a:rPr lang="en-US" sz="3200" noProof="1"/>
              <a:t>):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'r'</a:t>
            </a:r>
            <a:r>
              <a:rPr lang="en-US" dirty="0"/>
              <a:t>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dirty="0"/>
              <a:t>-only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'w'</a:t>
            </a:r>
            <a:r>
              <a:rPr lang="en-US" dirty="0"/>
              <a:t>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US" dirty="0"/>
              <a:t>-only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'a'</a:t>
            </a:r>
            <a:r>
              <a:rPr lang="en-US" dirty="0"/>
              <a:t>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append</a:t>
            </a:r>
            <a:r>
              <a:rPr lang="en-US" dirty="0"/>
              <a:t> (creates file if it doesn’t exist)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If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'b'</a:t>
            </a:r>
            <a:r>
              <a:rPr lang="en-US" sz="3000" dirty="0"/>
              <a:t> is added, the file is opened in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binary format (as bytes) (e.g.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rb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If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</a:t>
            </a:r>
            <a:r>
              <a:rPr lang="en-US" sz="3000" dirty="0"/>
              <a:t> is added to the end, the file gets open in both modes (</a:t>
            </a:r>
            <a:r>
              <a:rPr lang="en-US" sz="3000" dirty="0" err="1">
                <a:solidFill>
                  <a:schemeClr val="tx2">
                    <a:lumMod val="75000"/>
                  </a:schemeClr>
                </a:solidFill>
              </a:rPr>
              <a:t>read+write</a:t>
            </a:r>
            <a:r>
              <a:rPr lang="en-US" sz="3000" dirty="0"/>
              <a:t>, etc.)</a:t>
            </a:r>
          </a:p>
          <a:p>
            <a:pPr lvl="1">
              <a:lnSpc>
                <a:spcPct val="100000"/>
              </a:lnSpc>
            </a:pPr>
            <a:endParaRPr lang="bg-BG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Files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11211" y="1738544"/>
            <a:ext cx="108822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with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file_name</a:t>
            </a:r>
            <a:r>
              <a:rPr lang="en-US" sz="2800" dirty="0">
                <a:solidFill>
                  <a:schemeClr val="tx1"/>
                </a:solidFill>
              </a:rPr>
              <a:t> [,</a:t>
            </a:r>
            <a:r>
              <a:rPr lang="en-US" sz="2800" dirty="0" err="1">
                <a:solidFill>
                  <a:schemeClr val="tx1"/>
                </a:solidFill>
              </a:rPr>
              <a:t>access_mode</a:t>
            </a:r>
            <a:r>
              <a:rPr lang="en-US" sz="2800" dirty="0">
                <a:solidFill>
                  <a:schemeClr val="tx1"/>
                </a:solidFill>
              </a:rPr>
              <a:t>]) as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do stuff with file</a:t>
            </a:r>
          </a:p>
        </p:txBody>
      </p:sp>
    </p:spTree>
    <p:extLst>
      <p:ext uri="{BB962C8B-B14F-4D97-AF65-F5344CB8AC3E}">
        <p14:creationId xmlns:p14="http://schemas.microsoft.com/office/powerpoint/2010/main" val="273647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ACF783-131A-40A8-BE08-2549B1B75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B121-76E2-4A3A-A9AA-1C846BC6E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read a file’s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entire contents</a:t>
            </a:r>
            <a:r>
              <a:rPr lang="en-US" dirty="0"/>
              <a:t>, we can use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file.read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dirty="0"/>
              <a:t>To read line by line, we can use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file.readline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13918B-E691-4265-A64A-672F8B22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Files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CF35B0B-CA2F-457E-A7D5-7DEE2197C623}"/>
              </a:ext>
            </a:extLst>
          </p:cNvPr>
          <p:cNvSpPr txBox="1">
            <a:spLocks/>
          </p:cNvSpPr>
          <p:nvPr/>
        </p:nvSpPr>
        <p:spPr>
          <a:xfrm>
            <a:off x="711211" y="1738544"/>
            <a:ext cx="108822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with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sz="2800" dirty="0">
                <a:solidFill>
                  <a:schemeClr val="tx1"/>
                </a:solidFill>
              </a:rPr>
              <a:t>('text.txt'</a:t>
            </a:r>
            <a:r>
              <a:rPr lang="bg-BG" sz="2800" dirty="0">
                <a:solidFill>
                  <a:schemeClr val="tx1"/>
                </a:solidFill>
              </a:rPr>
              <a:t> '</a:t>
            </a:r>
            <a:r>
              <a:rPr lang="en-US" sz="2800" dirty="0">
                <a:solidFill>
                  <a:schemeClr val="tx1"/>
                </a:solidFill>
              </a:rPr>
              <a:t>r</a:t>
            </a:r>
            <a:r>
              <a:rPr lang="bg-BG" sz="2800" dirty="0">
                <a:solidFill>
                  <a:schemeClr val="tx1"/>
                </a:solidFill>
              </a:rPr>
              <a:t>'</a:t>
            </a:r>
            <a:r>
              <a:rPr lang="en-US" sz="2800" dirty="0">
                <a:solidFill>
                  <a:schemeClr val="tx1"/>
                </a:solidFill>
              </a:rPr>
              <a:t>) as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print(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f.read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A40125-1928-4186-BB86-B6B35D6C4894}"/>
              </a:ext>
            </a:extLst>
          </p:cNvPr>
          <p:cNvSpPr txBox="1">
            <a:spLocks/>
          </p:cNvSpPr>
          <p:nvPr/>
        </p:nvSpPr>
        <p:spPr>
          <a:xfrm>
            <a:off x="711211" y="3936298"/>
            <a:ext cx="10882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lines = []</a:t>
            </a:r>
          </a:p>
          <a:p>
            <a:r>
              <a:rPr lang="en-US" sz="2800" dirty="0">
                <a:solidFill>
                  <a:schemeClr val="tx1"/>
                </a:solidFill>
              </a:rPr>
              <a:t>with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sz="2800" dirty="0">
                <a:solidFill>
                  <a:schemeClr val="tx1"/>
                </a:solidFill>
              </a:rPr>
              <a:t>('text.txt'</a:t>
            </a:r>
            <a:r>
              <a:rPr lang="bg-BG" sz="2800" dirty="0">
                <a:solidFill>
                  <a:schemeClr val="tx1"/>
                </a:solidFill>
              </a:rPr>
              <a:t> '</a:t>
            </a:r>
            <a:r>
              <a:rPr lang="en-US" sz="2800" dirty="0">
                <a:solidFill>
                  <a:schemeClr val="tx1"/>
                </a:solidFill>
              </a:rPr>
              <a:t>r</a:t>
            </a:r>
            <a:r>
              <a:rPr lang="bg-BG" sz="2800" dirty="0">
                <a:solidFill>
                  <a:schemeClr val="tx1"/>
                </a:solidFill>
              </a:rPr>
              <a:t>'</a:t>
            </a:r>
            <a:r>
              <a:rPr lang="en-US" sz="2800" dirty="0">
                <a:solidFill>
                  <a:schemeClr val="tx1"/>
                </a:solidFill>
              </a:rPr>
              <a:t>) as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</a:t>
            </a:r>
            <a:r>
              <a:rPr lang="en-US" sz="2800" dirty="0" err="1">
                <a:solidFill>
                  <a:schemeClr val="tx1"/>
                </a:solidFill>
              </a:rPr>
              <a:t>lines.append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f.readline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  <a:r>
              <a:rPr lang="bg-BG" sz="2800" dirty="0">
                <a:solidFill>
                  <a:schemeClr val="tx1"/>
                </a:solidFill>
              </a:rPr>
              <a:t>)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    while line is not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''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</a:t>
            </a:r>
            <a:r>
              <a:rPr lang="en-US" sz="2800" dirty="0" err="1">
                <a:solidFill>
                  <a:schemeClr val="tx1"/>
                </a:solidFill>
              </a:rPr>
              <a:t>lines.append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f.readline</a:t>
            </a:r>
            <a:r>
              <a:rPr lang="en-US" sz="2800" dirty="0">
                <a:solidFill>
                  <a:schemeClr val="tx1"/>
                </a:solidFill>
              </a:rPr>
              <a:t>())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3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ACF783-131A-40A8-BE08-2549B1B75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B121-76E2-4A3A-A9AA-1C846BC6E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write to a file, we can use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file.write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use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writelines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(list)</a:t>
            </a:r>
            <a:r>
              <a:rPr lang="en-US" dirty="0"/>
              <a:t> to write a list of strings:</a:t>
            </a:r>
          </a:p>
          <a:p>
            <a:pPr lvl="1"/>
            <a:r>
              <a:rPr lang="en-US" dirty="0"/>
              <a:t>Iterates over list and calls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write()</a:t>
            </a:r>
            <a:r>
              <a:rPr lang="en-US" dirty="0"/>
              <a:t> on each element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very slow!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13918B-E691-4265-A64A-672F8B22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Files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CF35B0B-CA2F-457E-A7D5-7DEE2197C623}"/>
              </a:ext>
            </a:extLst>
          </p:cNvPr>
          <p:cNvSpPr txBox="1">
            <a:spLocks/>
          </p:cNvSpPr>
          <p:nvPr/>
        </p:nvSpPr>
        <p:spPr>
          <a:xfrm>
            <a:off x="711211" y="1738544"/>
            <a:ext cx="8355001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with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sz="2800" dirty="0">
                <a:solidFill>
                  <a:schemeClr val="tx1"/>
                </a:solidFill>
              </a:rPr>
              <a:t>('text2.txt', 'w') as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f.write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('Hello\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nThere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!')</a:t>
            </a:r>
          </a:p>
          <a:p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2D7B975-606F-41E9-96DC-DE94751F0356}"/>
              </a:ext>
            </a:extLst>
          </p:cNvPr>
          <p:cNvGrpSpPr/>
          <p:nvPr/>
        </p:nvGrpSpPr>
        <p:grpSpPr>
          <a:xfrm>
            <a:off x="9371011" y="1756798"/>
            <a:ext cx="2222400" cy="1492517"/>
            <a:chOff x="9371011" y="1756798"/>
            <a:chExt cx="2222400" cy="1492517"/>
          </a:xfrm>
        </p:grpSpPr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7AA9F934-580D-44A5-9D3C-8390C9F371FB}"/>
                </a:ext>
              </a:extLst>
            </p:cNvPr>
            <p:cNvSpPr txBox="1">
              <a:spLocks/>
            </p:cNvSpPr>
            <p:nvPr/>
          </p:nvSpPr>
          <p:spPr>
            <a:xfrm>
              <a:off x="9371011" y="2187685"/>
              <a:ext cx="2222400" cy="10616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91440" rIns="144000" bIns="0" rtlCol="0">
              <a:no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800" dirty="0">
                  <a:solidFill>
                    <a:schemeClr val="tx1"/>
                  </a:solidFill>
                </a:rPr>
                <a:t>Hello</a:t>
              </a:r>
            </a:p>
            <a:p>
              <a:r>
                <a:rPr lang="en-US" sz="2800" dirty="0">
                  <a:solidFill>
                    <a:schemeClr val="tx1"/>
                  </a:solidFill>
                </a:rPr>
                <a:t>There!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853BB813-BB47-404C-97AB-68A34421F725}"/>
                </a:ext>
              </a:extLst>
            </p:cNvPr>
            <p:cNvSpPr txBox="1">
              <a:spLocks/>
            </p:cNvSpPr>
            <p:nvPr/>
          </p:nvSpPr>
          <p:spPr>
            <a:xfrm>
              <a:off x="9371011" y="1756798"/>
              <a:ext cx="2222400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0" rIns="144000" bIns="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text2.txt</a:t>
              </a:r>
            </a:p>
          </p:txBody>
        </p:sp>
      </p:grp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8A12F30-E6E9-49A9-BA4D-3F8DDCA2C3B0}"/>
              </a:ext>
            </a:extLst>
          </p:cNvPr>
          <p:cNvSpPr txBox="1">
            <a:spLocks/>
          </p:cNvSpPr>
          <p:nvPr/>
        </p:nvSpPr>
        <p:spPr>
          <a:xfrm>
            <a:off x="711211" y="4707986"/>
            <a:ext cx="8355001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with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sz="2800" dirty="0">
                <a:solidFill>
                  <a:schemeClr val="tx1"/>
                </a:solidFill>
              </a:rPr>
              <a:t>('text2.txt', 'w') as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f.writelines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(['Hello\n', 'There!'])</a:t>
            </a:r>
          </a:p>
          <a:p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5266E2-7DC0-4FF7-9B07-61ADD9AD32BE}"/>
              </a:ext>
            </a:extLst>
          </p:cNvPr>
          <p:cNvGrpSpPr/>
          <p:nvPr/>
        </p:nvGrpSpPr>
        <p:grpSpPr>
          <a:xfrm>
            <a:off x="9371011" y="4707986"/>
            <a:ext cx="2222400" cy="1492517"/>
            <a:chOff x="9371011" y="1756798"/>
            <a:chExt cx="2222400" cy="1492517"/>
          </a:xfrm>
        </p:grpSpPr>
        <p:sp>
          <p:nvSpPr>
            <p:cNvPr id="12" name="Text Placeholder 5">
              <a:extLst>
                <a:ext uri="{FF2B5EF4-FFF2-40B4-BE49-F238E27FC236}">
                  <a16:creationId xmlns:a16="http://schemas.microsoft.com/office/drawing/2014/main" id="{34CAE099-475D-432E-9E86-4872A13CBB1D}"/>
                </a:ext>
              </a:extLst>
            </p:cNvPr>
            <p:cNvSpPr txBox="1">
              <a:spLocks/>
            </p:cNvSpPr>
            <p:nvPr/>
          </p:nvSpPr>
          <p:spPr>
            <a:xfrm>
              <a:off x="9371011" y="2187685"/>
              <a:ext cx="2222400" cy="10616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91440" rIns="144000" bIns="0" rtlCol="0">
              <a:no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800" dirty="0">
                  <a:solidFill>
                    <a:schemeClr val="tx1"/>
                  </a:solidFill>
                </a:rPr>
                <a:t>Hello</a:t>
              </a:r>
            </a:p>
            <a:p>
              <a:r>
                <a:rPr lang="en-US" sz="2800" dirty="0">
                  <a:solidFill>
                    <a:schemeClr val="tx1"/>
                  </a:solidFill>
                </a:rPr>
                <a:t>There!</a:t>
              </a:r>
            </a:p>
          </p:txBody>
        </p:sp>
        <p:sp>
          <p:nvSpPr>
            <p:cNvPr id="13" name="Text Placeholder 5">
              <a:extLst>
                <a:ext uri="{FF2B5EF4-FFF2-40B4-BE49-F238E27FC236}">
                  <a16:creationId xmlns:a16="http://schemas.microsoft.com/office/drawing/2014/main" id="{AD1C3882-961D-49A7-87BE-182A5355C31D}"/>
                </a:ext>
              </a:extLst>
            </p:cNvPr>
            <p:cNvSpPr txBox="1">
              <a:spLocks/>
            </p:cNvSpPr>
            <p:nvPr/>
          </p:nvSpPr>
          <p:spPr>
            <a:xfrm>
              <a:off x="9371011" y="1756798"/>
              <a:ext cx="2222400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0" rIns="144000" bIns="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text2.txt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65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file.closed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b="1" dirty="0"/>
              <a:t>– </a:t>
            </a:r>
            <a:r>
              <a:rPr lang="en-US" dirty="0"/>
              <a:t>returns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dirty="0"/>
              <a:t> if file is closed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file.mode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b="1" dirty="0"/>
              <a:t>– </a:t>
            </a:r>
            <a:r>
              <a:rPr lang="en-US" dirty="0"/>
              <a:t>returns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</a:t>
            </a:r>
            <a:r>
              <a:rPr lang="en-US" dirty="0"/>
              <a:t> the file has been opened in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file.name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b="1" dirty="0"/>
              <a:t>– </a:t>
            </a:r>
            <a:r>
              <a:rPr lang="en-US" dirty="0"/>
              <a:t>returns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/>
              <a:t>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Object Attributes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608012" y="4395501"/>
            <a:ext cx="109728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info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sz="2800" dirty="0"/>
              <a:t>('info.txt', 'w+')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en-US" sz="2800" i="1" dirty="0" err="1">
                <a:solidFill>
                  <a:schemeClr val="tx2">
                    <a:lumMod val="75000"/>
                  </a:schemeClr>
                </a:solidFill>
              </a:rPr>
              <a:t>Read+Write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 access mode</a:t>
            </a:r>
          </a:p>
          <a:p>
            <a:r>
              <a:rPr lang="en-US" sz="2800" dirty="0"/>
              <a:t>print('Name:',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info.name</a:t>
            </a:r>
            <a:r>
              <a:rPr lang="en-US" sz="2800" dirty="0"/>
              <a:t>)</a:t>
            </a:r>
          </a:p>
          <a:p>
            <a:r>
              <a:rPr lang="en-US" sz="2800" dirty="0"/>
              <a:t>print('Mode:',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info.mode</a:t>
            </a:r>
            <a:r>
              <a:rPr lang="en-US" sz="2800" dirty="0"/>
              <a:t>)</a:t>
            </a:r>
          </a:p>
          <a:p>
            <a:r>
              <a:rPr lang="en-US" sz="2800" dirty="0"/>
              <a:t>print('Is the file opened:',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info.closed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791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lines.txt</a:t>
            </a:r>
            <a:r>
              <a:rPr lang="en-US" dirty="0"/>
              <a:t> and extract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odd lines </a:t>
            </a:r>
            <a:r>
              <a:rPr lang="en-US" dirty="0"/>
              <a:t>(starting from 0) in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odd-lines.txt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Lines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6BE616-AE1C-4732-B2F4-D4DD0A23EBAE}"/>
              </a:ext>
            </a:extLst>
          </p:cNvPr>
          <p:cNvGrpSpPr/>
          <p:nvPr/>
        </p:nvGrpSpPr>
        <p:grpSpPr>
          <a:xfrm>
            <a:off x="400801" y="2415133"/>
            <a:ext cx="11387222" cy="3483210"/>
            <a:chOff x="608012" y="2415133"/>
            <a:chExt cx="11387222" cy="3483210"/>
          </a:xfrm>
        </p:grpSpPr>
        <p:sp>
          <p:nvSpPr>
            <p:cNvPr id="8" name="Text Placeholder 5"/>
            <p:cNvSpPr txBox="1">
              <a:spLocks/>
            </p:cNvSpPr>
            <p:nvPr/>
          </p:nvSpPr>
          <p:spPr>
            <a:xfrm>
              <a:off x="608012" y="2971800"/>
              <a:ext cx="5596022" cy="29265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200" dirty="0">
                  <a:effectLst/>
                  <a:latin typeface="+mj-lt"/>
                </a:rPr>
                <a:t>Two households, both alike in dignity,</a:t>
              </a:r>
            </a:p>
            <a:p>
              <a:pPr fontAlgn="t"/>
              <a:r>
                <a:rPr lang="en-US" sz="220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</a:rPr>
                <a:t>In fair Verona, where we lay our scene,</a:t>
              </a:r>
            </a:p>
            <a:p>
              <a:pPr fontAlgn="t"/>
              <a:r>
                <a:rPr lang="en-US" sz="2200" dirty="0">
                  <a:effectLst/>
                  <a:latin typeface="+mj-lt"/>
                </a:rPr>
                <a:t>From ancient grudge break to new mutiny,</a:t>
              </a:r>
            </a:p>
            <a:p>
              <a:pPr fontAlgn="t"/>
              <a:r>
                <a:rPr lang="en-US" sz="220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</a:rPr>
                <a:t>Where civil blood makes civil hands unclean.</a:t>
              </a:r>
            </a:p>
            <a:p>
              <a:pPr fontAlgn="t"/>
              <a:r>
                <a:rPr lang="en-US" sz="2200" dirty="0">
                  <a:effectLst/>
                  <a:latin typeface="+mj-lt"/>
                </a:rPr>
                <a:t>From forth the fatal loins of these two foes</a:t>
              </a:r>
            </a:p>
            <a:p>
              <a:pPr fontAlgn="t"/>
              <a:r>
                <a:rPr lang="en-US" sz="220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</a:rPr>
                <a:t>A pair of star-</a:t>
              </a:r>
              <a:r>
                <a:rPr lang="en-US" sz="2200" dirty="0" err="1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</a:rPr>
                <a:t>cross'd</a:t>
              </a:r>
              <a:r>
                <a:rPr lang="en-US" sz="220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</a:rPr>
                <a:t> lovers take their life;</a:t>
              </a:r>
            </a:p>
            <a:p>
              <a:pPr fontAlgn="t"/>
              <a:r>
                <a:rPr lang="en-US" sz="2200" dirty="0">
                  <a:effectLst/>
                  <a:latin typeface="+mj-lt"/>
                </a:rPr>
                <a:t>Whose </a:t>
              </a:r>
              <a:r>
                <a:rPr lang="en-US" sz="2200" dirty="0" err="1">
                  <a:effectLst/>
                  <a:latin typeface="+mj-lt"/>
                </a:rPr>
                <a:t>misadventured</a:t>
              </a:r>
              <a:r>
                <a:rPr lang="en-US" sz="2200" dirty="0">
                  <a:effectLst/>
                  <a:latin typeface="+mj-lt"/>
                </a:rPr>
                <a:t> piteous overthrows</a:t>
              </a:r>
            </a:p>
            <a:p>
              <a:pPr fontAlgn="t"/>
              <a:r>
                <a:rPr lang="en-US" sz="220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</a:rPr>
                <a:t>Do with their death bury their parents' strife.</a:t>
              </a:r>
            </a:p>
          </p:txBody>
        </p:sp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78B0EB41-9206-4DAF-BA3F-BAA1788E19BD}"/>
                </a:ext>
              </a:extLst>
            </p:cNvPr>
            <p:cNvSpPr txBox="1">
              <a:spLocks/>
            </p:cNvSpPr>
            <p:nvPr/>
          </p:nvSpPr>
          <p:spPr>
            <a:xfrm>
              <a:off x="6475411" y="2971800"/>
              <a:ext cx="5519823" cy="16338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200" dirty="0">
                  <a:effectLst/>
                  <a:latin typeface="+mj-lt"/>
                </a:rPr>
                <a:t>In fair Verona, where we lay our scene,</a:t>
              </a:r>
            </a:p>
            <a:p>
              <a:pPr fontAlgn="t"/>
              <a:r>
                <a:rPr lang="en-US" sz="2200" dirty="0">
                  <a:effectLst/>
                  <a:latin typeface="+mj-lt"/>
                </a:rPr>
                <a:t>Where civil blood makes civil hands unclean.</a:t>
              </a:r>
            </a:p>
            <a:p>
              <a:pPr fontAlgn="t"/>
              <a:r>
                <a:rPr lang="en-US" sz="2200" dirty="0">
                  <a:effectLst/>
                  <a:latin typeface="+mj-lt"/>
                </a:rPr>
                <a:t>A pair of star-</a:t>
              </a:r>
              <a:r>
                <a:rPr lang="en-US" sz="2200" dirty="0" err="1">
                  <a:effectLst/>
                  <a:latin typeface="+mj-lt"/>
                </a:rPr>
                <a:t>cross'd</a:t>
              </a:r>
              <a:r>
                <a:rPr lang="en-US" sz="2200" dirty="0">
                  <a:effectLst/>
                  <a:latin typeface="+mj-lt"/>
                </a:rPr>
                <a:t> lovers take their life;</a:t>
              </a:r>
            </a:p>
            <a:p>
              <a:pPr fontAlgn="t"/>
              <a:r>
                <a:rPr lang="en-US" sz="2200" dirty="0">
                  <a:effectLst/>
                  <a:latin typeface="+mj-lt"/>
                </a:rPr>
                <a:t>Do with their death bury their parents' strife.</a:t>
              </a:r>
            </a:p>
          </p:txBody>
        </p:sp>
        <p:sp>
          <p:nvSpPr>
            <p:cNvPr id="12" name="Text Placeholder 5">
              <a:extLst>
                <a:ext uri="{FF2B5EF4-FFF2-40B4-BE49-F238E27FC236}">
                  <a16:creationId xmlns:a16="http://schemas.microsoft.com/office/drawing/2014/main" id="{792905C6-FAA3-4DD2-B51C-BCE43E4D914A}"/>
                </a:ext>
              </a:extLst>
            </p:cNvPr>
            <p:cNvSpPr txBox="1">
              <a:spLocks/>
            </p:cNvSpPr>
            <p:nvPr/>
          </p:nvSpPr>
          <p:spPr>
            <a:xfrm>
              <a:off x="608012" y="2415133"/>
              <a:ext cx="5596022" cy="5566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sz="2200" dirty="0">
                  <a:solidFill>
                    <a:schemeClr val="tx2">
                      <a:lumMod val="75000"/>
                    </a:schemeClr>
                  </a:solidFill>
                  <a:effectLst/>
                </a:rPr>
                <a:t>lines.txt</a:t>
              </a:r>
            </a:p>
          </p:txBody>
        </p:sp>
        <p:sp>
          <p:nvSpPr>
            <p:cNvPr id="13" name="Text Placeholder 5">
              <a:extLst>
                <a:ext uri="{FF2B5EF4-FFF2-40B4-BE49-F238E27FC236}">
                  <a16:creationId xmlns:a16="http://schemas.microsoft.com/office/drawing/2014/main" id="{BBFF5A14-452F-4BFA-9EBA-A53D87856BDF}"/>
                </a:ext>
              </a:extLst>
            </p:cNvPr>
            <p:cNvSpPr txBox="1">
              <a:spLocks/>
            </p:cNvSpPr>
            <p:nvPr/>
          </p:nvSpPr>
          <p:spPr>
            <a:xfrm>
              <a:off x="6475411" y="2415133"/>
              <a:ext cx="5519823" cy="5566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sz="2200" dirty="0">
                  <a:solidFill>
                    <a:schemeClr val="tx2">
                      <a:lumMod val="75000"/>
                    </a:schemeClr>
                  </a:solidFill>
                  <a:effectLst/>
                </a:rPr>
                <a:t>odd-lines.txt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69062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</TotalTime>
  <Words>1694</Words>
  <Application>Microsoft Office PowerPoint</Application>
  <PresentationFormat>Custom</PresentationFormat>
  <Paragraphs>284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Noto Sans Symbols</vt:lpstr>
      <vt:lpstr>Wingdings</vt:lpstr>
      <vt:lpstr>Wingdings 2</vt:lpstr>
      <vt:lpstr>SoftUni 16x9</vt:lpstr>
      <vt:lpstr>Files and Errors</vt:lpstr>
      <vt:lpstr>Table of Contents</vt:lpstr>
      <vt:lpstr>Questions?</vt:lpstr>
      <vt:lpstr>Working with Files and Directories</vt:lpstr>
      <vt:lpstr>Opening Files</vt:lpstr>
      <vt:lpstr>Reading from Files</vt:lpstr>
      <vt:lpstr>Writing to Files</vt:lpstr>
      <vt:lpstr>File Object Attributes</vt:lpstr>
      <vt:lpstr>Problem: Odd Lines</vt:lpstr>
      <vt:lpstr>Solution: Odd Lines</vt:lpstr>
      <vt:lpstr>Solution: Odd Lines</vt:lpstr>
      <vt:lpstr>Problem: Insert Line Numbers</vt:lpstr>
      <vt:lpstr>Solution: Line Numbers</vt:lpstr>
      <vt:lpstr>Inspecting Files with os.stat()</vt:lpstr>
      <vt:lpstr>Renaming and Deleting Files</vt:lpstr>
      <vt:lpstr>Working with Directories</vt:lpstr>
      <vt:lpstr>Basic Directory Operations</vt:lpstr>
      <vt:lpstr>Listing Directory Contents</vt:lpstr>
      <vt:lpstr>Problem: Calculate Folder Size</vt:lpstr>
      <vt:lpstr>Solution: Calculate Folder Size</vt:lpstr>
      <vt:lpstr>Errors and Exceptions</vt:lpstr>
      <vt:lpstr>Errors and Exceptions</vt:lpstr>
      <vt:lpstr>Raising Exceptions Manually</vt:lpstr>
      <vt:lpstr>Handling Exceptions</vt:lpstr>
      <vt:lpstr>Files and Errors</vt:lpstr>
      <vt:lpstr>Summary</vt:lpstr>
      <vt:lpstr>PowerPoint Presentation</vt:lpstr>
      <vt:lpstr>PowerPoint Presentation</vt:lpstr>
      <vt:lpstr>Files and Errors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Files, Directories and Exceptions</dc:title>
  <dc:subject>Programming Fundamentals Course</dc:subject>
  <dc:creator>Software University Foundation</dc:creator>
  <cp:keywords>C#, programming, course, SoftUni, Software University</cp:keywords>
  <dc:description>Programming Fundamentals Course @ SoftUni - https://softuni.bg/courses/programming-fundamentals</dc:description>
  <cp:lastModifiedBy>Pavel Ivanov</cp:lastModifiedBy>
  <cp:revision>281</cp:revision>
  <dcterms:created xsi:type="dcterms:W3CDTF">2014-01-02T17:00:34Z</dcterms:created>
  <dcterms:modified xsi:type="dcterms:W3CDTF">2018-07-20T12:17:24Z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