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593" r:id="rId3"/>
    <p:sldId id="595" r:id="rId4"/>
    <p:sldId id="601" r:id="rId5"/>
    <p:sldId id="621" r:id="rId6"/>
    <p:sldId id="633" r:id="rId7"/>
    <p:sldId id="640" r:id="rId8"/>
    <p:sldId id="602" r:id="rId9"/>
    <p:sldId id="603" r:id="rId10"/>
    <p:sldId id="604" r:id="rId11"/>
    <p:sldId id="605" r:id="rId12"/>
    <p:sldId id="606" r:id="rId13"/>
    <p:sldId id="648" r:id="rId14"/>
    <p:sldId id="651" r:id="rId15"/>
    <p:sldId id="649" r:id="rId16"/>
    <p:sldId id="650" r:id="rId17"/>
    <p:sldId id="612" r:id="rId18"/>
    <p:sldId id="635" r:id="rId19"/>
    <p:sldId id="643" r:id="rId20"/>
    <p:sldId id="645" r:id="rId21"/>
    <p:sldId id="654" r:id="rId22"/>
    <p:sldId id="644" r:id="rId23"/>
    <p:sldId id="646" r:id="rId24"/>
    <p:sldId id="630" r:id="rId25"/>
    <p:sldId id="652" r:id="rId26"/>
    <p:sldId id="656" r:id="rId27"/>
    <p:sldId id="657" r:id="rId28"/>
    <p:sldId id="658" r:id="rId29"/>
    <p:sldId id="619" r:id="rId30"/>
    <p:sldId id="591" r:id="rId31"/>
    <p:sldId id="660" r:id="rId32"/>
    <p:sldId id="661" r:id="rId33"/>
    <p:sldId id="662" r:id="rId34"/>
    <p:sldId id="663" r:id="rId35"/>
    <p:sldId id="664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>
            <p14:sldId id="593"/>
            <p14:sldId id="595"/>
            <p14:sldId id="601"/>
          </p14:sldIdLst>
        </p14:section>
        <p14:section name="Regular Expressions" id="{C26D8618-AB4A-4067-AF04-093F256AA5F8}">
          <p14:sldIdLst>
            <p14:sldId id="621"/>
            <p14:sldId id="633"/>
            <p14:sldId id="640"/>
            <p14:sldId id="602"/>
            <p14:sldId id="603"/>
            <p14:sldId id="604"/>
            <p14:sldId id="605"/>
            <p14:sldId id="606"/>
            <p14:sldId id="648"/>
            <p14:sldId id="651"/>
            <p14:sldId id="649"/>
            <p14:sldId id="650"/>
          </p14:sldIdLst>
        </p14:section>
        <p14:section name="Regex in Python" id="{302A92F4-F2B8-479D-A6E2-EC86D23CB92E}">
          <p14:sldIdLst>
            <p14:sldId id="612"/>
            <p14:sldId id="635"/>
            <p14:sldId id="643"/>
            <p14:sldId id="645"/>
            <p14:sldId id="654"/>
            <p14:sldId id="644"/>
            <p14:sldId id="646"/>
            <p14:sldId id="630"/>
            <p14:sldId id="652"/>
            <p14:sldId id="656"/>
            <p14:sldId id="657"/>
            <p14:sldId id="658"/>
            <p14:sldId id="619"/>
          </p14:sldIdLst>
        </p14:section>
        <p14:section name="Conclusion" id="{9286E23B-2FC3-40A0-8C1A-42589FB25A33}">
          <p14:sldIdLst>
            <p14:sldId id="591"/>
            <p14:sldId id="660"/>
            <p14:sldId id="661"/>
            <p14:sldId id="662"/>
            <p14:sldId id="663"/>
            <p14:sldId id="6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D2A010"/>
    <a:srgbClr val="FFFFFF"/>
    <a:srgbClr val="C6C0AA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6256" autoAdjust="0"/>
  </p:normalViewPr>
  <p:slideViewPr>
    <p:cSldViewPr>
      <p:cViewPr varScale="1">
        <p:scale>
          <a:sx n="83" d="100"/>
          <a:sy n="83" d="100"/>
        </p:scale>
        <p:origin x="39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http://softuni.org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C2AA72-581B-42D5-8775-7C61CA6484F3}" type="slidenum"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77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http://softuni.org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B1F483-7AE0-4997-A250-93149697429D}" type="slidenum"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19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2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7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non-digit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2995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34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5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softuni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019732-74F9-40CC-A55E-8230576F57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5176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25176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9D084D-2250-4EA2-AE5B-6CBBC7EA11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5" y="6400803"/>
            <a:ext cx="10482604" cy="493458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40342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7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598" b="1" dirty="0">
                <a:solidFill>
                  <a:srgbClr val="F3BE60"/>
                </a:solidFill>
              </a:rPr>
              <a:t>Questions?</a:t>
            </a:r>
            <a:endParaRPr lang="en-US" sz="6598" b="1" spc="151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hlinkClick r:id="rId4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30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4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5" y="2025854"/>
            <a:ext cx="603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4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5" y="1498790"/>
            <a:ext cx="79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4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3" y="2300749"/>
            <a:ext cx="33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4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500" y="1910252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4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4" y="4185178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4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4" y="4973073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4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5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4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1" y="4721101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4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900"/>
            <a:ext cx="675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4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463"/>
            <a:ext cx="890871" cy="163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8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4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66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4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74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4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4" y="4785897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4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67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4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2" y="2423422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4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342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4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821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314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4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263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4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800"/>
            <a:ext cx="890871" cy="163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8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4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9" y="5761977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043AF25-E78F-4AB9-A7D5-D69DF492A9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0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egexr.com/" TargetMode="External"/><Relationship Id="rId3" Type="http://schemas.openxmlformats.org/officeDocument/2006/relationships/hyperlink" Target="https://regex101.com/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docs.python.org/3.6/library/re.html" TargetMode="External"/><Relationship Id="rId4" Type="http://schemas.openxmlformats.org/officeDocument/2006/relationships/hyperlink" Target="http://www.rexegg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Advanced Text Manipulation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pic>
        <p:nvPicPr>
          <p:cNvPr id="14" name="Picture 8" descr="Ball-of-thick-string-007.jpg (460×276)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93" y="3505200"/>
            <a:ext cx="3689697" cy="190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3340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715000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image2.jpeg"/>
          <p:cNvPicPr>
            <a:picLocks/>
          </p:cNvPicPr>
          <p:nvPr/>
        </p:nvPicPr>
        <p:blipFill>
          <a:blip r:embed="rId7" cstate="print">
            <a:extLst/>
          </a:blip>
          <a:srcRect l="2237" r="2237"/>
          <a:stretch>
            <a:fillRect/>
          </a:stretch>
        </p:blipFill>
        <p:spPr>
          <a:xfrm>
            <a:off x="8532811" y="4572000"/>
            <a:ext cx="3200401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45E92A-C6D0-4D9C-B3A6-ADCC275201F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244EDE-3FB0-4C67-8476-FDD35927FE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95005" y="2464632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will need to look for special characters like new lines or tabulations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3352800"/>
            <a:ext cx="10363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	Peter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Phone: +359882042353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08012" y="2492610"/>
            <a:ext cx="2802504" cy="609600"/>
          </a:xfrm>
          <a:prstGeom prst="wedgeRoundRectCallout">
            <a:avLst>
              <a:gd name="adj1" fmla="val -6957"/>
              <a:gd name="adj2" fmla="val 1177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This is a “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tab</a:t>
            </a:r>
            <a:r>
              <a:rPr lang="en-US" sz="2800" noProof="1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076689" y="2122502"/>
            <a:ext cx="2989936" cy="949171"/>
          </a:xfrm>
          <a:prstGeom prst="wedgeRoundRectCallout">
            <a:avLst>
              <a:gd name="adj1" fmla="val -79049"/>
              <a:gd name="adj2" fmla="val 1145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Then we have a new line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212" y="5562600"/>
            <a:ext cx="4648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Name:\t\w+\nPhone:\s*\+\d+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17458" y="3409406"/>
            <a:ext cx="2187040" cy="358892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717458" y="3778567"/>
            <a:ext cx="3471954" cy="358892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1553685" y="3352797"/>
            <a:ext cx="470854" cy="461665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1598612" y="5562600"/>
            <a:ext cx="381000" cy="461665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2438784" y="5566954"/>
            <a:ext cx="381000" cy="461665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2772885" y="3352797"/>
            <a:ext cx="273527" cy="461665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8815" y="4419600"/>
            <a:ext cx="11958820" cy="8338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use character escapes in our Regex: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The match must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start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beginning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string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The match must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end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end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string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Example – username validation pattern: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2">
              <a:spcBef>
                <a:spcPts val="1500"/>
              </a:spcBef>
            </a:pPr>
            <a:r>
              <a:rPr lang="en-US" noProof="1">
                <a:latin typeface="+mj-lt"/>
                <a:cs typeface="Consolas" panose="020B0609020204030204" pitchFamily="49" charset="0"/>
              </a:rPr>
              <a:t>Note: Test them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by one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$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asserts the end of the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18412" y="2590800"/>
            <a:ext cx="2438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^\w{6,12}$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12812" y="3243801"/>
            <a:ext cx="10287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jeff_butt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too_long_username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!lleg@l_ch@rs</a:t>
            </a:r>
          </a:p>
        </p:txBody>
      </p:sp>
      <p:pic>
        <p:nvPicPr>
          <p:cNvPr id="1026" name="Picture 2" descr="http://to-hatch.co.uk/wp-content/uploads/2011/09/shutterstock_80294515-578x3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16" y="3252540"/>
            <a:ext cx="2755954" cy="182141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989010" y="3358071"/>
            <a:ext cx="1524001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989010" y="4082236"/>
            <a:ext cx="1066802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28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captures the matched subexpression and assigns it a number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\num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– Backreference</a:t>
            </a: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Match the same text that was previously matched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438400"/>
            <a:ext cx="349293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(\w{3})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-\d{4}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84641" y="240762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141050-BAA5-4126-9C01-881F97F8FF23}"/>
              </a:ext>
            </a:extLst>
          </p:cNvPr>
          <p:cNvGrpSpPr/>
          <p:nvPr/>
        </p:nvGrpSpPr>
        <p:grpSpPr>
          <a:xfrm>
            <a:off x="5332412" y="2469176"/>
            <a:ext cx="2133600" cy="461666"/>
            <a:chOff x="5332412" y="2469176"/>
            <a:chExt cx="2133600" cy="461666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332412" y="2469177"/>
              <a:ext cx="21336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22-Jan-2015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73138" y="2526758"/>
              <a:ext cx="2016674" cy="346501"/>
            </a:xfrm>
            <a:prstGeom prst="rect">
              <a:avLst/>
            </a:prstGeom>
            <a:solidFill>
              <a:schemeClr val="tx1">
                <a:lumMod val="65000"/>
                <a:alpha val="20000"/>
              </a:scheme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2528" y="2469176"/>
              <a:ext cx="523783" cy="461665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912811" y="5057887"/>
            <a:ext cx="406756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([-.])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\w{3}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\1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68338" y="502710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609012" y="4304540"/>
            <a:ext cx="214049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DD20EE-F7D9-42D2-8242-1175480D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5503772"/>
            <a:ext cx="214049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48CCCB-DD72-4F2E-B564-1F4C20B66023}"/>
              </a:ext>
            </a:extLst>
          </p:cNvPr>
          <p:cNvSpPr txBox="1"/>
          <p:nvPr/>
        </p:nvSpPr>
        <p:spPr>
          <a:xfrm>
            <a:off x="6899346" y="4458428"/>
            <a:ext cx="156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Matches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F4E0B7-570E-450D-9F06-E844E8CBBCA1}"/>
              </a:ext>
            </a:extLst>
          </p:cNvPr>
          <p:cNvSpPr txBox="1"/>
          <p:nvPr/>
        </p:nvSpPr>
        <p:spPr>
          <a:xfrm>
            <a:off x="5484812" y="5657346"/>
            <a:ext cx="297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Does NOT match</a:t>
            </a:r>
          </a:p>
        </p:txBody>
      </p:sp>
    </p:spTree>
    <p:extLst>
      <p:ext uri="{BB962C8B-B14F-4D97-AF65-F5344CB8AC3E}">
        <p14:creationId xmlns:p14="http://schemas.microsoft.com/office/powerpoint/2010/main" val="70421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24" grpId="0" animBg="1"/>
      <p:bldP spid="26" grpId="0"/>
      <p:bldP spid="25" grpId="0" animBg="1"/>
      <p:bldP spid="19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(?P&lt;name&gt;subexpression)</a:t>
            </a:r>
            <a:r>
              <a:rPr lang="en-US" noProof="1">
                <a:cs typeface="Consolas" panose="020B0609020204030204" pitchFamily="49" charset="0"/>
              </a:rPr>
              <a:t> - </a:t>
            </a:r>
            <a:r>
              <a:rPr lang="en-US" noProof="1"/>
              <a:t>Captures</a:t>
            </a:r>
            <a:r>
              <a:rPr lang="en-US" noProof="1">
                <a:cs typeface="Consolas" panose="020B0609020204030204" pitchFamily="49" charset="0"/>
              </a:rPr>
              <a:t> the matched subexpression into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named group</a:t>
            </a:r>
          </a:p>
          <a:p>
            <a:endParaRPr lang="en-US" noProof="1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(?P=name)</a:t>
            </a:r>
            <a:r>
              <a:rPr lang="en-US" noProof="1">
                <a:cs typeface="Consolas" panose="020B0609020204030204" pitchFamily="49" charset="0"/>
              </a:rPr>
              <a:t> – </a:t>
            </a:r>
            <a:r>
              <a:rPr lang="en-US" noProof="1"/>
              <a:t>Named backreference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Match the same text that was previously matched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 (2)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912811" y="2514600"/>
            <a:ext cx="49530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\d{2}-(?P&lt;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&gt;\w{3})-\d{4}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82322" y="248525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3C6A95-E2DE-4B7B-A36C-FA6F9987A67B}"/>
              </a:ext>
            </a:extLst>
          </p:cNvPr>
          <p:cNvGrpSpPr/>
          <p:nvPr/>
        </p:nvGrpSpPr>
        <p:grpSpPr>
          <a:xfrm>
            <a:off x="6849523" y="2514257"/>
            <a:ext cx="2133600" cy="461665"/>
            <a:chOff x="6849523" y="4391981"/>
            <a:chExt cx="2133600" cy="461665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849523" y="4391981"/>
              <a:ext cx="21336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22-Jan-2015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90249" y="4449562"/>
              <a:ext cx="2016674" cy="346501"/>
            </a:xfrm>
            <a:prstGeom prst="rect">
              <a:avLst/>
            </a:prstGeom>
            <a:solidFill>
              <a:schemeClr val="tx1">
                <a:lumMod val="65000"/>
                <a:alpha val="20000"/>
              </a:scheme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59123" y="4391981"/>
              <a:ext cx="533401" cy="461665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935D1-28FD-468B-827D-F66CD4C6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03" y="4562370"/>
            <a:ext cx="608815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(?P&lt;sep&gt;[-.])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(\w{3})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(?P=sep)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9A7C9-661D-4D70-80BD-47519DFBE672}"/>
              </a:ext>
            </a:extLst>
          </p:cNvPr>
          <p:cNvSpPr txBox="1"/>
          <p:nvPr/>
        </p:nvSpPr>
        <p:spPr>
          <a:xfrm>
            <a:off x="5702771" y="510027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CCF6C-3BC5-4E12-8787-08FE825A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4377705"/>
            <a:ext cx="214049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428E9-C6E2-444C-919F-067071BE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5576937"/>
            <a:ext cx="214049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0FB7C3-A910-4420-9686-100B358843DC}"/>
              </a:ext>
            </a:extLst>
          </p:cNvPr>
          <p:cNvSpPr txBox="1"/>
          <p:nvPr/>
        </p:nvSpPr>
        <p:spPr>
          <a:xfrm>
            <a:off x="6899346" y="4531593"/>
            <a:ext cx="156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Matches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8CD429-7E72-4558-83D1-0AEDC4E098F1}"/>
              </a:ext>
            </a:extLst>
          </p:cNvPr>
          <p:cNvSpPr txBox="1"/>
          <p:nvPr/>
        </p:nvSpPr>
        <p:spPr>
          <a:xfrm>
            <a:off x="5484812" y="5730511"/>
            <a:ext cx="297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Does NOT match</a:t>
            </a:r>
          </a:p>
        </p:txBody>
      </p:sp>
    </p:spTree>
    <p:extLst>
      <p:ext uri="{BB962C8B-B14F-4D97-AF65-F5344CB8AC3E}">
        <p14:creationId xmlns:p14="http://schemas.microsoft.com/office/powerpoint/2010/main" val="123607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12" grpId="0" animBg="1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Defines a non-capturing group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(?&lt;=subexpression)</a:t>
            </a:r>
            <a:r>
              <a:rPr lang="en-US" sz="3600" noProof="1">
                <a:cs typeface="Consolas" panose="020B0609020204030204" pitchFamily="49" charset="0"/>
              </a:rPr>
              <a:t> – Positive lookbehind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Match only if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preceded</a:t>
            </a:r>
            <a:r>
              <a:rPr lang="en-US" sz="3400" noProof="1">
                <a:cs typeface="Consolas" panose="020B0609020204030204" pitchFamily="49" charset="0"/>
              </a:rPr>
              <a:t> by subexpression</a:t>
            </a:r>
          </a:p>
          <a:p>
            <a:endParaRPr lang="en-US" noProof="1">
              <a:cs typeface="Consolas" panose="020B0609020204030204" pitchFamily="49" charset="0"/>
            </a:endParaRPr>
          </a:p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(?&lt;!subexpression)</a:t>
            </a:r>
            <a:r>
              <a:rPr lang="en-US" sz="3600" noProof="1">
                <a:cs typeface="Consolas" panose="020B0609020204030204" pitchFamily="49" charset="0"/>
              </a:rPr>
              <a:t> – Negative lookbehind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Match only if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preceded</a:t>
            </a:r>
            <a:r>
              <a:rPr lang="en-US" noProof="1">
                <a:cs typeface="Consolas" panose="020B0609020204030204" pitchFamily="49" charset="0"/>
              </a:rPr>
              <a:t> by subexpression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 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1998070"/>
            <a:ext cx="419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^(?:Hi|hello),\s*(\w+)$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42638" y="1998070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Hi, Peter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0325" y="197061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82540" y="1977280"/>
            <a:ext cx="896644" cy="464079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40501" y="4011702"/>
            <a:ext cx="24383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(?&lt;=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)\d{1,4}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38490" y="4011702"/>
            <a:ext cx="314329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 Gladstone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3895" y="401170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69476" y="4018626"/>
            <a:ext cx="550415" cy="45474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48879" y="6054645"/>
            <a:ext cx="278931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(?&lt;![0-9\-])\d+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498072" y="6069290"/>
            <a:ext cx="516162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Gladstone St. #-2 -123 354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68223" y="600773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26099" y="6069290"/>
            <a:ext cx="530310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Rectangle 22"/>
          <p:cNvSpPr/>
          <p:nvPr/>
        </p:nvSpPr>
        <p:spPr>
          <a:xfrm>
            <a:off x="9076658" y="6078890"/>
            <a:ext cx="263841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93825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7" grpId="0" animBg="1"/>
      <p:bldP spid="14" grpId="0" animBg="1"/>
      <p:bldP spid="15" grpId="0" animBg="1"/>
      <p:bldP spid="16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(?=subexpression)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 Positive lookahead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Match only if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followed</a:t>
            </a:r>
            <a:r>
              <a:rPr lang="en-US" noProof="1">
                <a:cs typeface="Consolas" panose="020B0609020204030204" pitchFamily="49" charset="0"/>
              </a:rPr>
              <a:t> by subexpression</a:t>
            </a:r>
          </a:p>
          <a:p>
            <a:endParaRPr lang="en-US" noProof="1"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(?!subexpression)</a:t>
            </a:r>
            <a:r>
              <a:rPr lang="en-US" noProof="1">
                <a:cs typeface="Consolas" panose="020B0609020204030204" pitchFamily="49" charset="0"/>
              </a:rPr>
              <a:t> – Negative lookahead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Match only if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followed </a:t>
            </a:r>
            <a:r>
              <a:rPr lang="en-US" noProof="1">
                <a:cs typeface="Consolas" panose="020B0609020204030204" pitchFamily="49" charset="0"/>
              </a:rPr>
              <a:t>by subexpression</a:t>
            </a:r>
          </a:p>
          <a:p>
            <a:endParaRPr lang="en-US" noProof="1">
              <a:cs typeface="Consolas" panose="020B0609020204030204" pitchFamily="49" charset="0"/>
            </a:endParaRPr>
          </a:p>
          <a:p>
            <a:endParaRPr lang="en-US" noProof="1">
              <a:cs typeface="Consolas" panose="020B0609020204030204" pitchFamily="49" charset="0"/>
            </a:endParaRP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 (3)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75697" y="4604851"/>
            <a:ext cx="291934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\b\w+\b(?![\w?])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460044" y="4619496"/>
            <a:ext cx="35642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this a drill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97180" y="456753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547488" y="4629096"/>
            <a:ext cx="335382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2" name="Rectangle 41"/>
          <p:cNvSpPr/>
          <p:nvPr/>
        </p:nvSpPr>
        <p:spPr>
          <a:xfrm>
            <a:off x="5020680" y="4629095"/>
            <a:ext cx="700389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3" name="Rectangle 42"/>
          <p:cNvSpPr/>
          <p:nvPr/>
        </p:nvSpPr>
        <p:spPr>
          <a:xfrm>
            <a:off x="5827597" y="4629094"/>
            <a:ext cx="335382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84212" y="2549784"/>
            <a:ext cx="278931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.*?(?=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\!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333406" y="2564429"/>
            <a:ext cx="35642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not a drill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03556" y="250287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20850" y="2574029"/>
            <a:ext cx="3230982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84454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Using the ‘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</a:t>
            </a:r>
            <a:r>
              <a:rPr lang="en-US" dirty="0"/>
              <a:t>’ module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C54344E-661F-424C-B62E-05470F5F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72" y="1600200"/>
            <a:ext cx="7788080" cy="2852737"/>
          </a:xfrm>
          <a:prstGeom prst="roundRect">
            <a:avLst>
              <a:gd name="adj" fmla="val 6709"/>
            </a:avLst>
          </a:prstGeom>
        </p:spPr>
      </p:pic>
    </p:spTree>
    <p:extLst>
      <p:ext uri="{BB962C8B-B14F-4D97-AF65-F5344CB8AC3E}">
        <p14:creationId xmlns:p14="http://schemas.microsoft.com/office/powerpoint/2010/main" val="355996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Regex in Python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9CC4D2-506D-4A6B-AEA4-7A1D54F8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Import the ‘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’ module, which gives us access to regex functionality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4250D42-BF9C-4871-8761-1C5AD828689D}"/>
              </a:ext>
            </a:extLst>
          </p:cNvPr>
          <p:cNvSpPr txBox="1"/>
          <p:nvPr/>
        </p:nvSpPr>
        <p:spPr>
          <a:xfrm>
            <a:off x="608012" y="2438400"/>
            <a:ext cx="74058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import re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F594D0C-21EB-4CAC-90D5-6B5112F0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19" y="2438400"/>
            <a:ext cx="5647930" cy="4020284"/>
          </a:xfrm>
          <a:prstGeom prst="roundRect">
            <a:avLst>
              <a:gd name="adj" fmla="val 4139"/>
            </a:avLst>
          </a:prstGeom>
        </p:spPr>
      </p:pic>
    </p:spTree>
    <p:extLst>
      <p:ext uri="{BB962C8B-B14F-4D97-AF65-F5344CB8AC3E}">
        <p14:creationId xmlns:p14="http://schemas.microsoft.com/office/powerpoint/2010/main" val="231514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BB62D-AD45-4BFB-A710-28BDE7F00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9CAF-C85B-4ABE-9A7D-D4301497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re.match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– 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 match if found at string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beginning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re.search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– 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 match if found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anywhere</a:t>
            </a:r>
            <a:r>
              <a:rPr lang="en-US" dirty="0"/>
              <a:t> in string</a:t>
            </a:r>
          </a:p>
          <a:p>
            <a:endParaRPr lang="en-US" dirty="0"/>
          </a:p>
          <a:p>
            <a:pPr>
              <a:spcAft>
                <a:spcPts val="3600"/>
              </a:spcAft>
            </a:pPr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re.fullmatch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– returns match 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entire string </a:t>
            </a:r>
            <a:r>
              <a:rPr lang="en-US" dirty="0"/>
              <a:t>matches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14B3F0-0450-4D98-8F54-0F2B6F3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Python: Main Functionality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1F3C-2809-47B2-9847-59455B2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2466512"/>
            <a:ext cx="10944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r'\b[A-Z][a-z]+ [A-Z][a-z]+\b'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'1, Ivan Ivanov, ivan Ivanov, Ivan Ivanov'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match obj: Ivan Ivanov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92B95-3479-4B14-B918-34AB1795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4997961"/>
            <a:ext cx="1094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</a:t>
            </a:r>
            <a:r>
              <a:rPr lang="pl-PL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[A-Z][a-z]+ [A-Z][a-z]+, age: \d+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'name: Ivan Ivanov, age: 28'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fullmatch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match obj</a:t>
            </a:r>
          </a:p>
        </p:txBody>
      </p:sp>
    </p:spTree>
    <p:extLst>
      <p:ext uri="{BB962C8B-B14F-4D97-AF65-F5344CB8AC3E}">
        <p14:creationId xmlns:p14="http://schemas.microsoft.com/office/powerpoint/2010/main" val="396050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BB62D-AD45-4BFB-A710-28BDE7F00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9CAF-C85B-4ABE-9A7D-D4301497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re.compile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(pattern)</a:t>
            </a:r>
            <a:r>
              <a:rPr lang="en-US" dirty="0"/>
              <a:t> – creates regex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</a:p>
          <a:p>
            <a:endParaRPr lang="en-US" dirty="0"/>
          </a:p>
          <a:p>
            <a:pPr>
              <a:spcAft>
                <a:spcPts val="4200"/>
              </a:spcAft>
            </a:pPr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regex.findall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(string)</a:t>
            </a:r>
            <a:r>
              <a:rPr lang="en-US" dirty="0"/>
              <a:t> – finds all matches and returns list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14B3F0-0450-4D98-8F54-0F2B6F3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Python: Main Functionality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1F3C-2809-47B2-9847-59455B2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828800"/>
            <a:ext cx="10944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=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(r'\b[A-Z][a-z]+ [A-Z][a-z]+\b')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'1, Ivan Ivanov, ivan Ivanov, Ivan Ivanov'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match obj: Ivan Ivanov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92B95-3479-4B14-B918-34AB1795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4392344"/>
            <a:ext cx="10944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=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(r'\b[A-Z][a-z]+ [A-Z][a-z]+\b')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'1, Ivan Ivanov, ivan Ivanov, Ivan Petrov'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['Ivan Ivanov', 'Ivan Petrov']</a:t>
            </a:r>
          </a:p>
        </p:txBody>
      </p:sp>
    </p:spTree>
    <p:extLst>
      <p:ext uri="{BB962C8B-B14F-4D97-AF65-F5344CB8AC3E}">
        <p14:creationId xmlns:p14="http://schemas.microsoft.com/office/powerpoint/2010/main" val="131082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Regular Expressions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Character Classes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Operators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Quantifiers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Regular Expressions in Python</a:t>
            </a:r>
          </a:p>
          <a:p>
            <a:pPr lvl="1">
              <a:lnSpc>
                <a:spcPts val="4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Картина 10">
            <a:extLst>
              <a:ext uri="{FF2B5EF4-FFF2-40B4-BE49-F238E27FC236}">
                <a16:creationId xmlns:a16="http://schemas.microsoft.com/office/drawing/2014/main" id="{74A1B7B6-8E13-4C5E-80DA-7140BB40A5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17" y="5187173"/>
            <a:ext cx="1448914" cy="1451036"/>
          </a:xfrm>
          <a:prstGeom prst="rect">
            <a:avLst/>
          </a:prstGeom>
        </p:spPr>
      </p:pic>
      <p:pic>
        <p:nvPicPr>
          <p:cNvPr id="7" name="Картина 12">
            <a:extLst>
              <a:ext uri="{FF2B5EF4-FFF2-40B4-BE49-F238E27FC236}">
                <a16:creationId xmlns:a16="http://schemas.microsoft.com/office/drawing/2014/main" id="{43D95C82-0587-4C97-9C25-D6FA7A5797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510">
            <a:off x="6332598" y="3670248"/>
            <a:ext cx="1545890" cy="154589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ACC0F12-021B-4226-9B4C-43733A723A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BB62D-AD45-4BFB-A710-28BDE7F00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9CAF-C85B-4ABE-9A7D-D4301497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re.finditer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(pattern, text)</a:t>
            </a:r>
            <a:r>
              <a:rPr lang="en-US" dirty="0"/>
              <a:t> – creates a regex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iterator</a:t>
            </a:r>
          </a:p>
          <a:p>
            <a:endParaRPr lang="en-US" dirty="0"/>
          </a:p>
          <a:p>
            <a:pPr>
              <a:spcAft>
                <a:spcPts val="4200"/>
              </a:spcAft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14B3F0-0450-4D98-8F54-0F2B6F3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Python: Main Functionality 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1F3C-2809-47B2-9847-59455B2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828800"/>
            <a:ext cx="109440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</a:t>
            </a:r>
            <a:r>
              <a:rPr lang="pl-PL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\b([A-Z][a-z]+) ([A-Z][a-z]+)\b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</a:t>
            </a:r>
            <a:r>
              <a:rPr lang="sv-SE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Ivan Ivanov, ivan Ivanov, Petur Ivanov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’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match in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finditer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print(f'Full name: {match.group()}')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print(f'First name: {match.group(1)}')</a:t>
            </a:r>
            <a:endParaRPr lang="en-US" sz="2800" b="1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print(f'Last name: {match.group(2)}’)</a:t>
            </a:r>
          </a:p>
        </p:txBody>
      </p:sp>
    </p:spTree>
    <p:extLst>
      <p:ext uri="{BB962C8B-B14F-4D97-AF65-F5344CB8AC3E}">
        <p14:creationId xmlns:p14="http://schemas.microsoft.com/office/powerpoint/2010/main" val="7779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A34EB1-48AF-4FC9-BFB1-6AA0DCF7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2C0C-97DE-4D57-9988-11EDBDF0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match.group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– Get matched text</a:t>
            </a:r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match.start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()/end()</a:t>
            </a:r>
            <a:r>
              <a:rPr lang="en-US" dirty="0"/>
              <a:t> – Get start/end of match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4D205A-02C1-47FA-94C6-3BC24785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Match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B4F92-AD8C-48AD-B426-2CD24458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828800"/>
            <a:ext cx="10944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r'\b[A-Z][a-z]+ [A-Z][a-z]+\b'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'1, Ivan Ivanov, ivan Ivanov, Ivan Petrov'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 =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print(match.group())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Ivan Ivanov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7E28-B618-4864-BEE5-F92BB23B8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4869166"/>
            <a:ext cx="1094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print(match.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print(match.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print(match.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(3, 14)</a:t>
            </a:r>
          </a:p>
        </p:txBody>
      </p:sp>
    </p:spTree>
    <p:extLst>
      <p:ext uri="{BB962C8B-B14F-4D97-AF65-F5344CB8AC3E}">
        <p14:creationId xmlns:p14="http://schemas.microsoft.com/office/powerpoint/2010/main" val="82001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A34EB1-48AF-4FC9-BFB1-6AA0DCF7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2C0C-97DE-4D57-9988-11EDBDF0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match.groupdict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– shows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named groups </a:t>
            </a:r>
            <a:r>
              <a:rPr lang="en-US" dirty="0"/>
              <a:t>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4D205A-02C1-47FA-94C6-3BC24785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Match Objects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B4F92-AD8C-48AD-B426-2CD24458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828800"/>
            <a:ext cx="11125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\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r'\b(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?P&lt;fName&gt;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[A-Z][a-z]+)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?P&lt;lName&gt;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[A-Z][a-z]+)\b'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'1, Ivan Ivanov, ivan Ivanov, Petur Ivanov’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match in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finditer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groups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match.groupdict()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first_name = groups[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'fName'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print(first_name)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EE89013-79C5-4DAA-90C3-9268DB97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4975614"/>
            <a:ext cx="2743200" cy="1088790"/>
          </a:xfrm>
          <a:prstGeom prst="wedgeRoundRectCallout">
            <a:avLst>
              <a:gd name="adj1" fmla="val -72976"/>
              <a:gd name="adj2" fmla="val -509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“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2800" noProof="1">
                <a:solidFill>
                  <a:srgbClr val="FFFFFF"/>
                </a:solidFill>
              </a:rPr>
              <a:t>” named 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411544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Phone Number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a sequence of phone numbers</a:t>
            </a:r>
          </a:p>
          <a:p>
            <a:pPr lvl="1"/>
            <a:r>
              <a:rPr lang="en-US" dirty="0"/>
              <a:t>Valid numbers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 with a +359</a:t>
            </a:r>
            <a:endParaRPr lang="en-US" dirty="0"/>
          </a:p>
          <a:p>
            <a:pPr lvl="1"/>
            <a:r>
              <a:rPr lang="en-US" dirty="0"/>
              <a:t>Uses the city code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/>
          </a:p>
          <a:p>
            <a:pPr lvl="1"/>
            <a:r>
              <a:rPr lang="en-US" dirty="0"/>
              <a:t>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en-US" dirty="0"/>
              <a:t> as separators</a:t>
            </a:r>
          </a:p>
          <a:p>
            <a:pPr lvl="1"/>
            <a:r>
              <a:rPr lang="en-US" dirty="0"/>
              <a:t>Has 2 groups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digits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/>
              <a:t> digits long respectively</a:t>
            </a:r>
          </a:p>
          <a:p>
            <a:pPr lvl="1"/>
            <a:r>
              <a:rPr lang="en-US" dirty="0"/>
              <a:t>Match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/>
              <a:t> of these: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C90272-51EF-484B-AC50-7FA7F4A9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978" y="5140007"/>
            <a:ext cx="64769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359-2-222-2222  +359/2/222/2222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+359-2 222 2222 +359 2-222-2222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+359-2-222-222  +359-2-222-22222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97A4C-B3B2-4F3E-A2BB-5E90ACE83A0D}"/>
              </a:ext>
            </a:extLst>
          </p:cNvPr>
          <p:cNvSpPr/>
          <p:nvPr/>
        </p:nvSpPr>
        <p:spPr>
          <a:xfrm>
            <a:off x="5683631" y="4517928"/>
            <a:ext cx="437254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Match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none</a:t>
            </a:r>
            <a:r>
              <a:rPr lang="en-US" sz="3200" dirty="0">
                <a:solidFill>
                  <a:prstClr val="white"/>
                </a:solidFill>
              </a:rPr>
              <a:t> of these: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E061F8-A178-44C1-BCA2-5DE6F7DDA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5140007"/>
            <a:ext cx="32004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+359 2 222 2222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+359-2-222-2222</a:t>
            </a:r>
          </a:p>
        </p:txBody>
      </p:sp>
    </p:spTree>
    <p:extLst>
      <p:ext uri="{BB962C8B-B14F-4D97-AF65-F5344CB8AC3E}">
        <p14:creationId xmlns:p14="http://schemas.microsoft.com/office/powerpoint/2010/main" val="190507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B081D4-6AC0-43A1-8879-7C1A9F02B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E6AFB8-FF8B-4F62-9F34-D7CD3F41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092B5-085A-42E2-98F1-25B3C31E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828800"/>
            <a:ext cx="109440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r'\+359([ -])2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\d{3}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\d{4}\b'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 =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finditer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phones = [match.group() for match in matches]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print(*phones, sep=' ')</a:t>
            </a:r>
          </a:p>
        </p:txBody>
      </p:sp>
    </p:spTree>
    <p:extLst>
      <p:ext uri="{BB962C8B-B14F-4D97-AF65-F5344CB8AC3E}">
        <p14:creationId xmlns:p14="http://schemas.microsoft.com/office/powerpoint/2010/main" val="14898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BB62D-AD45-4BFB-A710-28BDE7F00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9CAF-C85B-4ABE-9A7D-D4301497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re.sub(pattern, repl, text)</a:t>
            </a:r>
            <a:r>
              <a:rPr lang="en-US" noProof="1"/>
              <a:t> </a:t>
            </a:r>
            <a:r>
              <a:rPr lang="en-US" dirty="0"/>
              <a:t>– replaces text by pattern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pPr>
              <a:spcAft>
                <a:spcPts val="3000"/>
              </a:spcAft>
            </a:pPr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re.escape(string)</a:t>
            </a:r>
            <a:r>
              <a:rPr lang="en-US" noProof="1"/>
              <a:t> </a:t>
            </a:r>
            <a:r>
              <a:rPr lang="en-US" dirty="0"/>
              <a:t>– escapes all characters in a pattern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14B3F0-0450-4D98-8F54-0F2B6F3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Regex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1F3C-2809-47B2-9847-59455B2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24" y="1738681"/>
            <a:ext cx="1103618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= '22-Jan-2018 11.January.2018 24/March/2018'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replaced = re.sub(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'[-./]'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'/'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print(replaced)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22/Jan/2018 11/January/2018 24/March/2018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92B95-3479-4B14-B918-34AB1795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24" y="4910504"/>
            <a:ext cx="1103618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escaped = re.escape('python.exe')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print(escaped)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python\.exe</a:t>
            </a:r>
          </a:p>
        </p:txBody>
      </p:sp>
    </p:spTree>
    <p:extLst>
      <p:ext uri="{BB962C8B-B14F-4D97-AF65-F5344CB8AC3E}">
        <p14:creationId xmlns:p14="http://schemas.microsoft.com/office/powerpoint/2010/main" val="375920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Write a program, which matches a date</a:t>
            </a:r>
          </a:p>
          <a:p>
            <a:r>
              <a:rPr lang="en-US" dirty="0"/>
              <a:t>Date format: 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{separator}MMM{separator}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yyyy</a:t>
            </a:r>
            <a:r>
              <a:rPr lang="en-US" dirty="0"/>
              <a:t>"</a:t>
            </a:r>
          </a:p>
          <a:p>
            <a:r>
              <a:rPr lang="en-US" dirty="0"/>
              <a:t>The separator will be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/>
              <a:t> on both sides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Match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/>
              <a:t> of these: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C90272-51EF-484B-AC50-7FA7F4A9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2" y="5140007"/>
            <a:ext cx="35051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01/Jan-1951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23/sept/1973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1/Feb/2016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97A4C-B3B2-4F3E-A2BB-5E90ACE83A0D}"/>
              </a:ext>
            </a:extLst>
          </p:cNvPr>
          <p:cNvSpPr/>
          <p:nvPr/>
        </p:nvSpPr>
        <p:spPr>
          <a:xfrm>
            <a:off x="5683631" y="4517928"/>
            <a:ext cx="437254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Match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none</a:t>
            </a:r>
            <a:r>
              <a:rPr lang="en-US" sz="3200" dirty="0">
                <a:solidFill>
                  <a:prstClr val="white"/>
                </a:solidFill>
              </a:rPr>
              <a:t> of these: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E061F8-A178-44C1-BCA2-5DE6F7DDA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5140007"/>
            <a:ext cx="3200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13/Jul/1928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10-Nov-1934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25.Dec.1937</a:t>
            </a:r>
          </a:p>
        </p:txBody>
      </p:sp>
    </p:spTree>
    <p:extLst>
      <p:ext uri="{BB962C8B-B14F-4D97-AF65-F5344CB8AC3E}">
        <p14:creationId xmlns:p14="http://schemas.microsoft.com/office/powerpoint/2010/main" val="4248072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B081D4-6AC0-43A1-8879-7C1A9F02B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E6AFB8-FF8B-4F62-9F34-D7CD3F41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092B5-085A-42E2-98F1-25B3C31E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" y="1146041"/>
            <a:ext cx="10896600" cy="5220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re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r''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create pattern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dates = input()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matched_dates =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finditer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dates)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match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matched_dates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groups = match.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groupdict()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day = groups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['day']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month = groups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['month']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year = groups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['year']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print(f'Day: {day}, Month: {month}, Year: {year}')</a:t>
            </a:r>
          </a:p>
        </p:txBody>
      </p:sp>
    </p:spTree>
    <p:extLst>
      <p:ext uri="{BB962C8B-B14F-4D97-AF65-F5344CB8AC3E}">
        <p14:creationId xmlns:p14="http://schemas.microsoft.com/office/powerpoint/2010/main" val="221079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4E72D-6BDA-40B1-9BAC-AB9660A5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dirty="0"/>
              <a:t>describe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patterns</a:t>
            </a:r>
            <a:r>
              <a:rPr lang="en-US" dirty="0"/>
              <a:t> for</a:t>
            </a:r>
            <a:br>
              <a:rPr lang="en-US" dirty="0"/>
            </a:br>
            <a:r>
              <a:rPr lang="en-US" dirty="0"/>
              <a:t>searching through strings of text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Define special characters, operators and </a:t>
            </a:r>
            <a:br>
              <a:rPr lang="en-US" dirty="0"/>
            </a:br>
            <a:r>
              <a:rPr lang="en-US" sz="3200" dirty="0"/>
              <a:t>constructs for building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complex patterns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Powerful tool for extracting specific data from text or </a:t>
            </a:r>
            <a:br>
              <a:rPr lang="en-US" dirty="0"/>
            </a:br>
            <a:r>
              <a:rPr lang="en-US" dirty="0"/>
              <a:t>validating strings (e.g. email/username validator)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Python provides a built-in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en-US" dirty="0"/>
              <a:t> module 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matching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validating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splitting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replacing</a:t>
            </a:r>
            <a:r>
              <a:rPr lang="en-US" dirty="0"/>
              <a:t> strings by a pattern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67635-962C-4AAE-824E-130124833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03" y="1600200"/>
            <a:ext cx="3510509" cy="30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098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python-fund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0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E5FE51B1-A519-472A-9D1C-B9A0923DE540}"/>
              </a:ext>
            </a:extLst>
          </p:cNvPr>
          <p:cNvSpPr/>
          <p:nvPr/>
        </p:nvSpPr>
        <p:spPr>
          <a:xfrm>
            <a:off x="190440" y="41400"/>
            <a:ext cx="95745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SoftUni Diamond Partners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CCB704C-B195-486D-892F-DD99C401A8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32000" y="1200600"/>
            <a:ext cx="6039360" cy="13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13" name="Picture 444418">
            <a:extLst>
              <a:ext uri="{FF2B5EF4-FFF2-40B4-BE49-F238E27FC236}">
                <a16:creationId xmlns:a16="http://schemas.microsoft.com/office/drawing/2014/main" id="{30837402-6DD4-436D-82BC-AB5A87C0FD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3160" y="2829600"/>
            <a:ext cx="6855480" cy="1599120"/>
          </a:xfrm>
          <a:prstGeom prst="rect">
            <a:avLst/>
          </a:prstGeom>
          <a:ln>
            <a:noFill/>
          </a:ln>
        </p:spPr>
      </p:pic>
      <p:pic>
        <p:nvPicPr>
          <p:cNvPr id="14" name="Picture 444420">
            <a:extLst>
              <a:ext uri="{FF2B5EF4-FFF2-40B4-BE49-F238E27FC236}">
                <a16:creationId xmlns:a16="http://schemas.microsoft.com/office/drawing/2014/main" id="{6B8761C9-2B5C-4008-B3F8-9BFBF1BF89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59000" y="4743720"/>
            <a:ext cx="4212720" cy="1766880"/>
          </a:xfrm>
          <a:prstGeom prst="rect">
            <a:avLst/>
          </a:prstGeom>
          <a:ln>
            <a:noFill/>
          </a:ln>
        </p:spPr>
      </p:pic>
      <p:pic>
        <p:nvPicPr>
          <p:cNvPr id="15" name="Picture 444422">
            <a:extLst>
              <a:ext uri="{FF2B5EF4-FFF2-40B4-BE49-F238E27FC236}">
                <a16:creationId xmlns:a16="http://schemas.microsoft.com/office/drawing/2014/main" id="{01D30C47-2E67-4A87-A3C8-9E7B486EA49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3160" y="4743720"/>
            <a:ext cx="6855480" cy="1766880"/>
          </a:xfrm>
          <a:prstGeom prst="rect">
            <a:avLst/>
          </a:prstGeom>
          <a:ln>
            <a:noFill/>
          </a:ln>
        </p:spPr>
      </p:pic>
      <p:pic>
        <p:nvPicPr>
          <p:cNvPr id="16" name="Picture 444424">
            <a:extLst>
              <a:ext uri="{FF2B5EF4-FFF2-40B4-BE49-F238E27FC236}">
                <a16:creationId xmlns:a16="http://schemas.microsoft.com/office/drawing/2014/main" id="{99FABFFF-4353-4C81-8C0B-8BB769160E1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63320" y="2829600"/>
            <a:ext cx="4210920" cy="1599120"/>
          </a:xfrm>
          <a:prstGeom prst="rect">
            <a:avLst/>
          </a:prstGeom>
          <a:ln>
            <a:noFill/>
          </a:ln>
        </p:spPr>
      </p:pic>
      <p:pic>
        <p:nvPicPr>
          <p:cNvPr id="17" name="Picture 444426">
            <a:extLst>
              <a:ext uri="{FF2B5EF4-FFF2-40B4-BE49-F238E27FC236}">
                <a16:creationId xmlns:a16="http://schemas.microsoft.com/office/drawing/2014/main" id="{B720F336-A457-4395-9DD1-11FCDD29A8B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33160" y="1200600"/>
            <a:ext cx="5067000" cy="131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23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SoftUni Diamond Partners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spc="-1" dirty="0">
                <a:solidFill>
                  <a:srgbClr val="F6D18E"/>
                </a:solidFill>
                <a:latin typeface="Arial"/>
              </a:rPr>
              <a:t>Regular Expressions</a:t>
            </a:r>
            <a:endParaRPr lang="en-US" sz="3200" b="0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96" y="4608678"/>
            <a:ext cx="1445411" cy="1265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11" y="2118792"/>
            <a:ext cx="1677502" cy="132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88" y="2268022"/>
            <a:ext cx="1651898" cy="13099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88" y="3770277"/>
            <a:ext cx="1613809" cy="12236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37" y="3691106"/>
            <a:ext cx="1737048" cy="13027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46" y="2907078"/>
            <a:ext cx="1741760" cy="13206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177" y="1295957"/>
            <a:ext cx="1693095" cy="12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6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" tIns="27000" rIns="27000" bIns="27000" anchor="ctr"/>
          <a:lstStyle/>
          <a:p>
            <a:pPr algn="r">
              <a:lnSpc>
                <a:spcPct val="100000"/>
              </a:lnSpc>
            </a:pPr>
            <a:fld id="{8581A945-4A3B-494D-A98A-19B57A567269}" type="slidenum">
              <a:rPr lang="en-US" sz="1069" b="0" strike="noStrike" spc="-1">
                <a:solidFill>
                  <a:srgbClr val="FFFFFF"/>
                </a:solidFill>
                <a:latin typeface="Calibri"/>
                <a:ea typeface="Calibri"/>
              </a:rPr>
              <a:t>33</a:t>
            </a:fld>
            <a:endParaRPr lang="en-US" sz="1069" b="0" strike="noStrike" spc="-1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>
            <a:normAutofit/>
          </a:bodyPr>
          <a:lstStyle/>
          <a:p>
            <a:pPr marL="609480" indent="-524160">
              <a:lnSpc>
                <a:spcPct val="105000"/>
              </a:lnSpc>
              <a:spcBef>
                <a:spcPts val="666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470" b="0" strike="noStrike" spc="-1">
                <a:solidFill>
                  <a:srgbClr val="FFFFFF"/>
                </a:solidFill>
                <a:latin typeface="Calibri"/>
                <a:ea typeface="Calibri"/>
              </a:rPr>
              <a:t>This course (slides, examples, demos, videos, homework, etc.)</a:t>
            </a:r>
            <a:br/>
            <a:r>
              <a:rPr lang="en-US" sz="3470" b="0" strike="noStrike" spc="-1">
                <a:solidFill>
                  <a:srgbClr val="FFFFFF"/>
                </a:solidFill>
                <a:latin typeface="Calibri"/>
                <a:ea typeface="Calibri"/>
              </a:rPr>
              <a:t>is licensed under the "</a:t>
            </a:r>
            <a:r>
              <a:rPr lang="en-US" sz="347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Creative Commons Attribution-NonCommercial-ShareAlike 4.0 International</a:t>
            </a:r>
            <a:r>
              <a:rPr lang="en-US" sz="3470" b="0" strike="noStrike" spc="-1">
                <a:solidFill>
                  <a:srgbClr val="FFFFFF"/>
                </a:solidFill>
                <a:latin typeface="Calibri"/>
                <a:ea typeface="Calibri"/>
              </a:rPr>
              <a:t>" license</a:t>
            </a:r>
            <a:endParaRPr lang="en-US" sz="347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66"/>
              </a:spcBef>
            </a:pPr>
            <a:endParaRPr lang="en-US" sz="347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66"/>
              </a:spcBef>
            </a:pPr>
            <a:endParaRPr lang="en-US" sz="347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66"/>
              </a:spcBef>
            </a:pPr>
            <a:endParaRPr lang="en-US" sz="3470" b="0" strike="noStrike" spc="-1">
              <a:latin typeface="Arial"/>
            </a:endParaRPr>
          </a:p>
          <a:p>
            <a:pPr marL="609480" indent="-524160">
              <a:lnSpc>
                <a:spcPct val="105000"/>
              </a:lnSpc>
              <a:spcBef>
                <a:spcPts val="2401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Calibri"/>
              </a:rPr>
              <a:t>Attribution: this work may contain portions from</a:t>
            </a:r>
            <a:endParaRPr lang="en-US" sz="2400" b="0" strike="noStrike" spc="-1">
              <a:latin typeface="Arial"/>
            </a:endParaRPr>
          </a:p>
          <a:p>
            <a:pPr marL="1218960" lvl="1" indent="-464760">
              <a:lnSpc>
                <a:spcPct val="105000"/>
              </a:lnSpc>
              <a:spcBef>
                <a:spcPts val="666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"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4"/>
              </a:rPr>
              <a:t>Fundamentals of Computer Programming with C#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" book by Svetlin Nakov &amp; Co. under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5"/>
              </a:rPr>
              <a:t>CC-BY-SA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 license</a:t>
            </a:r>
            <a:endParaRPr lang="en-US" sz="2000" b="0" strike="noStrike" spc="-1">
              <a:latin typeface="Arial"/>
            </a:endParaRPr>
          </a:p>
          <a:p>
            <a:pPr marL="1218960" lvl="1" indent="-464760">
              <a:lnSpc>
                <a:spcPct val="105000"/>
              </a:lnSpc>
              <a:spcBef>
                <a:spcPts val="666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Icons from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6"/>
              </a:rPr>
              <a:t>http://www.flaticon.com/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 (credits: Freepik, Madebyoliver)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License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54" name="Picture 4"/>
          <p:cNvPicPr/>
          <p:nvPr/>
        </p:nvPicPr>
        <p:blipFill>
          <a:blip r:embed="rId7"/>
          <a:stretch/>
        </p:blipFill>
        <p:spPr>
          <a:xfrm>
            <a:off x="4265640" y="3581280"/>
            <a:ext cx="3170160" cy="1108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8283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0" y="103320"/>
            <a:ext cx="90734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strike="noStrike" spc="-1">
                <a:solidFill>
                  <a:srgbClr val="F3BE60"/>
                </a:solidFill>
                <a:latin typeface="Calibri"/>
                <a:ea typeface="Calibri"/>
              </a:rPr>
              <a:t>Trainings @ Software University (SoftUni)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0" y="1039680"/>
            <a:ext cx="9433800" cy="56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– High-Quality Education, Profession and Job for Software Developers</a:t>
            </a:r>
            <a:endParaRPr lang="en-US" sz="3200" b="0" strike="noStrike" spc="-1">
              <a:latin typeface="Arial"/>
            </a:endParaRPr>
          </a:p>
          <a:p>
            <a:pPr marL="914400" lvl="1" indent="-348480">
              <a:lnSpc>
                <a:spcPct val="100000"/>
              </a:lnSpc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9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softuni.bg</a:t>
            </a:r>
            <a:r>
              <a:rPr lang="en-US" sz="2900" b="0" strike="noStrike" spc="-1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lang="en-US" sz="2900" b="0" strike="noStrike" spc="-1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Foundation</a:t>
            </a:r>
            <a:endParaRPr lang="en-US" sz="3200" b="0" strike="noStrike" spc="-1">
              <a:latin typeface="Arial"/>
            </a:endParaRPr>
          </a:p>
          <a:p>
            <a:pPr marL="914400" lvl="1" indent="-348480">
              <a:lnSpc>
                <a:spcPct val="100000"/>
              </a:lnSpc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3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4"/>
              </a:rPr>
              <a:t>http://softuni.foundation/</a:t>
            </a:r>
            <a:endParaRPr lang="en-US" sz="3000" b="0" strike="noStrike" spc="-1">
              <a:latin typeface="Arial"/>
            </a:endParaRPr>
          </a:p>
          <a:p>
            <a:pPr marL="304920" lvl="1" indent="-30420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@ Facebook</a:t>
            </a:r>
            <a:endParaRPr lang="en-US" sz="3200" b="0" strike="noStrike" spc="-1">
              <a:latin typeface="Arial"/>
            </a:endParaRPr>
          </a:p>
          <a:p>
            <a:pPr marL="914400" lvl="1" indent="-348480">
              <a:lnSpc>
                <a:spcPct val="100000"/>
              </a:lnSpc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9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5"/>
              </a:rPr>
              <a:t>facebook.com/SoftwareUniversity</a:t>
            </a:r>
            <a:endParaRPr lang="en-US" sz="2900" b="0" strike="noStrike" spc="-1">
              <a:latin typeface="Arial"/>
            </a:endParaRPr>
          </a:p>
          <a:p>
            <a:pPr marL="304920" lvl="1" indent="-30420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Forums</a:t>
            </a:r>
            <a:endParaRPr lang="en-US" sz="3200" b="0" strike="noStrike" spc="-1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6"/>
              </a:rPr>
              <a:t>forum.softuni.bg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457" name="Picture 4"/>
          <p:cNvPicPr/>
          <p:nvPr/>
        </p:nvPicPr>
        <p:blipFill>
          <a:blip r:embed="rId7"/>
          <a:stretch/>
        </p:blipFill>
        <p:spPr>
          <a:xfrm>
            <a:off x="10075680" y="4012200"/>
            <a:ext cx="1003320" cy="1017000"/>
          </a:xfrm>
          <a:prstGeom prst="rect">
            <a:avLst/>
          </a:prstGeom>
          <a:ln>
            <a:noFill/>
          </a:ln>
        </p:spPr>
      </p:pic>
      <p:pic>
        <p:nvPicPr>
          <p:cNvPr id="458" name="Picture 12"/>
          <p:cNvPicPr/>
          <p:nvPr/>
        </p:nvPicPr>
        <p:blipFill>
          <a:blip r:embed="rId8"/>
          <a:stretch/>
        </p:blipFill>
        <p:spPr>
          <a:xfrm>
            <a:off x="10109160" y="5410080"/>
            <a:ext cx="969480" cy="965160"/>
          </a:xfrm>
          <a:prstGeom prst="rect">
            <a:avLst/>
          </a:prstGeom>
          <a:ln>
            <a:noFill/>
          </a:ln>
        </p:spPr>
      </p:pic>
      <p:pic>
        <p:nvPicPr>
          <p:cNvPr id="459" name="Picture 4"/>
          <p:cNvPicPr/>
          <p:nvPr/>
        </p:nvPicPr>
        <p:blipFill>
          <a:blip r:embed="rId9"/>
          <a:stretch/>
        </p:blipFill>
        <p:spPr>
          <a:xfrm>
            <a:off x="6399360" y="2718360"/>
            <a:ext cx="2746440" cy="3656880"/>
          </a:xfrm>
          <a:prstGeom prst="rect">
            <a:avLst/>
          </a:prstGeom>
          <a:ln>
            <a:noFill/>
          </a:ln>
        </p:spPr>
      </p:pic>
      <p:pic>
        <p:nvPicPr>
          <p:cNvPr id="460" name="Picture 15"/>
          <p:cNvPicPr/>
          <p:nvPr/>
        </p:nvPicPr>
        <p:blipFill>
          <a:blip r:embed="rId10"/>
          <a:stretch/>
        </p:blipFill>
        <p:spPr>
          <a:xfrm>
            <a:off x="9829440" y="1039680"/>
            <a:ext cx="1495440" cy="1845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3626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Groups, Quantifiers, Anchors</a:t>
            </a:r>
          </a:p>
        </p:txBody>
      </p:sp>
      <p:pic>
        <p:nvPicPr>
          <p:cNvPr id="14" name="image2.jpeg"/>
          <p:cNvPicPr>
            <a:picLocks noGrp="1"/>
          </p:cNvPicPr>
          <p:nvPr>
            <p:ph type="pic" sz="quarter" idx="4294967295"/>
          </p:nvPr>
        </p:nvPicPr>
        <p:blipFill>
          <a:blip r:embed="rId3" cstate="print">
            <a:extLst/>
          </a:blip>
          <a:srcRect l="2237" r="2237"/>
          <a:stretch>
            <a:fillRect/>
          </a:stretch>
        </p:blipFill>
        <p:spPr>
          <a:xfrm>
            <a:off x="3351212" y="1828800"/>
            <a:ext cx="5027612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 to describe a search pattern</a:t>
            </a:r>
          </a:p>
          <a:p>
            <a:r>
              <a:rPr lang="en-US" dirty="0"/>
              <a:t>Can be used to extract data from text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8112" y="2667000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\.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8112" y="4319132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6524" y="5029200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06524" y="5739268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eorgiev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  <a:r>
              <a:rPr lang="en-US" sz="3200" noProof="1">
                <a:latin typeface="Consolas" panose="020B0609020204030204" pitchFamily="49" charset="0"/>
              </a:rPr>
              <a:t>...</a:t>
            </a:r>
            <a:endParaRPr lang="en-US" sz="32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024" y="3432602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matches</a:t>
            </a:r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Regex Playgrounds and Resources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There are several websites for testing out regular expressions:</a:t>
            </a:r>
          </a:p>
          <a:p>
            <a:pPr lvl="1"/>
            <a:r>
              <a:rPr lang="en-US" dirty="0">
                <a:hlinkClick r:id="rId3"/>
              </a:rPr>
              <a:t>Regex101.com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More regex resources:</a:t>
            </a:r>
          </a:p>
          <a:p>
            <a:pPr lvl="2"/>
            <a:r>
              <a:rPr lang="en-US" dirty="0" err="1">
                <a:hlinkClick r:id="rId4"/>
              </a:rPr>
              <a:t>RexEgg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Python re module</a:t>
            </a:r>
            <a:r>
              <a:rPr lang="en-US" dirty="0"/>
              <a:t> documentation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4A3CE-3B7D-48B4-B70A-D95DA6B4D4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5970"/>
          <a:stretch/>
        </p:blipFill>
        <p:spPr>
          <a:xfrm>
            <a:off x="759181" y="2435287"/>
            <a:ext cx="5792432" cy="2583676"/>
          </a:xfrm>
          <a:prstGeom prst="roundRect">
            <a:avLst>
              <a:gd name="adj" fmla="val 4982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630787-DD96-4ABD-9D99-DFE5F2333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709" y="2415445"/>
            <a:ext cx="5153430" cy="2394760"/>
          </a:xfrm>
          <a:prstGeom prst="roundRect">
            <a:avLst>
              <a:gd name="adj" fmla="val 4331"/>
            </a:avLst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A18B6-D927-471F-96F9-19E273ABBA9C}"/>
              </a:ext>
            </a:extLst>
          </p:cNvPr>
          <p:cNvSpPr txBox="1"/>
          <p:nvPr/>
        </p:nvSpPr>
        <p:spPr>
          <a:xfrm>
            <a:off x="6246812" y="1836568"/>
            <a:ext cx="2705549" cy="588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  <a:hlinkClick r:id="rId8"/>
              </a:rPr>
              <a:t>Regexr.com</a:t>
            </a:r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8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/>
              <a:t> 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/>
              <a:t> – matches any character that is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000" noProof="1"/>
              <a:t> </a:t>
            </a:r>
            <a:r>
              <a:rPr lang="en-US" noProof="1"/>
              <a:t>- </a:t>
            </a:r>
            <a:r>
              <a:rPr lang="en-US" sz="3000" noProof="1"/>
              <a:t>Character range: </a:t>
            </a:r>
            <a:r>
              <a:rPr lang="bg-BG" sz="3000" noProof="1"/>
              <a:t>М</a:t>
            </a:r>
            <a:r>
              <a:rPr lang="en-US" noProof="1"/>
              <a:t>atches any digit frm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16789"/>
            <a:ext cx="10287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node.js v0.12.2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1" y="3200400"/>
            <a:ext cx="102870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Abraham Lincoln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4648200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1519 Leonardo da Vinci died at the age of 67.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7892" y="2011680"/>
            <a:ext cx="18288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1746971" y="2019300"/>
            <a:ext cx="18288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2267554" y="2011680"/>
            <a:ext cx="18288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1293812" y="3290416"/>
            <a:ext cx="15240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1607207" y="3290416"/>
            <a:ext cx="139764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1952646" y="3290416"/>
            <a:ext cx="139764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2256585" y="3284930"/>
            <a:ext cx="524695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936856" y="3284931"/>
            <a:ext cx="15240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2956589" y="3284931"/>
            <a:ext cx="524695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1385280" y="4732731"/>
            <a:ext cx="758924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ounded Rectangle 20"/>
          <p:cNvSpPr/>
          <p:nvPr/>
        </p:nvSpPr>
        <p:spPr>
          <a:xfrm>
            <a:off x="8468804" y="4739317"/>
            <a:ext cx="38100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non-decimal digit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4644" y="1908661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aBcd 09_ &amp;*^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Ю-Я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3246612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aBcd 09_ &amp;*^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Ю-Я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23350" y="1993192"/>
            <a:ext cx="702519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30"/>
          <p:cNvSpPr/>
          <p:nvPr/>
        </p:nvSpPr>
        <p:spPr>
          <a:xfrm>
            <a:off x="1679955" y="2005587"/>
            <a:ext cx="514249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1525870" y="3331143"/>
            <a:ext cx="154086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2225507" y="3331142"/>
            <a:ext cx="1354305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3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pPr>
              <a:lnSpc>
                <a:spcPct val="100000"/>
              </a:lnSpc>
            </a:pPr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56212" y="1798963"/>
            <a:ext cx="289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56212" y="4807803"/>
            <a:ext cx="289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974727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\+\d*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36612" y="3499352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\+\d+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256212" y="3283803"/>
            <a:ext cx="289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6612" y="4832304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\+\d?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56651" y="195603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7824" y="346611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7824" y="483230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355172" y="1886335"/>
            <a:ext cx="218704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5332411" y="2236937"/>
            <a:ext cx="188433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5322570" y="3364230"/>
            <a:ext cx="2266950" cy="30861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5347912" y="4916835"/>
            <a:ext cx="36550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5347912" y="5238541"/>
            <a:ext cx="188433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2179</Words>
  <Application>Microsoft Office PowerPoint</Application>
  <PresentationFormat>Custom</PresentationFormat>
  <Paragraphs>393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Noto Sans Symbols</vt:lpstr>
      <vt:lpstr>Wingdings</vt:lpstr>
      <vt:lpstr>Wingdings 2</vt:lpstr>
      <vt:lpstr>SoftUni 16x9</vt:lpstr>
      <vt:lpstr>Regular Expressions (RegEx)</vt:lpstr>
      <vt:lpstr>Table of Contents</vt:lpstr>
      <vt:lpstr>Questions</vt:lpstr>
      <vt:lpstr>Regular Expressions</vt:lpstr>
      <vt:lpstr>Regular Expressions</vt:lpstr>
      <vt:lpstr>Regex Playgrounds and Resources</vt:lpstr>
      <vt:lpstr>Character Classes</vt:lpstr>
      <vt:lpstr>Character Classes (2)</vt:lpstr>
      <vt:lpstr>Quantifiers</vt:lpstr>
      <vt:lpstr>Character Escapes</vt:lpstr>
      <vt:lpstr>Anchors</vt:lpstr>
      <vt:lpstr>Grouping Constructs</vt:lpstr>
      <vt:lpstr>Grouping Constructs (2)</vt:lpstr>
      <vt:lpstr>Grouping Constructs (2)</vt:lpstr>
      <vt:lpstr>Grouping Constructs (3)</vt:lpstr>
      <vt:lpstr>Regex in Python</vt:lpstr>
      <vt:lpstr>Using Regex in Python</vt:lpstr>
      <vt:lpstr>Regex in Python: Main Functionality</vt:lpstr>
      <vt:lpstr>Regex in Python: Main Functionality (2)</vt:lpstr>
      <vt:lpstr>Regex in Python: Main Functionality (3)</vt:lpstr>
      <vt:lpstr>Working with Match Objects</vt:lpstr>
      <vt:lpstr>Working with Match Objects (2)</vt:lpstr>
      <vt:lpstr>Problem: Match Phone Number</vt:lpstr>
      <vt:lpstr>Solution: Match Phone Number</vt:lpstr>
      <vt:lpstr>Miscellaneous Regex Functions</vt:lpstr>
      <vt:lpstr>Problem: Match Dates</vt:lpstr>
      <vt:lpstr>Solution: Match Phone Number</vt:lpstr>
      <vt:lpstr>Regular Expressions</vt:lpstr>
      <vt:lpstr>Summary</vt:lpstr>
      <vt:lpstr>PowerPoint Presentation</vt:lpstr>
      <vt:lpstr>PowerPoint Presentation</vt:lpstr>
      <vt:lpstr>Regular Expressions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Course</dc:subject>
  <dc:creator/>
  <cp:keywords>C#, text,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2018-07-20T12:16:52Z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