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25"/>
  </p:notesMasterIdLst>
  <p:handoutMasterIdLst>
    <p:handoutMasterId r:id="rId26"/>
  </p:handoutMasterIdLst>
  <p:sldIdLst>
    <p:sldId id="394" r:id="rId3"/>
    <p:sldId id="395" r:id="rId4"/>
    <p:sldId id="623" r:id="rId5"/>
    <p:sldId id="627" r:id="rId6"/>
    <p:sldId id="628" r:id="rId7"/>
    <p:sldId id="629" r:id="rId8"/>
    <p:sldId id="633" r:id="rId9"/>
    <p:sldId id="634" r:id="rId10"/>
    <p:sldId id="631" r:id="rId11"/>
    <p:sldId id="637" r:id="rId12"/>
    <p:sldId id="639" r:id="rId13"/>
    <p:sldId id="641" r:id="rId14"/>
    <p:sldId id="640" r:id="rId15"/>
    <p:sldId id="636" r:id="rId16"/>
    <p:sldId id="635" r:id="rId17"/>
    <p:sldId id="620" r:id="rId18"/>
    <p:sldId id="421" r:id="rId19"/>
    <p:sldId id="642" r:id="rId20"/>
    <p:sldId id="643" r:id="rId21"/>
    <p:sldId id="644" r:id="rId22"/>
    <p:sldId id="645" r:id="rId23"/>
    <p:sldId id="64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623"/>
          </p14:sldIdLst>
        </p14:section>
        <p14:section name="Dictionaries" id="{012AE789-A5BB-4E68-801D-6E4F68291B4F}">
          <p14:sldIdLst/>
        </p14:section>
        <p14:section name="Lambda Functions" id="{8512696A-C4B2-4799-BC28-8EC2882B90FD}">
          <p14:sldIdLst>
            <p14:sldId id="627"/>
            <p14:sldId id="628"/>
            <p14:sldId id="629"/>
            <p14:sldId id="633"/>
            <p14:sldId id="634"/>
            <p14:sldId id="631"/>
            <p14:sldId id="637"/>
            <p14:sldId id="639"/>
            <p14:sldId id="641"/>
            <p14:sldId id="640"/>
            <p14:sldId id="636"/>
            <p14:sldId id="635"/>
            <p14:sldId id="620"/>
          </p14:sldIdLst>
        </p14:section>
        <p14:section name="Conclusion" id="{D381C85F-8217-41F6-A48D-185145FF4A0E}">
          <p14:sldIdLst>
            <p14:sldId id="421"/>
            <p14:sldId id="642"/>
            <p14:sldId id="643"/>
            <p14:sldId id="644"/>
            <p14:sldId id="645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 varScale="1">
        <p:scale>
          <a:sx n="83" d="100"/>
          <a:sy n="83" d="100"/>
        </p:scale>
        <p:origin x="67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C2AA72-581B-42D5-8775-7C61CA6484F3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85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B1F483-7AE0-4997-A250-93149697429D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80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366413" y="314301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sz="3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None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None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None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760412" y="4164083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  <a:defRPr sz="2799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  <a:defRPr sz="2266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sz="1866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0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4081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556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688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925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306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Wingdings" panose="05000000000000000000" pitchFamily="2" charset="2"/>
              <a:buChar char="§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05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999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57CC5-352D-433B-BA17-D759E2937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2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2811" y="4953000"/>
            <a:ext cx="10363301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5465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2811" y="5754968"/>
            <a:ext cx="10363301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sz="3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300"/>
              <a:buFont typeface="Noto Sans Symbols"/>
              <a:buNone/>
              <a:defRPr sz="21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Noto Sans Symbols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Noto Sans Symbols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A113C-F7D2-4D6D-A7DE-6B5D73FA9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925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24014" y="1892119"/>
            <a:ext cx="10940750" cy="168920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sz="2399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05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999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4081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556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688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30C3E-280F-4302-9B9E-2FC0788B3A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blipFill rotWithShape="1">
          <a:blip r:embed="rId2">
            <a:alphaModFix/>
          </a:blip>
          <a:stretch>
            <a:fillRect t="-1998" b="-1999"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529385" y="6400801"/>
            <a:ext cx="1048246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05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999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42" name="Shape 42">
            <a:hlinkClick r:id="rId3"/>
          </p:cNvPr>
          <p:cNvSpPr txBox="1"/>
          <p:nvPr/>
        </p:nvSpPr>
        <p:spPr>
          <a:xfrm rot="322337">
            <a:off x="10066419" y="2253517"/>
            <a:ext cx="303253" cy="40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3" name="Shape 43">
            <a:hlinkClick r:id="rId4"/>
          </p:cNvPr>
          <p:cNvSpPr txBox="1"/>
          <p:nvPr/>
        </p:nvSpPr>
        <p:spPr>
          <a:xfrm rot="-969807">
            <a:off x="7568203" y="4341221"/>
            <a:ext cx="303105" cy="40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4" name="Shape 44">
            <a:hlinkClick r:id="rId5"/>
          </p:cNvPr>
          <p:cNvSpPr txBox="1"/>
          <p:nvPr/>
        </p:nvSpPr>
        <p:spPr>
          <a:xfrm>
            <a:off x="11500161" y="4679637"/>
            <a:ext cx="255134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5" name="Shape 45">
            <a:hlinkClick r:id="rId6"/>
          </p:cNvPr>
          <p:cNvSpPr txBox="1"/>
          <p:nvPr/>
        </p:nvSpPr>
        <p:spPr>
          <a:xfrm rot="-629302">
            <a:off x="6094413" y="6109054"/>
            <a:ext cx="268009" cy="30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6" name="Shape 46">
            <a:hlinkClick r:id="rId7"/>
          </p:cNvPr>
          <p:cNvSpPr txBox="1"/>
          <p:nvPr/>
        </p:nvSpPr>
        <p:spPr>
          <a:xfrm rot="567739">
            <a:off x="9156044" y="4032680"/>
            <a:ext cx="291896" cy="36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66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7" name="Shape 47">
            <a:hlinkClick r:id="rId8"/>
          </p:cNvPr>
          <p:cNvSpPr txBox="1"/>
          <p:nvPr/>
        </p:nvSpPr>
        <p:spPr>
          <a:xfrm rot="218509">
            <a:off x="7047303" y="2560064"/>
            <a:ext cx="327376" cy="4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9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8" name="Shape 48">
            <a:hlinkClick r:id="rId9"/>
          </p:cNvPr>
          <p:cNvSpPr txBox="1"/>
          <p:nvPr/>
        </p:nvSpPr>
        <p:spPr>
          <a:xfrm rot="-629302">
            <a:off x="11754569" y="2320767"/>
            <a:ext cx="268009" cy="30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9" name="Shape 49">
            <a:hlinkClick r:id="rId10"/>
          </p:cNvPr>
          <p:cNvSpPr txBox="1"/>
          <p:nvPr/>
        </p:nvSpPr>
        <p:spPr>
          <a:xfrm rot="562429">
            <a:off x="11774548" y="3447945"/>
            <a:ext cx="255344" cy="27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50" name="Shape 50">
            <a:hlinkClick r:id="rId11"/>
          </p:cNvPr>
          <p:cNvSpPr txBox="1"/>
          <p:nvPr/>
        </p:nvSpPr>
        <p:spPr>
          <a:xfrm rot="571955">
            <a:off x="11136838" y="5625955"/>
            <a:ext cx="268033" cy="30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51" name="Shape 51"/>
          <p:cNvSpPr/>
          <p:nvPr/>
        </p:nvSpPr>
        <p:spPr>
          <a:xfrm rot="-650216">
            <a:off x="2718583" y="3306005"/>
            <a:ext cx="4541021" cy="94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-GB" sz="6665" b="1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6665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5">
            <a:off x="504205" y="2018008"/>
            <a:ext cx="2848537" cy="330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9D1A36-C36E-4272-817B-D675BE1A69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7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841" cy="2736800"/>
          </a:xfrm>
          <a:prstGeom prst="rect">
            <a:avLst/>
          </a:prstGeom>
        </p:spPr>
        <p:txBody>
          <a:bodyPr spcFirstLastPara="1" wrap="square" lIns="68575" tIns="68575" rIns="68575" bIns="6857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841" cy="10568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lvl="0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1pPr>
            <a:lvl2pPr lvl="1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10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8600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4081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556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688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90402" y="39575"/>
            <a:ext cx="11806525" cy="1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925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949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9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Lambda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5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6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350388" y="3724684"/>
            <a:ext cx="123783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o-RO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BE4B-D8AC-49E1-96D5-94CEEC840917}"/>
              </a:ext>
            </a:extLst>
          </p:cNvPr>
          <p:cNvGrpSpPr/>
          <p:nvPr/>
        </p:nvGrpSpPr>
        <p:grpSpPr>
          <a:xfrm>
            <a:off x="7694611" y="3830580"/>
            <a:ext cx="3779751" cy="2486753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BF8D127-1301-40A5-9EA5-E39E3DA89F8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4" title="CC-BY-NC-SA License">
            <a:hlinkClick r:id="rId8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5496E2-97BB-42C4-BF37-5A874ABD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44080173-69C9-4A6A-A738-DC8CA41D8204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895385" y="2501252"/>
            <a:ext cx="1876320" cy="54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collection’s items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/>
              <a:t>order: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reversed()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a collection: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sorted/reversed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[14, 22, 5]</a:t>
            </a:r>
          </a:p>
          <a:p>
            <a:endParaRPr lang="en-US" sz="2800" dirty="0"/>
          </a:p>
          <a:p>
            <a:r>
              <a:rPr lang="en-US" sz="2800" dirty="0" err="1"/>
              <a:t>sorted_nums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[5, 14, 22]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4958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endParaRPr lang="en-US" sz="2800" dirty="0"/>
          </a:p>
          <a:p>
            <a:r>
              <a:rPr lang="en-US" sz="2800" dirty="0" err="1"/>
              <a:t>sorted_nums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9357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ivan</a:t>
            </a:r>
            <a:r>
              <a:rPr lang="en-US" sz="2500" dirty="0"/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gosho</a:t>
            </a:r>
            <a:r>
              <a:rPr lang="en-US" sz="2500" dirty="0"/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sorted(</a:t>
            </a:r>
            <a:r>
              <a:rPr lang="en-US" sz="2500" dirty="0" err="1"/>
              <a:t>student_grades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.items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,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key=</a:t>
            </a:r>
            <a:r>
              <a:rPr lang="en-US" sz="2500" dirty="0"/>
              <a:t>lambda </a:t>
            </a:r>
            <a:r>
              <a:rPr lang="en-US" sz="2500" dirty="0" err="1"/>
              <a:t>kvp</a:t>
            </a:r>
            <a:r>
              <a:rPr lang="en-US" sz="2500" dirty="0"/>
              <a:t>: </a:t>
            </a:r>
            <a:r>
              <a:rPr lang="en-US" sz="2500" dirty="0" err="1"/>
              <a:t>len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500" dirty="0"/>
              <a:t>))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03" y="2802384"/>
            <a:ext cx="3372035" cy="1243299"/>
          </a:xfrm>
          <a:prstGeom prst="wedgeRoundRectCallout">
            <a:avLst>
              <a:gd name="adj1" fmla="val 39525"/>
              <a:gd name="adj2" fmla="val 895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40923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ivan</a:t>
            </a:r>
            <a:r>
              <a:rPr lang="en-US" sz="2500" dirty="0"/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gosho</a:t>
            </a:r>
            <a:r>
              <a:rPr lang="en-US" sz="2500" dirty="0"/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sorted(</a:t>
            </a:r>
            <a:r>
              <a:rPr lang="en-US" sz="2500" dirty="0" err="1"/>
              <a:t>student_grades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.items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,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        key=</a:t>
            </a:r>
            <a:r>
              <a:rPr lang="en-US" sz="2500" dirty="0"/>
              <a:t>lambda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/>
              <a:t>: </a:t>
            </a:r>
            <a:r>
              <a:rPr lang="en-US" sz="2500" dirty="0" err="1"/>
              <a:t>len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500" dirty="0"/>
              <a:t>))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3352800"/>
            <a:ext cx="2895600" cy="990600"/>
          </a:xfrm>
          <a:prstGeom prst="wedgeRoundRectCallout">
            <a:avLst>
              <a:gd name="adj1" fmla="val -44986"/>
              <a:gd name="adj2" fmla="val 88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20863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or more criteria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'bob': [2, 2],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alex</a:t>
            </a:r>
            <a:r>
              <a:rPr lang="en-US" sz="2500" dirty="0"/>
              <a:t>': [2, 2]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sorted(</a:t>
            </a:r>
            <a:r>
              <a:rPr lang="en-US" sz="2500" dirty="0" err="1"/>
              <a:t>student_grades.items</a:t>
            </a:r>
            <a:r>
              <a:rPr lang="en-US" sz="2500" dirty="0"/>
              <a:t>(),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  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500" dirty="0"/>
              <a:t>=lambda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/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[1])</a:t>
            </a:r>
            <a:r>
              <a:rPr lang="en-US" sz="2500" dirty="0"/>
              <a:t>,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[0])</a:t>
            </a:r>
            <a:r>
              <a:rPr lang="en-US" sz="2500" dirty="0"/>
              <a:t>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087210"/>
            <a:ext cx="2715087" cy="1040416"/>
          </a:xfrm>
          <a:prstGeom prst="wedgeRoundRectCallout">
            <a:avLst>
              <a:gd name="adj1" fmla="val 4722"/>
              <a:gd name="adj2" fmla="val 112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by length of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56F2D1-79D8-447F-B620-8A2F21A36A63}"/>
              </a:ext>
            </a:extLst>
          </p:cNvPr>
          <p:cNvSpPr/>
          <p:nvPr/>
        </p:nvSpPr>
        <p:spPr>
          <a:xfrm>
            <a:off x="5484812" y="4952999"/>
            <a:ext cx="3650310" cy="40911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3D380AB4-57CD-445E-997F-DC1E8D72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984" y="3276803"/>
            <a:ext cx="3297027" cy="1111928"/>
          </a:xfrm>
          <a:prstGeom prst="wedgeRoundRectCallout">
            <a:avLst>
              <a:gd name="adj1" fmla="val -42903"/>
              <a:gd name="adj2" fmla="val 974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length is the same, sorts by key</a:t>
            </a:r>
          </a:p>
        </p:txBody>
      </p:sp>
    </p:spTree>
    <p:extLst>
      <p:ext uri="{BB962C8B-B14F-4D97-AF65-F5344CB8AC3E}">
        <p14:creationId xmlns:p14="http://schemas.microsoft.com/office/powerpoint/2010/main" val="31711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51121"/>
            <a:ext cx="12076199" cy="5570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combine items at identical positions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than 2</a:t>
            </a:r>
            <a:r>
              <a:rPr lang="en-US" dirty="0"/>
              <a:t> </a:t>
            </a:r>
            <a:r>
              <a:rPr lang="en-US" dirty="0" err="1"/>
              <a:t>iterables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coords_x = [1, 2, 3]</a:t>
            </a:r>
          </a:p>
          <a:p>
            <a:r>
              <a:rPr lang="en-US" sz="2800" dirty="0"/>
              <a:t>coords_y = [22, 14, 5]</a:t>
            </a:r>
          </a:p>
          <a:p>
            <a:endParaRPr lang="en-US" sz="2800" dirty="0"/>
          </a:p>
          <a:p>
            <a:r>
              <a:rPr lang="en-US" sz="2800" dirty="0"/>
              <a:t>zipped_coords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zip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coords_x, coords_y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[(1, 22), (2, 14), (3, 5)]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953000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coords_z = [46, 22, 45]</a:t>
            </a:r>
          </a:p>
          <a:p>
            <a:r>
              <a:rPr lang="en-US" sz="2800" dirty="0"/>
              <a:t>zipped_coords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zip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coords_x, coords_y, coords_z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[(1, 22, 46), (2, 14, 22), (3, 5, 45)]</a:t>
            </a:r>
          </a:p>
        </p:txBody>
      </p:sp>
    </p:spTree>
    <p:extLst>
      <p:ext uri="{BB962C8B-B14F-4D97-AF65-F5344CB8AC3E}">
        <p14:creationId xmlns:p14="http://schemas.microsoft.com/office/powerpoint/2010/main" val="16709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36C1E-15C4-47F1-8724-CDEAF6394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A656-59EE-4793-B45C-0DD4B5340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dirty="0"/>
              <a:t>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 instead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marL="1025525" lvl="1" indent="-273050"/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collection</a:t>
            </a:r>
          </a:p>
          <a:p>
            <a:pPr marL="1025525" lvl="1" indent="-273050"/>
            <a:r>
              <a:rPr lang="en-US" dirty="0"/>
              <a:t>We only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 element,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next()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materialize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, we need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AD7AD-5F62-4C2C-AA46-C52B60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Iterators and Materialization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441F-9B23-4063-99F5-101F61294648}"/>
              </a:ext>
            </a:extLst>
          </p:cNvPr>
          <p:cNvSpPr txBox="1">
            <a:spLocks/>
          </p:cNvSpPr>
          <p:nvPr/>
        </p:nvSpPr>
        <p:spPr>
          <a:xfrm>
            <a:off x="622412" y="3810000"/>
            <a:ext cx="10944000" cy="2709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/>
              <a:t>nums = [1, 2, 3, 4, 5]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/>
              <a:t>even_nums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 e: e % 2 == 0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print(even_nums)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&lt;filter object at 0x05AE10D0&gt;</a:t>
            </a:r>
          </a:p>
          <a:p>
            <a:pPr>
              <a:lnSpc>
                <a:spcPct val="85000"/>
              </a:lnSpc>
            </a:pP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5000"/>
              </a:lnSpc>
            </a:pPr>
            <a:r>
              <a:rPr lang="en-US" sz="2800" dirty="0"/>
              <a:t>even_nums_list = list(even_nums)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print(even_nums)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[2, 4]</a:t>
            </a:r>
          </a:p>
        </p:txBody>
      </p:sp>
    </p:spTree>
    <p:extLst>
      <p:ext uri="{BB962C8B-B14F-4D97-AF65-F5344CB8AC3E}">
        <p14:creationId xmlns:p14="http://schemas.microsoft.com/office/powerpoint/2010/main" val="11584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Dictionaries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3DA2-1047-49F4-9E62-C8B11A3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 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marL="1090613" lvl="1" indent="-338138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.keys()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marL="1090613" lvl="1" indent="-338138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.values()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Solve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complicated tasks </a:t>
            </a:r>
            <a:r>
              <a:rPr lang="en-US" sz="3200" dirty="0">
                <a:sym typeface="Wingdings" panose="05000000000000000000" pitchFamily="2" charset="2"/>
              </a:rPr>
              <a:t>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little code </a:t>
            </a:r>
            <a:r>
              <a:rPr lang="en-US" sz="3200" dirty="0">
                <a:sym typeface="Wingdings" panose="05000000000000000000" pitchFamily="2" charset="2"/>
              </a:rPr>
              <a:t>using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Functional Programming </a:t>
            </a:r>
          </a:p>
          <a:p>
            <a:pPr marL="1090613" lvl="1" indent="-338138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filter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map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reduce</a:t>
            </a:r>
          </a:p>
          <a:p>
            <a:pPr marL="1090613" lvl="1" indent="-338138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zip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sorted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reverse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83C3B-6522-47DE-9E79-732FC258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</a:t>
            </a:r>
          </a:p>
          <a:p>
            <a:pPr marL="760413" lvl="1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  <a:p>
            <a:pPr marL="760413" lvl="1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</a:p>
          <a:p>
            <a:pPr marL="712788" lvl="1" indent="-409575"/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598F86-5941-4048-825E-2C9B4ADDE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E773D883-7876-48F1-8A5F-90027A23C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9" name="Картина 12">
            <a:extLst>
              <a:ext uri="{FF2B5EF4-FFF2-40B4-BE49-F238E27FC236}">
                <a16:creationId xmlns:a16="http://schemas.microsoft.com/office/drawing/2014/main" id="{9B064D8B-AF05-4014-9ACE-0FF512177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" dirty="0">
                <a:solidFill>
                  <a:srgbClr val="F6D18E"/>
                </a:solidFill>
              </a:rPr>
              <a:t>Lists and Dictionaries</a:t>
            </a:r>
            <a:endParaRPr lang="en-US" sz="32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6" y="4608678"/>
            <a:ext cx="1445411" cy="1265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1" y="2118792"/>
            <a:ext cx="1677502" cy="132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2268022"/>
            <a:ext cx="1651898" cy="1309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3770277"/>
            <a:ext cx="1613809" cy="12236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37" y="3691106"/>
            <a:ext cx="1737048" cy="1302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46" y="2907078"/>
            <a:ext cx="1741760" cy="1320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295957"/>
            <a:ext cx="1693095" cy="1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" tIns="27000" rIns="27000" bIns="27000" anchor="ctr"/>
          <a:lstStyle/>
          <a:p>
            <a:pPr algn="r">
              <a:lnSpc>
                <a:spcPct val="100000"/>
              </a:lnSpc>
            </a:pPr>
            <a:fld id="{8581A945-4A3B-494D-A98A-19B57A567269}" type="slidenum">
              <a:rPr lang="en-US" sz="1069" b="0" strike="noStrike" spc="-1">
                <a:solidFill>
                  <a:srgbClr val="FFFFFF"/>
                </a:solidFill>
                <a:latin typeface="Calibri"/>
                <a:ea typeface="Calibri"/>
              </a:rPr>
              <a:t>21</a:t>
            </a:fld>
            <a:endParaRPr lang="en-US" sz="1069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normAutofit/>
          </a:bodyPr>
          <a:lstStyle/>
          <a:p>
            <a:pPr marL="609480" indent="-524160">
              <a:lnSpc>
                <a:spcPct val="105000"/>
              </a:lnSpc>
              <a:spcBef>
                <a:spcPts val="666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This course (slides, examples, demos, videos, homework, etc.)</a:t>
            </a:r>
            <a:br/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is licensed under the "</a:t>
            </a:r>
            <a:r>
              <a:rPr lang="en-US" sz="347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Creative Commons Attribution-NonCommercial-ShareAlike 4.0 International</a:t>
            </a: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" license</a:t>
            </a: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 marL="609480" indent="-524160">
              <a:lnSpc>
                <a:spcPct val="105000"/>
              </a:lnSpc>
              <a:spcBef>
                <a:spcPts val="2401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Attribution: this work may contain portions from</a:t>
            </a:r>
            <a:endParaRPr lang="en-US" sz="24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Fundamentals of Computer Programming with C#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 book by Svetlin Nakov &amp; Co. under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CC-BY-SA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license</a:t>
            </a:r>
            <a:endParaRPr lang="en-US" sz="20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Icons 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http://www.flaticon.com/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(credits: Freepik, Madebyoliver)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54" name="Picture 4"/>
          <p:cNvPicPr/>
          <p:nvPr/>
        </p:nvPicPr>
        <p:blipFill>
          <a:blip r:embed="rId7"/>
          <a:stretch/>
        </p:blipFill>
        <p:spPr>
          <a:xfrm>
            <a:off x="4265640" y="3581280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283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0332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F3BE60"/>
                </a:solidFill>
                <a:latin typeface="Calibri"/>
                <a:ea typeface="Calibri"/>
              </a:rPr>
              <a:t>Trainings @ Software University (SoftUni)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0" y="1039680"/>
            <a:ext cx="943380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softuni.bg</a:t>
            </a:r>
            <a:r>
              <a:rPr lang="en-US" sz="29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2900" b="0" strike="noStrike" spc="-1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3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http://softuni.foundation/</a:t>
            </a:r>
            <a:endParaRPr lang="en-US" sz="30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facebook.com/SoftwareUniversity</a:t>
            </a:r>
            <a:endParaRPr lang="en-US" sz="29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Forums</a:t>
            </a:r>
            <a:endParaRPr lang="en-US" sz="3200" b="0" strike="noStrike" spc="-1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forum.softuni.bg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57" name="Picture 4"/>
          <p:cNvPicPr/>
          <p:nvPr/>
        </p:nvPicPr>
        <p:blipFill>
          <a:blip r:embed="rId7"/>
          <a:stretch/>
        </p:blipFill>
        <p:spPr>
          <a:xfrm>
            <a:off x="10075680" y="40122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458" name="Picture 12"/>
          <p:cNvPicPr/>
          <p:nvPr/>
        </p:nvPicPr>
        <p:blipFill>
          <a:blip r:embed="rId8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459" name="Picture 4"/>
          <p:cNvPicPr/>
          <p:nvPr/>
        </p:nvPicPr>
        <p:blipFill>
          <a:blip r:embed="rId9"/>
          <a:stretch/>
        </p:blipFill>
        <p:spPr>
          <a:xfrm>
            <a:off x="6399360" y="2718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460" name="Picture 15"/>
          <p:cNvPicPr/>
          <p:nvPr/>
        </p:nvPicPr>
        <p:blipFill>
          <a:blip r:embed="rId10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362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2400" b="1" dirty="0">
                <a:solidFill>
                  <a:schemeClr val="bg1"/>
                </a:solidFill>
              </a:rPr>
              <a:t>#</a:t>
            </a:r>
            <a:r>
              <a:rPr lang="en-US" sz="12400" b="1" noProof="1">
                <a:solidFill>
                  <a:schemeClr val="bg1"/>
                </a:solidFill>
              </a:rPr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BF38BD-FBFD-4A13-BC26-24F00417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48" y="4800600"/>
            <a:ext cx="10721128" cy="1568497"/>
          </a:xfrm>
        </p:spPr>
        <p:txBody>
          <a:bodyPr/>
          <a:lstStyle/>
          <a:p>
            <a:r>
              <a:rPr lang="en-US" dirty="0"/>
              <a:t>Lambda and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F3A22-D834-4639-9143-956BAC49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5334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A4C3F-D5DA-4F1B-89CD-8705818CB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9F93-65E8-4EB5-9C47-8C55D1EA3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 define a function with a return value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line</a:t>
            </a:r>
            <a:r>
              <a:rPr lang="en-US" dirty="0"/>
              <a:t>:</a:t>
            </a:r>
          </a:p>
          <a:p>
            <a:pPr>
              <a:spcAft>
                <a:spcPts val="3000"/>
              </a:spcAft>
            </a:pPr>
            <a:endParaRPr lang="en-US" dirty="0"/>
          </a:p>
          <a:p>
            <a:endParaRPr lang="en-US" dirty="0"/>
          </a:p>
          <a:p>
            <a:r>
              <a:rPr lang="en-US" dirty="0"/>
              <a:t>Lambda functions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57420-12DF-45F3-A24E-C07F6BA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8A8E27-A5D3-48DC-8524-845CE6DE120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6081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square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** 2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dirty="0"/>
              <a:t>print(square(5))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A42CA7-4B27-449D-B249-1B7F584200B2}"/>
              </a:ext>
            </a:extLst>
          </p:cNvPr>
          <p:cNvSpPr txBox="1">
            <a:spLocks/>
          </p:cNvSpPr>
          <p:nvPr/>
        </p:nvSpPr>
        <p:spPr>
          <a:xfrm>
            <a:off x="7542212" y="1824223"/>
            <a:ext cx="4024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def square(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** 2</a:t>
            </a:r>
          </a:p>
          <a:p>
            <a:r>
              <a:rPr lang="en-US" sz="2800" dirty="0"/>
              <a:t>print(square(5))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559E340-3875-47D8-B578-D4B6A496C382}"/>
              </a:ext>
            </a:extLst>
          </p:cNvPr>
          <p:cNvSpPr txBox="1">
            <a:spLocks/>
          </p:cNvSpPr>
          <p:nvPr/>
        </p:nvSpPr>
        <p:spPr>
          <a:xfrm>
            <a:off x="622412" y="5715000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(lambda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** 2)(5)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25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784F477C-7521-4344-B2CA-C1EA573D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4273341"/>
            <a:ext cx="1678876" cy="886269"/>
          </a:xfrm>
          <a:prstGeom prst="wedgeRoundRectCallout">
            <a:avLst>
              <a:gd name="adj1" fmla="val -54610"/>
              <a:gd name="adj2" fmla="val 103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156373A-AC37-486D-9818-D6940FA8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74" y="4273341"/>
            <a:ext cx="1678876" cy="886269"/>
          </a:xfrm>
          <a:prstGeom prst="wedgeRoundRectCallout">
            <a:avLst>
              <a:gd name="adj1" fmla="val -55140"/>
              <a:gd name="adj2" fmla="val 100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97394-B1DD-4300-88C5-B6EBB6D0B16A}"/>
              </a:ext>
            </a:extLst>
          </p:cNvPr>
          <p:cNvSpPr txBox="1"/>
          <p:nvPr/>
        </p:nvSpPr>
        <p:spPr>
          <a:xfrm>
            <a:off x="6801549" y="22200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212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filter() </a:t>
            </a:r>
            <a:r>
              <a:rPr lang="en-US" dirty="0"/>
              <a:t>lets us filter any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iterable</a:t>
            </a:r>
            <a:r>
              <a:rPr lang="en-US" dirty="0"/>
              <a:t> by passing it through a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0875" y="1804597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is_even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% 2 == 0</a:t>
            </a:r>
          </a:p>
          <a:p>
            <a:endParaRPr lang="en-US" sz="2800" dirty="0"/>
          </a:p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is_even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529797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% 2 == 0, </a:t>
            </a:r>
            <a:r>
              <a:rPr lang="en-US" sz="2800" dirty="0" err="1"/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39465C0B-5003-4950-A206-4D82FB9B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90" y="2142684"/>
            <a:ext cx="3744158" cy="1081871"/>
          </a:xfrm>
          <a:prstGeom prst="wedgeRoundRectCallout">
            <a:avLst>
              <a:gd name="adj1" fmla="val -43840"/>
              <a:gd name="adj2" fmla="val 119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element passes through function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147" y="2883160"/>
            <a:ext cx="2043000" cy="889521"/>
          </a:xfrm>
          <a:prstGeom prst="wedgeRoundRectCallout">
            <a:avLst>
              <a:gd name="adj1" fmla="val -158031"/>
              <a:gd name="adj2" fmla="val 79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to process</a:t>
            </a:r>
          </a:p>
        </p:txBody>
      </p:sp>
    </p:spTree>
    <p:extLst>
      <p:ext uri="{BB962C8B-B14F-4D97-AF65-F5344CB8AC3E}">
        <p14:creationId xmlns:p14="http://schemas.microsoft.com/office/powerpoint/2010/main" val="13515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lets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US" dirty="0"/>
              <a:t> each element in a list: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0875" y="2067905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increment_by_two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</a:t>
            </a:r>
            <a:r>
              <a:rPr lang="bg-BG" sz="2800" dirty="0"/>
              <a:t>+</a:t>
            </a:r>
            <a:r>
              <a:rPr lang="en-US" sz="2800" dirty="0"/>
              <a:t> 2</a:t>
            </a:r>
          </a:p>
          <a:p>
            <a:endParaRPr lang="en-US" sz="2800" dirty="0"/>
          </a:p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increment_by_two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3, 5,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0875" y="5714220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+ 2, </a:t>
            </a:r>
            <a:r>
              <a:rPr lang="en-US" sz="2800" dirty="0" err="1"/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312" y="2006353"/>
            <a:ext cx="2902997" cy="1402672"/>
          </a:xfrm>
          <a:prstGeom prst="wedgeRoundRectCallout">
            <a:avLst>
              <a:gd name="adj1" fmla="val -48383"/>
              <a:gd name="adj2" fmla="val 89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element of nums passes through function</a:t>
            </a:r>
          </a:p>
        </p:txBody>
      </p:sp>
    </p:spTree>
    <p:extLst>
      <p:ext uri="{BB962C8B-B14F-4D97-AF65-F5344CB8AC3E}">
        <p14:creationId xmlns:p14="http://schemas.microsoft.com/office/powerpoint/2010/main" val="36853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convert items to different types: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map()</a:t>
            </a:r>
            <a:r>
              <a:rPr lang="en-US" dirty="0"/>
              <a:t>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str.join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0875" y="190018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['1', '2', '3']</a:t>
            </a:r>
          </a:p>
          <a:p>
            <a:r>
              <a:rPr lang="en-US" sz="2800" dirty="0" err="1"/>
              <a:t>parsed_nums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1, 2,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4173151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r>
              <a:rPr lang="en-US" sz="2800" dirty="0"/>
              <a:t>print(', '.join(</a:t>
            </a:r>
            <a:r>
              <a:rPr lang="en-US" sz="2800" dirty="0" err="1"/>
              <a:t>nums</a:t>
            </a:r>
            <a:r>
              <a:rPr lang="en-US" sz="2800" dirty="0"/>
              <a:t>))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TypeError</a:t>
            </a:r>
            <a:endParaRPr lang="en-US" sz="2800" dirty="0"/>
          </a:p>
          <a:p>
            <a:r>
              <a:rPr lang="en-US" sz="2800" dirty="0"/>
              <a:t>print(', '.join(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/>
              <a:t>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034" y="2983320"/>
            <a:ext cx="2895600" cy="1037915"/>
          </a:xfrm>
          <a:prstGeom prst="wedgeRoundRectCallout">
            <a:avLst>
              <a:gd name="adj1" fmla="val -93033"/>
              <a:gd name="adj2" fmla="val -50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 through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4CA37805-7B8B-4371-A727-232AF684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46" y="4911149"/>
            <a:ext cx="3485965" cy="1062696"/>
          </a:xfrm>
          <a:prstGeom prst="wedgeRoundRectCallout">
            <a:avLst>
              <a:gd name="adj1" fmla="val -70741"/>
              <a:gd name="adj2" fmla="val 3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becomes list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2256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51121"/>
            <a:ext cx="11998412" cy="5570400"/>
          </a:xfrm>
        </p:spPr>
        <p:txBody>
          <a:bodyPr/>
          <a:lstStyle/>
          <a:p>
            <a:r>
              <a:rPr lang="en-US" dirty="0"/>
              <a:t>Moved to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functools</a:t>
            </a:r>
            <a:r>
              <a:rPr lang="en-US" dirty="0"/>
              <a:t> library in Python 3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  <a:r>
              <a:rPr lang="en-US" dirty="0"/>
              <a:t> to apply an accumulating function over a list: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F96635-86C6-447D-A830-602FE9F5FCA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from </a:t>
            </a:r>
            <a:r>
              <a:rPr lang="en-US" sz="2800" dirty="0" err="1"/>
              <a:t>functools</a:t>
            </a:r>
            <a:r>
              <a:rPr lang="en-US" sz="2800" dirty="0"/>
              <a:t> import reduce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8BD82A-2983-466E-9CEC-695CFB9F6974}"/>
              </a:ext>
            </a:extLst>
          </p:cNvPr>
          <p:cNvSpPr txBox="1">
            <a:spLocks/>
          </p:cNvSpPr>
          <p:nvPr/>
        </p:nvSpPr>
        <p:spPr>
          <a:xfrm>
            <a:off x="622412" y="3360005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endParaRPr lang="en-US" sz="2800" dirty="0"/>
          </a:p>
          <a:p>
            <a:r>
              <a:rPr lang="en-US" sz="2800" dirty="0" err="1"/>
              <a:t>nums_sum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2800" dirty="0"/>
              <a:t>(lambda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a, 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+ b</a:t>
            </a:r>
            <a:r>
              <a:rPr lang="en-US" sz="2800" dirty="0"/>
              <a:t>, </a:t>
            </a:r>
            <a:r>
              <a:rPr lang="en-US" sz="2800" dirty="0" err="1"/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15</a:t>
            </a:r>
          </a:p>
          <a:p>
            <a:r>
              <a:rPr lang="en-US" sz="2800" dirty="0" err="1"/>
              <a:t>nums_product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2800" dirty="0"/>
              <a:t>(lambda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a, 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* b</a:t>
            </a:r>
            <a:r>
              <a:rPr lang="en-US" sz="2800" dirty="0"/>
              <a:t>, </a:t>
            </a:r>
            <a:r>
              <a:rPr lang="en-US" sz="2800" dirty="0" err="1"/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120</a:t>
            </a:r>
          </a:p>
        </p:txBody>
      </p:sp>
    </p:spTree>
    <p:extLst>
      <p:ext uri="{BB962C8B-B14F-4D97-AF65-F5344CB8AC3E}">
        <p14:creationId xmlns:p14="http://schemas.microsoft.com/office/powerpoint/2010/main" val="284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1360</Words>
  <Application>Microsoft Office PowerPoint</Application>
  <PresentationFormat>Custom</PresentationFormat>
  <Paragraphs>228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Noto Sans Symbols</vt:lpstr>
      <vt:lpstr>Wingdings</vt:lpstr>
      <vt:lpstr>Wingdings 2</vt:lpstr>
      <vt:lpstr>1_SoftUni 16x9</vt:lpstr>
      <vt:lpstr>Functional Programming</vt:lpstr>
      <vt:lpstr>Table of Contents</vt:lpstr>
      <vt:lpstr>Questions?</vt:lpstr>
      <vt:lpstr>Lambda and  Functional Programming</vt:lpstr>
      <vt:lpstr>Lambda Functions</vt:lpstr>
      <vt:lpstr>Functional Programming: filter()</vt:lpstr>
      <vt:lpstr>Functional Programming: map()</vt:lpstr>
      <vt:lpstr>Functional Programming: map() (2)</vt:lpstr>
      <vt:lpstr>Functional Programming: reduce()</vt:lpstr>
      <vt:lpstr>Functional Programming: sorted/reversed</vt:lpstr>
      <vt:lpstr>Custom Sorting</vt:lpstr>
      <vt:lpstr>Custom Sorting (3)</vt:lpstr>
      <vt:lpstr>Custom Sorting (3)</vt:lpstr>
      <vt:lpstr>Functional Programming: zip()</vt:lpstr>
      <vt:lpstr>On Iterators and Materialization</vt:lpstr>
      <vt:lpstr>Dictionaries and Lambda</vt:lpstr>
      <vt:lpstr>Summary</vt:lpstr>
      <vt:lpstr>PowerPoint Presentation</vt:lpstr>
      <vt:lpstr>PowerPoint Presentation</vt:lpstr>
      <vt:lpstr>Lists and Dictionaries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2018-07-06T10:18:36Z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