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9" r:id="rId2"/>
  </p:sldMasterIdLst>
  <p:notesMasterIdLst>
    <p:notesMasterId r:id="rId58"/>
  </p:notesMasterIdLst>
  <p:handoutMasterIdLst>
    <p:handoutMasterId r:id="rId59"/>
  </p:handoutMasterIdLst>
  <p:sldIdLst>
    <p:sldId id="528" r:id="rId3"/>
    <p:sldId id="529" r:id="rId4"/>
    <p:sldId id="508" r:id="rId5"/>
    <p:sldId id="532" r:id="rId6"/>
    <p:sldId id="546" r:id="rId7"/>
    <p:sldId id="469" r:id="rId8"/>
    <p:sldId id="547" r:id="rId9"/>
    <p:sldId id="527" r:id="rId10"/>
    <p:sldId id="470" r:id="rId11"/>
    <p:sldId id="541" r:id="rId12"/>
    <p:sldId id="472" r:id="rId13"/>
    <p:sldId id="475" r:id="rId14"/>
    <p:sldId id="476" r:id="rId15"/>
    <p:sldId id="477" r:id="rId16"/>
    <p:sldId id="478" r:id="rId17"/>
    <p:sldId id="479" r:id="rId18"/>
    <p:sldId id="549" r:id="rId19"/>
    <p:sldId id="550" r:id="rId20"/>
    <p:sldId id="480" r:id="rId21"/>
    <p:sldId id="481" r:id="rId22"/>
    <p:sldId id="482" r:id="rId23"/>
    <p:sldId id="483" r:id="rId24"/>
    <p:sldId id="540" r:id="rId25"/>
    <p:sldId id="486" r:id="rId26"/>
    <p:sldId id="488" r:id="rId27"/>
    <p:sldId id="489" r:id="rId28"/>
    <p:sldId id="492" r:id="rId29"/>
    <p:sldId id="548" r:id="rId30"/>
    <p:sldId id="551" r:id="rId31"/>
    <p:sldId id="553" r:id="rId32"/>
    <p:sldId id="552" r:id="rId33"/>
    <p:sldId id="493" r:id="rId34"/>
    <p:sldId id="542" r:id="rId35"/>
    <p:sldId id="494" r:id="rId36"/>
    <p:sldId id="495" r:id="rId37"/>
    <p:sldId id="496" r:id="rId38"/>
    <p:sldId id="497" r:id="rId39"/>
    <p:sldId id="498" r:id="rId40"/>
    <p:sldId id="543" r:id="rId41"/>
    <p:sldId id="500" r:id="rId42"/>
    <p:sldId id="501" r:id="rId43"/>
    <p:sldId id="502" r:id="rId44"/>
    <p:sldId id="503" r:id="rId45"/>
    <p:sldId id="544" r:id="rId46"/>
    <p:sldId id="509" r:id="rId47"/>
    <p:sldId id="510" r:id="rId48"/>
    <p:sldId id="511" r:id="rId49"/>
    <p:sldId id="512" r:id="rId50"/>
    <p:sldId id="513" r:id="rId51"/>
    <p:sldId id="534" r:id="rId52"/>
    <p:sldId id="554" r:id="rId53"/>
    <p:sldId id="555" r:id="rId54"/>
    <p:sldId id="556" r:id="rId55"/>
    <p:sldId id="557" r:id="rId56"/>
    <p:sldId id="558" r:id="rId57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528"/>
            <p14:sldId id="529"/>
            <p14:sldId id="508"/>
          </p14:sldIdLst>
        </p14:section>
        <p14:section name="What Is a Method?" id="{C4869C20-EB37-4424-A483-B9F08417A64E}">
          <p14:sldIdLst>
            <p14:sldId id="532"/>
            <p14:sldId id="546"/>
            <p14:sldId id="469"/>
            <p14:sldId id="547"/>
          </p14:sldIdLst>
        </p14:section>
        <p14:section name="Declaring and Invoking Methods" id="{8301E940-4394-4BA5-BCB0-1C993E8D6532}">
          <p14:sldIdLst>
            <p14:sldId id="527"/>
            <p14:sldId id="470"/>
            <p14:sldId id="541"/>
            <p14:sldId id="472"/>
          </p14:sldIdLst>
        </p14:section>
        <p14:section name="Methods with Parameters" id="{06814317-9113-49ED-9B36-2C3616246E58}">
          <p14:sldIdLst>
            <p14:sldId id="475"/>
            <p14:sldId id="476"/>
            <p14:sldId id="477"/>
            <p14:sldId id="478"/>
            <p14:sldId id="479"/>
            <p14:sldId id="549"/>
            <p14:sldId id="550"/>
            <p14:sldId id="480"/>
            <p14:sldId id="481"/>
            <p14:sldId id="482"/>
            <p14:sldId id="483"/>
            <p14:sldId id="540"/>
          </p14:sldIdLst>
        </p14:section>
        <p14:section name="Returning Values from Methods" id="{768F46D0-5F2A-479C-9BFC-E5D7D3ADEED6}">
          <p14:sldIdLst>
            <p14:sldId id="486"/>
            <p14:sldId id="488"/>
            <p14:sldId id="489"/>
            <p14:sldId id="492"/>
            <p14:sldId id="548"/>
            <p14:sldId id="551"/>
            <p14:sldId id="553"/>
            <p14:sldId id="552"/>
            <p14:sldId id="493"/>
            <p14:sldId id="542"/>
          </p14:sldIdLst>
        </p14:section>
        <p14:section name="Overloading Methods" id="{C97211C1-4529-4D97-9A79-2057BEAD90E7}">
          <p14:sldIdLst>
            <p14:sldId id="494"/>
            <p14:sldId id="495"/>
            <p14:sldId id="496"/>
            <p14:sldId id="497"/>
            <p14:sldId id="498"/>
            <p14:sldId id="543"/>
          </p14:sldIdLst>
        </p14:section>
        <p14:section name="Program Execution Flow" id="{AD939C48-C2F8-48A0-9B9D-88468017A465}">
          <p14:sldIdLst>
            <p14:sldId id="500"/>
            <p14:sldId id="501"/>
            <p14:sldId id="502"/>
            <p14:sldId id="503"/>
            <p14:sldId id="544"/>
          </p14:sldIdLst>
        </p14:section>
        <p14:section name="Naming and Best Practices" id="{454F8948-8D4C-4E7C-B40C-15C301B32B1C}">
          <p14:sldIdLst>
            <p14:sldId id="509"/>
            <p14:sldId id="510"/>
            <p14:sldId id="511"/>
            <p14:sldId id="512"/>
            <p14:sldId id="513"/>
          </p14:sldIdLst>
        </p14:section>
        <p14:section name="Conclusion" id="{7532FCCD-B372-4A12-9B10-3D812A020F3C}">
          <p14:sldIdLst>
            <p14:sldId id="534"/>
            <p14:sldId id="554"/>
            <p14:sldId id="555"/>
            <p14:sldId id="556"/>
            <p14:sldId id="557"/>
            <p14:sldId id="55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FFA000"/>
    <a:srgbClr val="A3ABBC"/>
    <a:srgbClr val="ADB4C3"/>
    <a:srgbClr val="11ABBC"/>
    <a:srgbClr val="FFF0D9"/>
    <a:srgbClr val="FFA72A"/>
    <a:srgbClr val="F0F5FA"/>
    <a:srgbClr val="1A8AFA"/>
    <a:srgbClr val="0097CC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10" autoAdjust="0"/>
    <p:restoredTop sz="94533" autoAdjust="0"/>
  </p:normalViewPr>
  <p:slideViewPr>
    <p:cSldViewPr>
      <p:cViewPr varScale="1">
        <p:scale>
          <a:sx n="82" d="100"/>
          <a:sy n="82" d="100"/>
        </p:scale>
        <p:origin x="653" y="6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61" Type="http://schemas.openxmlformats.org/officeDocument/2006/relationships/viewProps" Target="viewProps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handoutMaster" Target="handoutMasters/handout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10/11/2018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10/11/2018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9229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6057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7441506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3769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51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47498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677029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859711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54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20434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671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1165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473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7498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41333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182BDED-90FC-4B07-A4AE-5C0AABA2B497}" type="slidenum">
              <a:rPr lang="en-US"/>
              <a:pPr/>
              <a:t>6</a:t>
            </a:fld>
            <a:r>
              <a:rPr lang="en-US" dirty="0"/>
              <a:t>##</a:t>
            </a:r>
          </a:p>
        </p:txBody>
      </p:sp>
      <p:sp>
        <p:nvSpPr>
          <p:cNvPr id="609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9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8886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Image!</a:t>
            </a:r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0626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8908348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CA3FD5-FD3F-4C79-A80B-E275BA2DB07B}" type="slidenum">
              <a:rPr lang="en-US"/>
              <a:pPr/>
              <a:t>24</a:t>
            </a:fld>
            <a:r>
              <a:rPr lang="en-US" dirty="0"/>
              <a:t>##</a:t>
            </a:r>
          </a:p>
        </p:txBody>
      </p:sp>
      <p:sp>
        <p:nvSpPr>
          <p:cNvPr id="530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0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63144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2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5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27.png"/><Relationship Id="rId4" Type="http://schemas.openxmlformats.org/officeDocument/2006/relationships/image" Target="../media/image24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29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4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1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3.png"/><Relationship Id="rId4" Type="http://schemas.openxmlformats.org/officeDocument/2006/relationships/image" Target="../media/image30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5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39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38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37.png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8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6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7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6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60" y="6035665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90" y="6035665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6" y="254857"/>
            <a:ext cx="10962447" cy="882654"/>
          </a:xfrm>
        </p:spPr>
        <p:txBody>
          <a:bodyPr/>
          <a:lstStyle>
            <a:lvl1pPr algn="ctr">
              <a:defRPr sz="4797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5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16124"/>
            <a:ext cx="2950749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40279"/>
            <a:ext cx="2950749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76800"/>
            <a:ext cx="2950749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8741"/>
            <a:ext cx="2950749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/>
        </p:nvSpPr>
        <p:spPr>
          <a:xfrm>
            <a:off x="-1588" y="6702676"/>
            <a:ext cx="12188825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35778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6" y="1355077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036" indent="0">
              <a:buNone/>
              <a:defRPr sz="3730"/>
            </a:lvl2pPr>
            <a:lvl3pPr marL="1218072" indent="0">
              <a:buNone/>
              <a:defRPr sz="3197"/>
            </a:lvl3pPr>
            <a:lvl4pPr marL="1827109" indent="0">
              <a:buNone/>
              <a:defRPr sz="2664"/>
            </a:lvl4pPr>
            <a:lvl5pPr marL="2436145" indent="0">
              <a:buNone/>
              <a:defRPr sz="2664"/>
            </a:lvl5pPr>
            <a:lvl6pPr marL="3045182" indent="0">
              <a:buNone/>
              <a:defRPr sz="2664"/>
            </a:lvl6pPr>
            <a:lvl7pPr marL="3654218" indent="0">
              <a:buNone/>
              <a:defRPr sz="2664"/>
            </a:lvl7pPr>
            <a:lvl8pPr marL="4263254" indent="0">
              <a:buNone/>
              <a:defRPr sz="2664"/>
            </a:lvl8pPr>
            <a:lvl9pPr marL="4872290" indent="0">
              <a:buNone/>
              <a:defRPr sz="2664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3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3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8" y="1353867"/>
            <a:ext cx="7197424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10/11/2018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42915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027" y="703245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578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4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4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8" y="314259"/>
            <a:ext cx="2125527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10/11/2018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7" y="1702474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4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4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4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4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8" y="6371332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3374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10/11/2018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7887" y="3048001"/>
            <a:ext cx="4142269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5869" y="1269705"/>
            <a:ext cx="3506115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95" y="4961886"/>
            <a:ext cx="6685847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1487" y="1253341"/>
            <a:ext cx="3536315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667" y="1297094"/>
            <a:ext cx="4110401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93" y="3323273"/>
            <a:ext cx="6676269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/>
        </p:nvSpPr>
        <p:spPr>
          <a:xfrm>
            <a:off x="0" y="-7074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768" y="11072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F691F48-DCAC-4489-AA09-7346B7E67855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074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/>
        </p:nvSpPr>
        <p:spPr>
          <a:xfrm>
            <a:off x="0" y="-7074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768" y="11072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4143" y="1200162"/>
            <a:ext cx="6095011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22" y="1399790"/>
            <a:ext cx="5352870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22" y="2317265"/>
            <a:ext cx="6665764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07"/>
          <a:stretch/>
        </p:blipFill>
        <p:spPr bwMode="auto">
          <a:xfrm>
            <a:off x="7759479" y="2602277"/>
            <a:ext cx="3154360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683" y="5230897"/>
            <a:ext cx="7165745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5436" y="4510112"/>
            <a:ext cx="3351927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1C8BF23-28B4-4942-902F-58C0B92A760B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313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1" y="1186308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7"/>
            </a:lvl1pPr>
            <a:lvl2pPr marL="989684" marR="0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7" dirty="0"/>
              <a:t>Software University – High-Quality Education, </a:t>
            </a:r>
            <a:br>
              <a:rPr lang="en-US" sz="3197" dirty="0"/>
            </a:br>
            <a:r>
              <a:rPr lang="en-US" sz="3197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7" noProof="1">
                <a:hlinkClick r:id="rId3"/>
              </a:rPr>
              <a:t>softuni.bg</a:t>
            </a:r>
            <a:r>
              <a:rPr lang="en-US" sz="2897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7" dirty="0"/>
              <a:t>Software University Foundation</a:t>
            </a:r>
            <a:endParaRPr lang="bg-BG" sz="3197" dirty="0"/>
          </a:p>
          <a:p>
            <a:pPr lvl="1">
              <a:lnSpc>
                <a:spcPct val="100000"/>
              </a:lnSpc>
            </a:pPr>
            <a:r>
              <a:rPr lang="en-US" sz="2997" noProof="1">
                <a:hlinkClick r:id="rId4"/>
              </a:rPr>
              <a:t>http://softuni.foundation/</a:t>
            </a:r>
            <a:endParaRPr lang="en-US" sz="2997" noProof="1"/>
          </a:p>
          <a:p>
            <a:pPr>
              <a:lnSpc>
                <a:spcPct val="100000"/>
              </a:lnSpc>
            </a:pPr>
            <a:r>
              <a:rPr lang="en-US" sz="3197" dirty="0"/>
              <a:t>Software University @ Facebook</a:t>
            </a:r>
          </a:p>
          <a:p>
            <a:pPr marL="989684" marR="0" lvl="1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pPr>
            <a:r>
              <a:rPr kumimoji="0" lang="en-US" sz="2897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7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7" dirty="0"/>
              <a:t>Software University Forums</a:t>
            </a:r>
          </a:p>
          <a:p>
            <a:pPr marL="989684" marR="0" lvl="1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pPr>
            <a:r>
              <a:rPr lang="en-US" sz="2797" dirty="0">
                <a:hlinkClick r:id="rId6"/>
              </a:rPr>
              <a:t>forum.softuni.bg</a:t>
            </a:r>
            <a:endParaRPr lang="en-US" sz="2797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5" y="5017463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60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9" y="1319424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2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544644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26158481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AA3D92-3261-477D-B938-027C7E7C28C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3353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10/11/2018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529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8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5"/>
            <a:ext cx="8180332" cy="4795935"/>
          </a:xfrm>
        </p:spPr>
        <p:txBody>
          <a:bodyPr/>
          <a:lstStyle>
            <a:lvl1pPr marL="513888" indent="-513888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10/11/2018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71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4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9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7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2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64066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20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8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10/11/2018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802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2" y="3314705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20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4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10/11/2018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8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728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10/11/2018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44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88478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4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24" tIns="60912" rIns="121824" bIns="6091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6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4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1"/>
            <a:ext cx="5424735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1"/>
            <a:ext cx="5424734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8" y="6390561"/>
            <a:ext cx="808502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10/11/2018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602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2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036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6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7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10/11/2018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904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8" y="6397197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10/11/2018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70" y="6397197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7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6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70947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6" r:id="rId16"/>
    <p:sldLayoutId id="2147483687" r:id="rId17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072" rtl="0" eaLnBrk="1" latinLnBrk="1" hangingPunct="1">
        <a:spcBef>
          <a:spcPct val="0"/>
        </a:spcBef>
        <a:buNone/>
        <a:defRPr sz="3997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778" indent="-456778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7" kern="1200">
          <a:solidFill>
            <a:schemeClr val="tx1"/>
          </a:solidFill>
          <a:latin typeface="+mn-lt"/>
          <a:ea typeface="+mn-ea"/>
          <a:cs typeface="+mn-cs"/>
        </a:defRPr>
      </a:lvl1pPr>
      <a:lvl2pPr marL="989684" indent="-380648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7" kern="1200">
          <a:solidFill>
            <a:schemeClr val="tx1"/>
          </a:solidFill>
          <a:latin typeface="+mn-lt"/>
          <a:ea typeface="+mn-ea"/>
          <a:cs typeface="+mn-cs"/>
        </a:defRPr>
      </a:lvl2pPr>
      <a:lvl3pPr marL="1522591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7" kern="1200">
          <a:solidFill>
            <a:schemeClr val="tx1"/>
          </a:solidFill>
          <a:latin typeface="+mn-lt"/>
          <a:ea typeface="+mn-ea"/>
          <a:cs typeface="+mn-cs"/>
        </a:defRPr>
      </a:lvl3pPr>
      <a:lvl4pPr marL="2131627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7" kern="1200">
          <a:solidFill>
            <a:schemeClr val="tx1"/>
          </a:solidFill>
          <a:latin typeface="+mn-lt"/>
          <a:ea typeface="+mn-ea"/>
          <a:cs typeface="+mn-cs"/>
        </a:defRPr>
      </a:lvl4pPr>
      <a:lvl5pPr marL="2740663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7" kern="1200">
          <a:solidFill>
            <a:schemeClr val="tx1"/>
          </a:solidFill>
          <a:latin typeface="+mn-lt"/>
          <a:ea typeface="+mn-ea"/>
          <a:cs typeface="+mn-cs"/>
        </a:defRPr>
      </a:lvl5pPr>
      <a:lvl6pPr marL="3349699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6pPr>
      <a:lvl7pPr marL="3958736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7pPr>
      <a:lvl8pPr marL="4567772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8pPr>
      <a:lvl9pPr marL="5176808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1pPr>
      <a:lvl2pPr marL="609036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2pPr>
      <a:lvl3pPr marL="1218072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3pPr>
      <a:lvl4pPr marL="1827109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4pPr>
      <a:lvl5pPr marL="2436145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5pPr>
      <a:lvl6pPr marL="3045182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6pPr>
      <a:lvl7pPr marL="3654218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7pPr>
      <a:lvl8pPr marL="4263254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8pPr>
      <a:lvl9pPr marL="4872290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2160" userDrawn="1">
          <p15:clr>
            <a:srgbClr val="F26B43"/>
          </p15:clr>
        </p15:guide>
        <p15:guide id="4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08" TargetMode="Externa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08" TargetMode="Externa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08" TargetMode="Externa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08" TargetMode="Externa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08" TargetMode="Externa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08" TargetMode="Externa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08" TargetMode="Externa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08" TargetMode="Externa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08" TargetMode="Externa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08" TargetMode="Externa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08" TargetMode="External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08" TargetMode="External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08" TargetMode="Externa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08" TargetMode="Externa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08" TargetMode="Externa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technology-fundamentals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hyperlink" Target="https://netpeak.bg/" TargetMode="External"/><Relationship Id="rId18" Type="http://schemas.openxmlformats.org/officeDocument/2006/relationships/image" Target="../media/image56.png"/><Relationship Id="rId26" Type="http://schemas.openxmlformats.org/officeDocument/2006/relationships/image" Target="../media/image35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www.sbtech.com/" TargetMode="External"/><Relationship Id="rId7" Type="http://schemas.openxmlformats.org/officeDocument/2006/relationships/hyperlink" Target="codexio.bg" TargetMode="External"/><Relationship Id="rId12" Type="http://schemas.openxmlformats.org/officeDocument/2006/relationships/image" Target="../media/image54.png"/><Relationship Id="rId17" Type="http://schemas.openxmlformats.org/officeDocument/2006/relationships/hyperlink" Target="http://www.telenor.bg/" TargetMode="External"/><Relationship Id="rId25" Type="http://schemas.openxmlformats.org/officeDocument/2006/relationships/hyperlink" Target="https://www.superhosting.bg/" TargetMode="External"/><Relationship Id="rId2" Type="http://schemas.openxmlformats.org/officeDocument/2006/relationships/notesSlide" Target="../notesSlides/notesSlide14.xml"/><Relationship Id="rId16" Type="http://schemas.openxmlformats.org/officeDocument/2006/relationships/image" Target="../media/image55.png"/><Relationship Id="rId20" Type="http://schemas.openxmlformats.org/officeDocument/2006/relationships/image" Target="../media/image5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2.png"/><Relationship Id="rId11" Type="http://schemas.openxmlformats.org/officeDocument/2006/relationships/hyperlink" Target="https://aeternity.com/" TargetMode="External"/><Relationship Id="rId24" Type="http://schemas.openxmlformats.org/officeDocument/2006/relationships/image" Target="../media/image59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oftwaregroup.com/" TargetMode="External"/><Relationship Id="rId23" Type="http://schemas.openxmlformats.org/officeDocument/2006/relationships/hyperlink" Target="http://www.postbank.bg/" TargetMode="External"/><Relationship Id="rId28" Type="http://schemas.openxmlformats.org/officeDocument/2006/relationships/image" Target="../media/image60.png"/><Relationship Id="rId10" Type="http://schemas.openxmlformats.org/officeDocument/2006/relationships/image" Target="../media/image53.jpeg"/><Relationship Id="rId19" Type="http://schemas.openxmlformats.org/officeDocument/2006/relationships/hyperlink" Target="http://www.xs-software.com/" TargetMode="External"/><Relationship Id="rId4" Type="http://schemas.openxmlformats.org/officeDocument/2006/relationships/image" Target="../media/image51.png"/><Relationship Id="rId9" Type="http://schemas.openxmlformats.org/officeDocument/2006/relationships/hyperlink" Target="https://www.liebherr.com/en/deu/start/start-page.html" TargetMode="External"/><Relationship Id="rId14" Type="http://schemas.openxmlformats.org/officeDocument/2006/relationships/image" Target="../media/image34.png"/><Relationship Id="rId22" Type="http://schemas.openxmlformats.org/officeDocument/2006/relationships/image" Target="../media/image58.png"/><Relationship Id="rId27" Type="http://schemas.openxmlformats.org/officeDocument/2006/relationships/hyperlink" Target="http://smartit.bg/" TargetMode="External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hyperlink" Target="http://www.world-of-myths.com/" TargetMode="External"/><Relationship Id="rId3" Type="http://schemas.openxmlformats.org/officeDocument/2006/relationships/image" Target="../media/image61.jpeg"/><Relationship Id="rId7" Type="http://schemas.openxmlformats.org/officeDocument/2006/relationships/image" Target="../media/image6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www.onebitsoftware.net/" TargetMode="External"/><Relationship Id="rId11" Type="http://schemas.openxmlformats.org/officeDocument/2006/relationships/image" Target="../media/image65.gif"/><Relationship Id="rId5" Type="http://schemas.openxmlformats.org/officeDocument/2006/relationships/image" Target="../media/image62.png"/><Relationship Id="rId10" Type="http://schemas.openxmlformats.org/officeDocument/2006/relationships/hyperlink" Target="https://www.lukanet.com/" TargetMode="External"/><Relationship Id="rId4" Type="http://schemas.openxmlformats.org/officeDocument/2006/relationships/hyperlink" Target="codexio.bg" TargetMode="External"/><Relationship Id="rId9" Type="http://schemas.openxmlformats.org/officeDocument/2006/relationships/image" Target="../media/image64.jpeg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3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67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38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Defining and Using Methods, Overloads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Methods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noProof="1"/>
              <a:t>SoftUni</a:t>
            </a:r>
            <a:r>
              <a:rPr lang="en-US" dirty="0"/>
              <a:t>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8412" y="2196682"/>
            <a:ext cx="3676972" cy="3373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05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Methods are first </a:t>
            </a:r>
            <a:r>
              <a:rPr lang="en-US" b="1" dirty="0">
                <a:solidFill>
                  <a:schemeClr val="bg1"/>
                </a:solidFill>
              </a:rPr>
              <a:t>declared</a:t>
            </a:r>
            <a:r>
              <a:rPr lang="en-US" dirty="0"/>
              <a:t>, then </a:t>
            </a:r>
            <a:r>
              <a:rPr lang="en-US" b="1" dirty="0">
                <a:solidFill>
                  <a:schemeClr val="bg1"/>
                </a:solidFill>
              </a:rPr>
              <a:t>invoked</a:t>
            </a:r>
            <a:r>
              <a:rPr lang="en-US" dirty="0"/>
              <a:t> (many times)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Methods</a:t>
            </a:r>
            <a:r>
              <a:rPr lang="en-US" dirty="0"/>
              <a:t> can be </a:t>
            </a:r>
            <a:r>
              <a:rPr lang="en-US" b="1" dirty="0">
                <a:solidFill>
                  <a:schemeClr val="bg1"/>
                </a:solidFill>
              </a:rPr>
              <a:t>invoked (called) </a:t>
            </a:r>
            <a:r>
              <a:rPr lang="en-US" dirty="0"/>
              <a:t>by their name +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Invoking a Method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89012" y="1905000"/>
            <a:ext cx="7010400" cy="2004958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36000" rIns="180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static void PrintHeader()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  Console.WriteLine("----------");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}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989012" y="4746627"/>
            <a:ext cx="3811588" cy="1968607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static void Main()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PrintHeader()</a:t>
            </a:r>
            <a:r>
              <a:rPr lang="en-US" sz="2800" b="1" noProof="1">
                <a:latin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}</a:t>
            </a:r>
          </a:p>
        </p:txBody>
      </p:sp>
      <p:sp>
        <p:nvSpPr>
          <p:cNvPr id="10" name="AutoShape 23"/>
          <p:cNvSpPr>
            <a:spLocks noChangeArrowheads="1"/>
          </p:cNvSpPr>
          <p:nvPr/>
        </p:nvSpPr>
        <p:spPr bwMode="auto">
          <a:xfrm>
            <a:off x="8516126" y="2209800"/>
            <a:ext cx="2355602" cy="1114328"/>
          </a:xfrm>
          <a:prstGeom prst="wedgeRoundRectCallout">
            <a:avLst>
              <a:gd name="adj1" fmla="val -59564"/>
              <a:gd name="adj2" fmla="val 16436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</a:rPr>
              <a:t>Method </a:t>
            </a:r>
            <a:r>
              <a:rPr lang="en-US" sz="2800" b="1" dirty="0">
                <a:solidFill>
                  <a:schemeClr val="bg1"/>
                </a:solidFill>
              </a:rPr>
              <a:t>Declaration</a:t>
            </a:r>
            <a:endParaRPr lang="bg-BG" sz="2800" b="1" dirty="0">
              <a:solidFill>
                <a:schemeClr val="bg1"/>
              </a:solidFill>
            </a:endParaRPr>
          </a:p>
        </p:txBody>
      </p:sp>
      <p:sp>
        <p:nvSpPr>
          <p:cNvPr id="11" name="AutoShape 23"/>
          <p:cNvSpPr>
            <a:spLocks noChangeArrowheads="1"/>
          </p:cNvSpPr>
          <p:nvPr/>
        </p:nvSpPr>
        <p:spPr bwMode="auto">
          <a:xfrm>
            <a:off x="5408612" y="5104711"/>
            <a:ext cx="2355602" cy="1114328"/>
          </a:xfrm>
          <a:prstGeom prst="wedgeRoundRectCallout">
            <a:avLst>
              <a:gd name="adj1" fmla="val -60622"/>
              <a:gd name="adj2" fmla="val 18806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</a:rPr>
              <a:t>Method </a:t>
            </a:r>
            <a:r>
              <a:rPr lang="en-US" sz="2800" b="1" dirty="0">
                <a:solidFill>
                  <a:schemeClr val="bg1"/>
                </a:solidFill>
              </a:rPr>
              <a:t>Invocation</a:t>
            </a:r>
          </a:p>
        </p:txBody>
      </p:sp>
    </p:spTree>
    <p:extLst>
      <p:ext uri="{BB962C8B-B14F-4D97-AF65-F5344CB8AC3E}">
        <p14:creationId xmlns:p14="http://schemas.microsoft.com/office/powerpoint/2010/main" val="3982600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 method can be invoked from:</a:t>
            </a:r>
          </a:p>
          <a:p>
            <a:pPr lvl="1"/>
            <a:r>
              <a:rPr lang="en-US" dirty="0"/>
              <a:t>The main method –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Main()</a:t>
            </a:r>
          </a:p>
          <a:p>
            <a:pPr lvl="1"/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marL="377887" lvl="1" indent="0">
              <a:buNone/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marL="377887" lvl="1" indent="0">
              <a:buNone/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rgbClr val="FFA000"/>
                </a:solidFill>
              </a:rPr>
              <a:t>Its own body</a:t>
            </a:r>
            <a:r>
              <a:rPr lang="en-US" b="1" dirty="0"/>
              <a:t> </a:t>
            </a:r>
            <a:r>
              <a:rPr lang="en-US" dirty="0"/>
              <a:t>– recursion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Invoking a Method (2)</a:t>
            </a: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010515" y="2575559"/>
            <a:ext cx="4029364" cy="1833185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static</a:t>
            </a:r>
            <a:r>
              <a:rPr lang="en-US" sz="2600" b="1" noProof="1">
                <a:solidFill>
                  <a:srgbClr val="234465"/>
                </a:solidFill>
                <a:latin typeface="Consolas" pitchFamily="49" charset="0"/>
              </a:rPr>
              <a:t> void Main()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234465"/>
                </a:solidFill>
                <a:latin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234465"/>
                </a:solidFill>
                <a:latin typeface="Consolas" pitchFamily="49" charset="0"/>
              </a:rPr>
              <a:t>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PrintHeader()</a:t>
            </a:r>
            <a:r>
              <a:rPr lang="en-US" sz="2600" b="1" noProof="1">
                <a:solidFill>
                  <a:srgbClr val="234465"/>
                </a:solidFill>
                <a:latin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234465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6636488" y="2575560"/>
            <a:ext cx="4868124" cy="2273306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static void PrintHeader()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234465"/>
                </a:solidFill>
                <a:latin typeface="Consolas" pitchFamily="49" charset="0"/>
              </a:rPr>
              <a:t>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PrintHeaderTop</a:t>
            </a:r>
            <a:r>
              <a:rPr lang="en-US" sz="2600" b="1" noProof="1">
                <a:solidFill>
                  <a:srgbClr val="FFA000"/>
                </a:solidFill>
                <a:latin typeface="Consolas" pitchFamily="49" charset="0"/>
              </a:rPr>
              <a:t>()</a:t>
            </a:r>
            <a:r>
              <a:rPr lang="en-US" sz="2600" b="1" noProof="1">
                <a:latin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234465"/>
                </a:solidFill>
                <a:latin typeface="Consolas" pitchFamily="49" charset="0"/>
              </a:rPr>
              <a:t>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PrintHeaderBottom()</a:t>
            </a:r>
            <a:r>
              <a:rPr lang="en-US" sz="2600" b="1" noProof="1">
                <a:latin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}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048205" y="5311706"/>
            <a:ext cx="4029364" cy="952944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static</a:t>
            </a:r>
            <a:r>
              <a:rPr lang="en-US" sz="2600" b="1" noProof="1">
                <a:solidFill>
                  <a:srgbClr val="234465"/>
                </a:solidFill>
                <a:latin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</a:rPr>
              <a:t>void</a:t>
            </a:r>
            <a:r>
              <a:rPr lang="en-US" sz="2600" b="1" noProof="1">
                <a:solidFill>
                  <a:srgbClr val="234465"/>
                </a:solidFill>
                <a:latin typeface="Consolas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Crash()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{</a:t>
            </a:r>
            <a:r>
              <a:rPr lang="en-US" sz="2600" b="1" noProof="1">
                <a:solidFill>
                  <a:srgbClr val="234465"/>
                </a:solidFill>
                <a:latin typeface="Consolas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Crash()</a:t>
            </a:r>
            <a:r>
              <a:rPr lang="en-US" sz="2600" b="1" noProof="1">
                <a:latin typeface="Consolas" pitchFamily="49" charset="0"/>
              </a:rPr>
              <a:t>; }</a:t>
            </a:r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28A9FA73-5548-4CE6-BE6D-02DCB15D9314}"/>
              </a:ext>
            </a:extLst>
          </p:cNvPr>
          <p:cNvSpPr txBox="1">
            <a:spLocks/>
          </p:cNvSpPr>
          <p:nvPr/>
        </p:nvSpPr>
        <p:spPr>
          <a:xfrm>
            <a:off x="6097720" y="1871309"/>
            <a:ext cx="4644892" cy="94809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778" indent="-45677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Some </a:t>
            </a:r>
            <a:r>
              <a:rPr lang="en-US" sz="3200" b="1" dirty="0">
                <a:solidFill>
                  <a:schemeClr val="bg1"/>
                </a:solidFill>
              </a:rPr>
              <a:t>other</a:t>
            </a:r>
            <a:r>
              <a:rPr lang="en-US" sz="3200" b="1" dirty="0">
                <a:solidFill>
                  <a:srgbClr val="FFA000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method</a:t>
            </a:r>
          </a:p>
        </p:txBody>
      </p:sp>
      <p:sp>
        <p:nvSpPr>
          <p:cNvPr id="9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563400" y="6397197"/>
            <a:ext cx="428710" cy="308845"/>
          </a:xfrm>
        </p:spPr>
        <p:txBody>
          <a:bodyPr/>
          <a:lstStyle/>
          <a:p>
            <a:r>
              <a:rPr lang="en-US" dirty="0" smtClean="0"/>
              <a:t>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134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8" grpId="0" animBg="1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45FE0E-E982-423B-ADFB-4A360A8E6AC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Methods with Parameters</a:t>
            </a:r>
          </a:p>
        </p:txBody>
      </p:sp>
      <p:sp>
        <p:nvSpPr>
          <p:cNvPr id="6" name="TextBox 7">
            <a:extLst>
              <a:ext uri="{FF2B5EF4-FFF2-40B4-BE49-F238E27FC236}">
                <a16:creationId xmlns:a16="http://schemas.microsoft.com/office/drawing/2014/main" id="{F4D2D131-3192-4305-B24C-5E1DE2393E2B}"/>
              </a:ext>
            </a:extLst>
          </p:cNvPr>
          <p:cNvSpPr txBox="1"/>
          <p:nvPr/>
        </p:nvSpPr>
        <p:spPr>
          <a:xfrm rot="21521100">
            <a:off x="4394042" y="3232895"/>
            <a:ext cx="1566274" cy="10903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int</a:t>
            </a:r>
            <a:endParaRPr lang="en-US" sz="3600" b="1" noProof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AE592DF6-2117-4D3D-B7A6-C28FFC410469}"/>
              </a:ext>
            </a:extLst>
          </p:cNvPr>
          <p:cNvSpPr txBox="1"/>
          <p:nvPr/>
        </p:nvSpPr>
        <p:spPr>
          <a:xfrm rot="1135185">
            <a:off x="4646005" y="1906421"/>
            <a:ext cx="1767184" cy="828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long</a:t>
            </a:r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AC30A419-1733-493C-9C64-B46A86B9F6CA}"/>
              </a:ext>
            </a:extLst>
          </p:cNvPr>
          <p:cNvSpPr txBox="1"/>
          <p:nvPr/>
        </p:nvSpPr>
        <p:spPr>
          <a:xfrm rot="843522">
            <a:off x="3971073" y="2251479"/>
            <a:ext cx="1809531" cy="828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byte</a:t>
            </a:r>
            <a:endParaRPr lang="en-US" b="1" noProof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0" name="TextBox 10">
            <a:extLst>
              <a:ext uri="{FF2B5EF4-FFF2-40B4-BE49-F238E27FC236}">
                <a16:creationId xmlns:a16="http://schemas.microsoft.com/office/drawing/2014/main" id="{34E2928A-4E73-4074-A2E2-5722FD10A505}"/>
              </a:ext>
            </a:extLst>
          </p:cNvPr>
          <p:cNvSpPr txBox="1"/>
          <p:nvPr/>
        </p:nvSpPr>
        <p:spPr>
          <a:xfrm rot="851617">
            <a:off x="5713075" y="2179076"/>
            <a:ext cx="1853359" cy="7414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short</a:t>
            </a:r>
            <a:endParaRPr lang="en-US" sz="2000" b="1" noProof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1" name="TextBox 11">
            <a:extLst>
              <a:ext uri="{FF2B5EF4-FFF2-40B4-BE49-F238E27FC236}">
                <a16:creationId xmlns:a16="http://schemas.microsoft.com/office/drawing/2014/main" id="{A960877C-19B5-470C-A038-ABF7CDA3F292}"/>
              </a:ext>
            </a:extLst>
          </p:cNvPr>
          <p:cNvSpPr txBox="1"/>
          <p:nvPr/>
        </p:nvSpPr>
        <p:spPr>
          <a:xfrm rot="445021">
            <a:off x="6212209" y="1551282"/>
            <a:ext cx="1496104" cy="7414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uint</a:t>
            </a:r>
            <a:endParaRPr lang="en-US" sz="2000" b="1" noProof="1">
              <a:ln w="10160">
                <a:solidFill>
                  <a:schemeClr val="accent5"/>
                </a:solidFill>
                <a:prstDash val="solid"/>
              </a:ln>
              <a:solidFill>
                <a:schemeClr val="accent1">
                  <a:lumMod val="40000"/>
                  <a:lumOff val="60000"/>
                </a:schemeClr>
              </a:solidFill>
              <a:effectLst>
                <a:glow rad="63500">
                  <a:schemeClr val="accent6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2" name="TextBox 12">
            <a:extLst>
              <a:ext uri="{FF2B5EF4-FFF2-40B4-BE49-F238E27FC236}">
                <a16:creationId xmlns:a16="http://schemas.microsoft.com/office/drawing/2014/main" id="{86BDF6B2-02F7-4283-BDC0-D104F1AA99CA}"/>
              </a:ext>
            </a:extLst>
          </p:cNvPr>
          <p:cNvSpPr txBox="1"/>
          <p:nvPr/>
        </p:nvSpPr>
        <p:spPr>
          <a:xfrm rot="21351847">
            <a:off x="5618882" y="3598312"/>
            <a:ext cx="1685687" cy="654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sbyte</a:t>
            </a:r>
            <a:endParaRPr lang="en-US" sz="1800" b="1" noProof="1">
              <a:ln w="10160">
                <a:solidFill>
                  <a:schemeClr val="accent5"/>
                </a:solidFill>
                <a:prstDash val="solid"/>
              </a:ln>
              <a:solidFill>
                <a:schemeClr val="accent1">
                  <a:lumMod val="40000"/>
                  <a:lumOff val="60000"/>
                </a:schemeClr>
              </a:solidFill>
              <a:effectLst>
                <a:glow rad="63500">
                  <a:schemeClr val="accent6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3" name="TextBox 13">
            <a:extLst>
              <a:ext uri="{FF2B5EF4-FFF2-40B4-BE49-F238E27FC236}">
                <a16:creationId xmlns:a16="http://schemas.microsoft.com/office/drawing/2014/main" id="{8215E29B-E2CC-4065-8255-48D206F90B61}"/>
              </a:ext>
            </a:extLst>
          </p:cNvPr>
          <p:cNvSpPr txBox="1"/>
          <p:nvPr/>
        </p:nvSpPr>
        <p:spPr>
          <a:xfrm rot="21216099">
            <a:off x="6308262" y="2794895"/>
            <a:ext cx="1690243" cy="5669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ushort</a:t>
            </a:r>
            <a:endParaRPr lang="en-US" sz="1600" b="1" noProof="1">
              <a:ln w="10160">
                <a:solidFill>
                  <a:schemeClr val="accent5"/>
                </a:solidFill>
                <a:prstDash val="solid"/>
              </a:ln>
              <a:solidFill>
                <a:schemeClr val="accent1">
                  <a:lumMod val="40000"/>
                  <a:lumOff val="60000"/>
                </a:schemeClr>
              </a:solidFill>
              <a:effectLst>
                <a:glow rad="63500">
                  <a:schemeClr val="accent6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4" name="TextBox 14">
            <a:extLst>
              <a:ext uri="{FF2B5EF4-FFF2-40B4-BE49-F238E27FC236}">
                <a16:creationId xmlns:a16="http://schemas.microsoft.com/office/drawing/2014/main" id="{B68E50B1-5014-43E4-9AF1-57A591E5AEF2}"/>
              </a:ext>
            </a:extLst>
          </p:cNvPr>
          <p:cNvSpPr txBox="1"/>
          <p:nvPr/>
        </p:nvSpPr>
        <p:spPr>
          <a:xfrm rot="880328">
            <a:off x="4788561" y="2888432"/>
            <a:ext cx="1957999" cy="7414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ulong</a:t>
            </a:r>
            <a:endParaRPr lang="en-US" sz="2000" b="1" noProof="1">
              <a:ln w="10160">
                <a:solidFill>
                  <a:schemeClr val="accent5"/>
                </a:solidFill>
                <a:prstDash val="solid"/>
              </a:ln>
              <a:solidFill>
                <a:schemeClr val="accent1">
                  <a:lumMod val="40000"/>
                  <a:lumOff val="60000"/>
                </a:schemeClr>
              </a:solidFill>
              <a:effectLst>
                <a:glow rad="63500">
                  <a:schemeClr val="accent6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5" name="TextBox 9">
            <a:extLst>
              <a:ext uri="{FF2B5EF4-FFF2-40B4-BE49-F238E27FC236}">
                <a16:creationId xmlns:a16="http://schemas.microsoft.com/office/drawing/2014/main" id="{D707E5E9-BFFA-4D25-A1CD-DA3CAFDD4D85}"/>
              </a:ext>
            </a:extLst>
          </p:cNvPr>
          <p:cNvSpPr txBox="1"/>
          <p:nvPr/>
        </p:nvSpPr>
        <p:spPr>
          <a:xfrm rot="20696030">
            <a:off x="5194229" y="1180717"/>
            <a:ext cx="11466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string</a:t>
            </a:r>
            <a:endParaRPr lang="en-US" b="1" noProof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58769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Method </a:t>
            </a:r>
            <a:r>
              <a:rPr lang="en-US" b="1" dirty="0">
                <a:solidFill>
                  <a:srgbClr val="FFA000"/>
                </a:solidFill>
              </a:rPr>
              <a:t>parameters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dirty="0"/>
              <a:t>can be of </a:t>
            </a:r>
            <a:r>
              <a:rPr lang="en-US" b="1" dirty="0">
                <a:solidFill>
                  <a:srgbClr val="FFA000"/>
                </a:solidFill>
              </a:rPr>
              <a:t>any data type</a:t>
            </a: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spcBef>
                <a:spcPts val="3000"/>
              </a:spcBef>
            </a:pPr>
            <a:r>
              <a:rPr lang="en-US" dirty="0"/>
              <a:t>Call the method with certain values (</a:t>
            </a:r>
            <a:r>
              <a:rPr lang="en-US" b="1" dirty="0">
                <a:solidFill>
                  <a:srgbClr val="FFA000"/>
                </a:solidFill>
              </a:rPr>
              <a:t>arguments</a:t>
            </a:r>
            <a:r>
              <a:rPr lang="en-US" dirty="0"/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Parameters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726926" y="4976257"/>
            <a:ext cx="3919686" cy="1569660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PrintNumbers(</a:t>
            </a:r>
            <a:r>
              <a:rPr lang="en-US" sz="24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5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24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10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26926" y="1828800"/>
            <a:ext cx="6967686" cy="2336537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5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234465"/>
                </a:solidFill>
                <a:latin typeface="Consolas" pitchFamily="49" charset="0"/>
              </a:rPr>
              <a:t>static void PrintNumbers(</a:t>
            </a:r>
            <a:r>
              <a:rPr lang="en-US" sz="2200" b="1" noProof="1">
                <a:solidFill>
                  <a:srgbClr val="FFA000"/>
                </a:solidFill>
                <a:latin typeface="Consolas" pitchFamily="49" charset="0"/>
              </a:rPr>
              <a:t>int start</a:t>
            </a:r>
            <a:r>
              <a:rPr lang="en-US" sz="2200" b="1" noProof="1">
                <a:solidFill>
                  <a:srgbClr val="234465"/>
                </a:solidFill>
                <a:latin typeface="Consolas" pitchFamily="49" charset="0"/>
              </a:rPr>
              <a:t>, </a:t>
            </a:r>
            <a:r>
              <a:rPr lang="en-US" sz="2200" b="1" noProof="1">
                <a:solidFill>
                  <a:srgbClr val="FFA000"/>
                </a:solidFill>
                <a:latin typeface="Consolas" pitchFamily="49" charset="0"/>
              </a:rPr>
              <a:t>int end</a:t>
            </a:r>
            <a:r>
              <a:rPr lang="en-US" sz="2200" b="1" noProof="1">
                <a:solidFill>
                  <a:srgbClr val="234465"/>
                </a:solidFill>
                <a:latin typeface="Consolas" pitchFamily="49" charset="0"/>
              </a:rPr>
              <a:t>)</a:t>
            </a:r>
          </a:p>
          <a:p>
            <a:pPr eaLnBrk="0" hangingPunct="0">
              <a:lnSpc>
                <a:spcPts val="25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234465"/>
                </a:solidFill>
                <a:latin typeface="Consolas" pitchFamily="49" charset="0"/>
              </a:rPr>
              <a:t>{</a:t>
            </a:r>
          </a:p>
          <a:p>
            <a:pPr eaLnBrk="0" hangingPunct="0">
              <a:lnSpc>
                <a:spcPts val="25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234465"/>
                </a:solidFill>
                <a:latin typeface="Consolas" pitchFamily="49" charset="0"/>
              </a:rPr>
              <a:t>  for (int i = </a:t>
            </a:r>
            <a:r>
              <a:rPr lang="en-US" sz="2200" b="1" noProof="1">
                <a:solidFill>
                  <a:srgbClr val="FFA000"/>
                </a:solidFill>
                <a:latin typeface="Consolas" pitchFamily="49" charset="0"/>
              </a:rPr>
              <a:t>start</a:t>
            </a:r>
            <a:r>
              <a:rPr lang="en-US" sz="2200" b="1" noProof="1">
                <a:solidFill>
                  <a:srgbClr val="234465"/>
                </a:solidFill>
                <a:latin typeface="Consolas" pitchFamily="49" charset="0"/>
              </a:rPr>
              <a:t>; i &lt;= </a:t>
            </a:r>
            <a:r>
              <a:rPr lang="en-US" sz="2200" b="1" noProof="1">
                <a:solidFill>
                  <a:srgbClr val="FFA000"/>
                </a:solidFill>
                <a:latin typeface="Consolas" pitchFamily="49" charset="0"/>
              </a:rPr>
              <a:t>end</a:t>
            </a:r>
            <a:r>
              <a:rPr lang="en-US" sz="2200" b="1" noProof="1">
                <a:solidFill>
                  <a:srgbClr val="234465"/>
                </a:solidFill>
                <a:latin typeface="Consolas" pitchFamily="49" charset="0"/>
              </a:rPr>
              <a:t>; i++)</a:t>
            </a:r>
          </a:p>
          <a:p>
            <a:pPr eaLnBrk="0" hangingPunct="0">
              <a:lnSpc>
                <a:spcPts val="25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234465"/>
                </a:solidFill>
                <a:latin typeface="Consolas" pitchFamily="49" charset="0"/>
              </a:rPr>
              <a:t>  {</a:t>
            </a:r>
          </a:p>
          <a:p>
            <a:pPr eaLnBrk="0" hangingPunct="0">
              <a:lnSpc>
                <a:spcPts val="25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234465"/>
                </a:solidFill>
                <a:latin typeface="Consolas" pitchFamily="49" charset="0"/>
              </a:rPr>
              <a:t>    Console.Write("{0} ", i);</a:t>
            </a:r>
          </a:p>
          <a:p>
            <a:pPr eaLnBrk="0" hangingPunct="0">
              <a:lnSpc>
                <a:spcPts val="25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234465"/>
                </a:solidFill>
                <a:latin typeface="Consolas" pitchFamily="49" charset="0"/>
              </a:rPr>
              <a:t>  }</a:t>
            </a:r>
          </a:p>
          <a:p>
            <a:pPr eaLnBrk="0" hangingPunct="0">
              <a:lnSpc>
                <a:spcPts val="25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234465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7" name="AutoShape 23"/>
          <p:cNvSpPr>
            <a:spLocks noChangeArrowheads="1"/>
          </p:cNvSpPr>
          <p:nvPr/>
        </p:nvSpPr>
        <p:spPr bwMode="auto">
          <a:xfrm>
            <a:off x="4951412" y="5203923"/>
            <a:ext cx="3124200" cy="1114328"/>
          </a:xfrm>
          <a:prstGeom prst="wedgeRoundRectCallout">
            <a:avLst>
              <a:gd name="adj1" fmla="val -58439"/>
              <a:gd name="adj2" fmla="val 20269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Passing arguments at invocation</a:t>
            </a:r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7979427" y="1974462"/>
            <a:ext cx="3429000" cy="1114328"/>
          </a:xfrm>
          <a:prstGeom prst="wedgeRoundRectCallout">
            <a:avLst>
              <a:gd name="adj1" fmla="val -56490"/>
              <a:gd name="adj2" fmla="val -33798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A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Multiple parameters</a:t>
            </a:r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separated by comma</a:t>
            </a:r>
          </a:p>
        </p:txBody>
      </p:sp>
    </p:spTree>
    <p:extLst>
      <p:ext uri="{BB962C8B-B14F-4D97-AF65-F5344CB8AC3E}">
        <p14:creationId xmlns:p14="http://schemas.microsoft.com/office/powerpoint/2010/main" val="1471050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 can pass </a:t>
            </a:r>
            <a:r>
              <a:rPr lang="en-US" b="1" dirty="0">
                <a:solidFill>
                  <a:srgbClr val="FFA000"/>
                </a:solidFill>
              </a:rPr>
              <a:t>zero</a:t>
            </a:r>
            <a:r>
              <a:rPr lang="en-US" dirty="0"/>
              <a:t> or </a:t>
            </a:r>
            <a:r>
              <a:rPr lang="en-US" b="1" dirty="0">
                <a:solidFill>
                  <a:srgbClr val="FFA000"/>
                </a:solidFill>
              </a:rPr>
              <a:t>several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parameters</a:t>
            </a:r>
          </a:p>
          <a:p>
            <a:r>
              <a:rPr lang="en-US" dirty="0"/>
              <a:t>You can pass parameters of </a:t>
            </a:r>
            <a:r>
              <a:rPr lang="en-US" b="1" dirty="0">
                <a:solidFill>
                  <a:srgbClr val="FFA000"/>
                </a:solidFill>
              </a:rPr>
              <a:t>different types</a:t>
            </a:r>
          </a:p>
          <a:p>
            <a:r>
              <a:rPr lang="en-US" dirty="0"/>
              <a:t>Each parameter has</a:t>
            </a:r>
            <a:r>
              <a:rPr lang="en-US" b="1" dirty="0"/>
              <a:t> </a:t>
            </a:r>
            <a:r>
              <a:rPr lang="en-US" b="1" dirty="0">
                <a:solidFill>
                  <a:srgbClr val="FFA000"/>
                </a:solidFill>
              </a:rPr>
              <a:t>name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and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rgbClr val="FFA000"/>
                </a:solidFill>
              </a:rPr>
              <a:t>type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6612" y="4572000"/>
            <a:ext cx="9601200" cy="1838177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static void PrintStudent(</a:t>
            </a:r>
            <a:r>
              <a:rPr lang="en-US" sz="22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string name</a:t>
            </a:r>
            <a:r>
              <a:rPr lang="en-US" sz="22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22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int age</a:t>
            </a:r>
            <a:r>
              <a:rPr lang="en-US" sz="22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22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double grade</a:t>
            </a:r>
            <a:r>
              <a:rPr lang="en-US" sz="22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Console</a:t>
            </a:r>
            <a:r>
              <a:rPr lang="en-US" sz="22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.WriteLine("Student: {0}; Age: {1}, Grade: {2}",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2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name</a:t>
            </a:r>
            <a:r>
              <a:rPr lang="en-US" sz="22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22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age</a:t>
            </a:r>
            <a:r>
              <a:rPr lang="en-US" sz="22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22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grade</a:t>
            </a:r>
            <a:r>
              <a:rPr lang="en-US" sz="22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Parameters (2)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AutoShape 23"/>
          <p:cNvSpPr>
            <a:spLocks noChangeArrowheads="1"/>
          </p:cNvSpPr>
          <p:nvPr/>
        </p:nvSpPr>
        <p:spPr bwMode="auto">
          <a:xfrm>
            <a:off x="6110542" y="3381472"/>
            <a:ext cx="1941158" cy="1038128"/>
          </a:xfrm>
          <a:prstGeom prst="wedgeRoundRectCallout">
            <a:avLst>
              <a:gd name="adj1" fmla="val 64314"/>
              <a:gd name="adj2" fmla="val 51981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Parameter </a:t>
            </a:r>
            <a:r>
              <a:rPr lang="en-US" sz="2800" b="1" noProof="1">
                <a:solidFill>
                  <a:srgbClr val="FFA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</a:t>
            </a:r>
          </a:p>
        </p:txBody>
      </p:sp>
      <p:sp>
        <p:nvSpPr>
          <p:cNvPr id="7" name="AutoShape 23"/>
          <p:cNvSpPr>
            <a:spLocks noChangeArrowheads="1"/>
          </p:cNvSpPr>
          <p:nvPr/>
        </p:nvSpPr>
        <p:spPr bwMode="auto">
          <a:xfrm>
            <a:off x="9599612" y="3381472"/>
            <a:ext cx="1905000" cy="1038128"/>
          </a:xfrm>
          <a:prstGeom prst="wedgeRoundRectCallout">
            <a:avLst>
              <a:gd name="adj1" fmla="val -34641"/>
              <a:gd name="adj2" fmla="val 59528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Parameter </a:t>
            </a:r>
            <a:r>
              <a:rPr lang="en-US" sz="2800" b="1" noProof="1">
                <a:solidFill>
                  <a:srgbClr val="FFA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</a:t>
            </a:r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1005142" y="3381472"/>
            <a:ext cx="3352800" cy="1038128"/>
          </a:xfrm>
          <a:prstGeom prst="wedgeRoundRectCallout">
            <a:avLst>
              <a:gd name="adj1" fmla="val 62286"/>
              <a:gd name="adj2" fmla="val 41594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A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Multiple parameters</a:t>
            </a:r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of different types</a:t>
            </a:r>
          </a:p>
        </p:txBody>
      </p:sp>
    </p:spTree>
    <p:extLst>
      <p:ext uri="{BB962C8B-B14F-4D97-AF65-F5344CB8AC3E}">
        <p14:creationId xmlns:p14="http://schemas.microsoft.com/office/powerpoint/2010/main" val="3129195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Create a method that prints the </a:t>
            </a:r>
            <a:r>
              <a:rPr lang="en-US" b="1" dirty="0">
                <a:solidFill>
                  <a:srgbClr val="FFA000"/>
                </a:solidFill>
              </a:rPr>
              <a:t>sign</a:t>
            </a:r>
            <a:r>
              <a:rPr lang="en-US" dirty="0"/>
              <a:t> of an integer number </a:t>
            </a:r>
            <a:r>
              <a:rPr lang="en-US" b="1" dirty="0">
                <a:solidFill>
                  <a:srgbClr val="FFA000"/>
                </a:solidFill>
                <a:latin typeface="Consolas" panose="020B0609020204030204" pitchFamily="49" charset="0"/>
              </a:rPr>
              <a:t>n</a:t>
            </a:r>
            <a:r>
              <a:rPr lang="en-US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Sign of Integer Number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215083" y="2354916"/>
            <a:ext cx="9144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4189411" y="2355377"/>
            <a:ext cx="5486401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The number 2 is positive.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3430847" y="2426026"/>
            <a:ext cx="4572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2215083" y="3526374"/>
            <a:ext cx="9144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-5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4189410" y="4734580"/>
            <a:ext cx="548640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The number 0 is zero.</a:t>
            </a:r>
          </a:p>
        </p:txBody>
      </p:sp>
      <p:sp>
        <p:nvSpPr>
          <p:cNvPr id="16" name="Right Arrow 15"/>
          <p:cNvSpPr/>
          <p:nvPr/>
        </p:nvSpPr>
        <p:spPr>
          <a:xfrm>
            <a:off x="3430847" y="4753768"/>
            <a:ext cx="4572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2215083" y="4682658"/>
            <a:ext cx="9144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19" name="Right Arrow 15"/>
          <p:cNvSpPr/>
          <p:nvPr/>
        </p:nvSpPr>
        <p:spPr>
          <a:xfrm>
            <a:off x="3430847" y="3597484"/>
            <a:ext cx="4572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4214200" y="3597484"/>
            <a:ext cx="546161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The number -5 is negative.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AC9BA7E-94FE-499A-90D2-592E221061EA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</a:t>
            </a:r>
            <a:r>
              <a:rPr lang="en-US" sz="2000" dirty="0" smtClean="0"/>
              <a:t>here</a:t>
            </a:r>
            <a:r>
              <a:rPr lang="en-US" sz="2000" dirty="0"/>
              <a:t>: </a:t>
            </a:r>
            <a:r>
              <a:rPr lang="en-US" sz="2000" dirty="0">
                <a:hlinkClick r:id="rId2"/>
              </a:rPr>
              <a:t>https://judge.softuni.bg/Contests/1208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76156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Sign of Integer Number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622413" y="1371600"/>
            <a:ext cx="10944000" cy="4708981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static void </a:t>
            </a:r>
            <a:r>
              <a:rPr lang="en-US" sz="25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PrintSign</a:t>
            </a:r>
            <a:r>
              <a:rPr lang="en-US" sz="25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(int </a:t>
            </a:r>
            <a:r>
              <a:rPr lang="en-US" sz="25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number</a:t>
            </a:r>
            <a:r>
              <a:rPr lang="en-US" sz="25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if (number </a:t>
            </a:r>
            <a:r>
              <a:rPr lang="en-US" sz="25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&gt; 0</a:t>
            </a:r>
            <a:r>
              <a:rPr lang="en-US" sz="25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Console.WriteLine("The number {0} is </a:t>
            </a:r>
            <a:r>
              <a:rPr lang="en-US" sz="25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positive</a:t>
            </a:r>
            <a:r>
              <a:rPr lang="en-US" sz="25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", number);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else if (number </a:t>
            </a:r>
            <a:r>
              <a:rPr lang="en-US" sz="25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&lt; 0</a:t>
            </a:r>
            <a:r>
              <a:rPr lang="en-US" sz="25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Console.WriteLine("The number {0} </a:t>
            </a:r>
            <a:r>
              <a:rPr lang="en-GB" sz="25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is </a:t>
            </a:r>
            <a:r>
              <a:rPr lang="en-US" sz="25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negative</a:t>
            </a:r>
            <a:r>
              <a:rPr lang="en-US" sz="25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.", number);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else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Console.WriteLine("The number {0} is </a:t>
            </a:r>
            <a:r>
              <a:rPr lang="en-US" sz="25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zero</a:t>
            </a:r>
            <a:r>
              <a:rPr lang="en-US" sz="25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.", number);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500" b="1" noProof="1">
              <a:solidFill>
                <a:srgbClr val="234465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static void </a:t>
            </a:r>
            <a:r>
              <a:rPr lang="en-US" sz="25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Main</a:t>
            </a:r>
            <a:r>
              <a:rPr lang="en-US" sz="25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{ </a:t>
            </a:r>
            <a:r>
              <a:rPr lang="en-US" sz="25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PrintSign</a:t>
            </a:r>
            <a:r>
              <a:rPr lang="en-US" sz="25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(int.Parse(Console.ReadLine())); 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3248F3-F1B3-4264-A6C9-06CC69D2CACF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https://judge.softuni.bg/Contests/1208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26184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Write a method that receives a grade between 2.00 and 6.00</a:t>
            </a:r>
            <a:br>
              <a:rPr lang="en-US" dirty="0"/>
            </a:br>
            <a:r>
              <a:rPr lang="en-US" dirty="0"/>
              <a:t>and prints the corresponding grade in words</a:t>
            </a:r>
          </a:p>
          <a:p>
            <a:pPr lvl="1"/>
            <a:r>
              <a:rPr lang="en-US" dirty="0"/>
              <a:t>2.00 - 2.99 - "Fail"</a:t>
            </a:r>
          </a:p>
          <a:p>
            <a:pPr lvl="1"/>
            <a:r>
              <a:rPr lang="en-US" dirty="0"/>
              <a:t>3.00 - 3.49 - "Poor"</a:t>
            </a:r>
          </a:p>
          <a:p>
            <a:pPr lvl="1"/>
            <a:r>
              <a:rPr lang="en-US" dirty="0"/>
              <a:t>3.50 - 4.49 - "Good"</a:t>
            </a:r>
          </a:p>
          <a:p>
            <a:pPr lvl="1"/>
            <a:r>
              <a:rPr lang="en-US" dirty="0"/>
              <a:t>4.50 - 5.49 - "Very good"</a:t>
            </a:r>
          </a:p>
          <a:p>
            <a:pPr lvl="1"/>
            <a:r>
              <a:rPr lang="en-US" dirty="0"/>
              <a:t>5.50 - 6.00 - "Excellent"</a:t>
            </a:r>
          </a:p>
          <a:p>
            <a:pPr marL="609036" lvl="1" indent="0">
              <a:buNone/>
            </a:pP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Problem: </a:t>
            </a:r>
            <a:r>
              <a:rPr lang="en-US" dirty="0"/>
              <a:t>Grades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9356" y="3047539"/>
            <a:ext cx="980059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3.33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139343" y="3048000"/>
            <a:ext cx="198278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Poor</a:t>
            </a:r>
          </a:p>
        </p:txBody>
      </p:sp>
      <p:sp>
        <p:nvSpPr>
          <p:cNvPr id="7" name="Right Arrow 6"/>
          <p:cNvSpPr/>
          <p:nvPr/>
        </p:nvSpPr>
        <p:spPr>
          <a:xfrm>
            <a:off x="7380779" y="3118649"/>
            <a:ext cx="4572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099356" y="3897461"/>
            <a:ext cx="980059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4.50</a:t>
            </a:r>
          </a:p>
        </p:txBody>
      </p:sp>
      <p:sp>
        <p:nvSpPr>
          <p:cNvPr id="9" name="Right Arrow 15"/>
          <p:cNvSpPr/>
          <p:nvPr/>
        </p:nvSpPr>
        <p:spPr>
          <a:xfrm>
            <a:off x="7380779" y="3968571"/>
            <a:ext cx="4572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8164132" y="3968571"/>
            <a:ext cx="1973824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Very good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6099356" y="4818032"/>
            <a:ext cx="980059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2.99</a:t>
            </a:r>
          </a:p>
        </p:txBody>
      </p:sp>
      <p:sp>
        <p:nvSpPr>
          <p:cNvPr id="12" name="Right Arrow 15"/>
          <p:cNvSpPr/>
          <p:nvPr/>
        </p:nvSpPr>
        <p:spPr>
          <a:xfrm>
            <a:off x="7380779" y="4889142"/>
            <a:ext cx="4572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8164132" y="4889142"/>
            <a:ext cx="1973824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Fail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63248F3-F1B3-4264-A6C9-06CC69D2CACF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https://judge.softuni.bg/Contests/1208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12872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</a:t>
            </a:r>
            <a:r>
              <a:rPr lang="en-US" dirty="0"/>
              <a:t>Grades</a:t>
            </a:r>
            <a:endParaRPr lang="bg-BG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979612" y="1326837"/>
            <a:ext cx="8382000" cy="4769163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private</a:t>
            </a:r>
            <a:r>
              <a:rPr lang="en-GB" dirty="0"/>
              <a:t> </a:t>
            </a:r>
            <a:r>
              <a:rPr lang="en-GB" dirty="0">
                <a:solidFill>
                  <a:schemeClr val="tx1"/>
                </a:solidFill>
              </a:rPr>
              <a:t>static void</a:t>
            </a:r>
            <a:r>
              <a:rPr lang="en-GB" dirty="0"/>
              <a:t> </a:t>
            </a:r>
            <a:r>
              <a:rPr lang="en-GB" dirty="0">
                <a:solidFill>
                  <a:schemeClr val="bg1"/>
                </a:solidFill>
              </a:rPr>
              <a:t>PrintInWords</a:t>
            </a:r>
            <a:r>
              <a:rPr lang="en-GB" dirty="0">
                <a:solidFill>
                  <a:schemeClr val="tx1"/>
                </a:solidFill>
              </a:rPr>
              <a:t>(</a:t>
            </a:r>
            <a:r>
              <a:rPr lang="en-GB" dirty="0">
                <a:solidFill>
                  <a:schemeClr val="bg1"/>
                </a:solidFill>
              </a:rPr>
              <a:t>int grade</a:t>
            </a:r>
            <a:r>
              <a:rPr lang="en-GB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GB" dirty="0" smtClean="0">
                <a:solidFill>
                  <a:schemeClr val="tx1"/>
                </a:solidFill>
              </a:rPr>
              <a:t>{</a:t>
            </a:r>
          </a:p>
          <a:p>
            <a:r>
              <a:rPr lang="en-GB" dirty="0" smtClean="0"/>
              <a:t>  </a:t>
            </a:r>
            <a:r>
              <a:rPr lang="en-GB" dirty="0">
                <a:solidFill>
                  <a:schemeClr val="tx1"/>
                </a:solidFill>
              </a:rPr>
              <a:t>string gradeInWords = string.Empty;</a:t>
            </a:r>
          </a:p>
          <a:p>
            <a:r>
              <a:rPr lang="en-GB" dirty="0">
                <a:solidFill>
                  <a:schemeClr val="tx1"/>
                </a:solidFill>
              </a:rPr>
              <a:t>  if (grade &gt;= 2 &amp;&amp; grade &lt;= 2.99)</a:t>
            </a:r>
          </a:p>
          <a:p>
            <a:r>
              <a:rPr lang="en-GB" dirty="0">
                <a:solidFill>
                  <a:schemeClr val="tx1"/>
                </a:solidFill>
              </a:rPr>
              <a:t>    gradeInWords = "Fail";</a:t>
            </a:r>
          </a:p>
          <a:p>
            <a:r>
              <a:rPr lang="en-GB" dirty="0"/>
              <a:t>  </a:t>
            </a:r>
            <a:r>
              <a:rPr lang="en-GB" dirty="0">
                <a:solidFill>
                  <a:schemeClr val="accent2"/>
                </a:solidFill>
              </a:rPr>
              <a:t>//TODO: </a:t>
            </a:r>
            <a:r>
              <a:rPr lang="en-GB" i="1" dirty="0">
                <a:solidFill>
                  <a:schemeClr val="accent2"/>
                </a:solidFill>
              </a:rPr>
              <a:t>make the rest</a:t>
            </a:r>
          </a:p>
          <a:p>
            <a:r>
              <a:rPr lang="en-GB" dirty="0"/>
              <a:t>  </a:t>
            </a:r>
            <a:r>
              <a:rPr lang="en-GB" dirty="0">
                <a:solidFill>
                  <a:schemeClr val="tx1"/>
                </a:solidFill>
              </a:rPr>
              <a:t>Console.WriteLine(gradeInWords</a:t>
            </a:r>
            <a:r>
              <a:rPr lang="en-GB" dirty="0" smtClean="0">
                <a:solidFill>
                  <a:schemeClr val="tx1"/>
                </a:solidFill>
              </a:rPr>
              <a:t>);}</a:t>
            </a:r>
          </a:p>
          <a:p>
            <a:r>
              <a:rPr lang="en-GB" dirty="0" smtClean="0">
                <a:solidFill>
                  <a:schemeClr val="tx1"/>
                </a:solidFill>
              </a:rPr>
              <a:t>static </a:t>
            </a:r>
            <a:r>
              <a:rPr lang="en-GB" dirty="0">
                <a:solidFill>
                  <a:schemeClr val="tx1"/>
                </a:solidFill>
              </a:rPr>
              <a:t>void Main() </a:t>
            </a:r>
          </a:p>
          <a:p>
            <a:r>
              <a:rPr lang="en-GB" dirty="0">
                <a:solidFill>
                  <a:schemeClr val="tx1"/>
                </a:solidFill>
              </a:rPr>
              <a:t>{ </a:t>
            </a:r>
            <a:r>
              <a:rPr lang="en-GB" dirty="0">
                <a:solidFill>
                  <a:schemeClr val="bg1"/>
                </a:solidFill>
              </a:rPr>
              <a:t>PrintInWords</a:t>
            </a:r>
            <a:r>
              <a:rPr lang="en-GB" dirty="0">
                <a:solidFill>
                  <a:schemeClr val="tx1"/>
                </a:solidFill>
              </a:rPr>
              <a:t>(int.Parse(Console.ReadLine())); 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3248F3-F1B3-4264-A6C9-06CC69D2CACF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https://judge.softuni.bg/Contests/1208</a:t>
            </a:r>
            <a:endParaRPr lang="en-US" sz="2000" dirty="0"/>
          </a:p>
        </p:txBody>
      </p:sp>
      <p:sp>
        <p:nvSpPr>
          <p:cNvPr id="8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563400" y="6397197"/>
            <a:ext cx="428710" cy="308845"/>
          </a:xfrm>
        </p:spPr>
        <p:txBody>
          <a:bodyPr/>
          <a:lstStyle/>
          <a:p>
            <a:pPr algn="r"/>
            <a:r>
              <a:rPr lang="en-US" dirty="0" smtClean="0"/>
              <a:t>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312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000" dirty="0"/>
              <a:t>Parameters can accept</a:t>
            </a:r>
            <a:r>
              <a:rPr lang="en-US" sz="3000" dirty="0">
                <a:solidFill>
                  <a:srgbClr val="FFA000"/>
                </a:solidFill>
              </a:rPr>
              <a:t> </a:t>
            </a:r>
            <a:r>
              <a:rPr lang="en-US" sz="3000" b="1" dirty="0">
                <a:solidFill>
                  <a:srgbClr val="FFA000"/>
                </a:solidFill>
              </a:rPr>
              <a:t>default values</a:t>
            </a:r>
            <a:r>
              <a:rPr lang="en-US" sz="3000" dirty="0"/>
              <a:t>:</a:t>
            </a:r>
          </a:p>
          <a:p>
            <a:endParaRPr lang="en-US" sz="3600" dirty="0"/>
          </a:p>
          <a:p>
            <a:endParaRPr lang="en-US" sz="3600" dirty="0"/>
          </a:p>
          <a:p>
            <a:endParaRPr lang="en-US" sz="3200" dirty="0"/>
          </a:p>
          <a:p>
            <a:endParaRPr lang="en-US" sz="2000" dirty="0"/>
          </a:p>
          <a:p>
            <a:r>
              <a:rPr lang="en-US" sz="3000" dirty="0"/>
              <a:t>The above method can be called in several ways:</a:t>
            </a:r>
            <a:endParaRPr lang="bg-BG" sz="3000" dirty="0"/>
          </a:p>
          <a:p>
            <a:endParaRPr lang="en-US" sz="3600" dirty="0"/>
          </a:p>
          <a:p>
            <a:endParaRPr lang="en-US" dirty="0"/>
          </a:p>
        </p:txBody>
      </p:sp>
      <p:sp>
        <p:nvSpPr>
          <p:cNvPr id="543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Optional Parameters</a:t>
            </a:r>
            <a:endParaRPr lang="bg-BG" dirty="0"/>
          </a:p>
        </p:txBody>
      </p:sp>
      <p:sp>
        <p:nvSpPr>
          <p:cNvPr id="10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84212" y="1828800"/>
            <a:ext cx="9296400" cy="2419124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static void PrintNumbers(int start </a:t>
            </a:r>
            <a:r>
              <a:rPr lang="en-US" sz="24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= 0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, int end </a:t>
            </a:r>
            <a:r>
              <a:rPr lang="en-US" sz="24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= 100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for (int i = start; i &lt;= end; i++)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Console.Write("{0} ", i);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AutoShape 23"/>
          <p:cNvSpPr>
            <a:spLocks noChangeArrowheads="1"/>
          </p:cNvSpPr>
          <p:nvPr/>
        </p:nvSpPr>
        <p:spPr bwMode="auto">
          <a:xfrm>
            <a:off x="7395856" y="2286000"/>
            <a:ext cx="1676400" cy="1032316"/>
          </a:xfrm>
          <a:prstGeom prst="wedgeRoundRectCallout">
            <a:avLst>
              <a:gd name="adj1" fmla="val 59112"/>
              <a:gd name="adj2" fmla="val -45618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Default values</a:t>
            </a:r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4791250" y="5567196"/>
            <a:ext cx="3200400" cy="941797"/>
          </a:xfrm>
          <a:prstGeom prst="wedgeRoundRectCallout">
            <a:avLst>
              <a:gd name="adj1" fmla="val -55023"/>
              <a:gd name="adj2" fmla="val 20744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Can be </a:t>
            </a:r>
            <a:r>
              <a:rPr lang="en-US" sz="2800" b="1" noProof="1">
                <a:solidFill>
                  <a:srgbClr val="FFA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skipped</a:t>
            </a:r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at method invocation</a:t>
            </a:r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4570412" y="5020358"/>
            <a:ext cx="5803289" cy="424732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PrintNumbers(end: 40, start: 35);</a:t>
            </a: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727970" y="5020358"/>
            <a:ext cx="3581400" cy="424732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PrintNumbers(5, 10);</a:t>
            </a:r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727969" y="5592225"/>
            <a:ext cx="3581401" cy="424732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PrintNumbers(15);</a:t>
            </a:r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726381" y="6164092"/>
            <a:ext cx="3582989" cy="424732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PrintNumbers();</a:t>
            </a:r>
          </a:p>
        </p:txBody>
      </p:sp>
    </p:spTree>
    <p:extLst>
      <p:ext uri="{BB962C8B-B14F-4D97-AF65-F5344CB8AC3E}">
        <p14:creationId xmlns:p14="http://schemas.microsoft.com/office/powerpoint/2010/main" val="1856706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C603285-689A-4E41-8F77-BD9FEA5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 of Contents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A566F-0E0E-4BF9-A3B0-6F01080380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28680" y="1371603"/>
            <a:ext cx="8180332" cy="5334439"/>
          </a:xfrm>
        </p:spPr>
        <p:txBody>
          <a:bodyPr>
            <a:normAutofit/>
          </a:bodyPr>
          <a:lstStyle/>
          <a:p>
            <a:r>
              <a:rPr lang="en-US" sz="3600" dirty="0"/>
              <a:t>What Is a Method?</a:t>
            </a:r>
          </a:p>
          <a:p>
            <a:r>
              <a:rPr lang="en-GB" sz="3600" dirty="0"/>
              <a:t>Declaring and Invoking Methods</a:t>
            </a:r>
            <a:endParaRPr lang="bg-BG" sz="3600" dirty="0"/>
          </a:p>
          <a:p>
            <a:pPr lvl="1"/>
            <a:r>
              <a:rPr lang="en-US" sz="3400" dirty="0"/>
              <a:t>Void and Return type Methods</a:t>
            </a:r>
            <a:endParaRPr lang="en-GB" sz="3400" dirty="0"/>
          </a:p>
          <a:p>
            <a:r>
              <a:rPr lang="en-GB" sz="3600" dirty="0"/>
              <a:t>Methods with Parameters</a:t>
            </a:r>
          </a:p>
          <a:p>
            <a:r>
              <a:rPr lang="en-US" dirty="0"/>
              <a:t>Overloading Methods</a:t>
            </a:r>
          </a:p>
          <a:p>
            <a:r>
              <a:rPr lang="en-US" dirty="0"/>
              <a:t>Program Execution Flow</a:t>
            </a:r>
          </a:p>
          <a:p>
            <a:r>
              <a:rPr lang="en-US" dirty="0"/>
              <a:t>Naming and Best Practices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A3C29A2-801E-45B5-8313-8492EDF9966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945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51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r>
              <a:rPr lang="en-US" dirty="0"/>
              <a:t>Create a method for printing triangles as shown below:</a:t>
            </a:r>
          </a:p>
        </p:txBody>
      </p:sp>
      <p:sp>
        <p:nvSpPr>
          <p:cNvPr id="576514" name="Rectangle 2"/>
          <p:cNvSpPr>
            <a:spLocks noGrp="1" noChangeArrowheads="1"/>
          </p:cNvSpPr>
          <p:nvPr>
            <p:ph type="title"/>
          </p:nvPr>
        </p:nvSpPr>
        <p:spPr>
          <a:xfrm>
            <a:off x="190356" y="100750"/>
            <a:ext cx="9503571" cy="882654"/>
          </a:xfrm>
        </p:spPr>
        <p:txBody>
          <a:bodyPr/>
          <a:lstStyle/>
          <a:p>
            <a:r>
              <a:rPr lang="en-US" dirty="0"/>
              <a:t>Problem: Printing Triangle</a:t>
            </a:r>
            <a:endParaRPr lang="bg-BG" dirty="0"/>
          </a:p>
        </p:txBody>
      </p:sp>
      <p:sp>
        <p:nvSpPr>
          <p:cNvPr id="14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563400" y="6397197"/>
            <a:ext cx="428710" cy="30884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503612" y="2676636"/>
            <a:ext cx="1447800" cy="25879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1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1 2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1 2 3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1 2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339028" y="2261425"/>
            <a:ext cx="1792201" cy="31085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1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1 2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1 2 3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1 2 3 4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1 2 3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1 2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1 </a:t>
            </a:r>
            <a:endParaRPr lang="en-US" sz="2800" b="1" noProof="1">
              <a:latin typeface="Consolas" panose="020B0609020204030204" pitchFamily="49" charset="0"/>
            </a:endParaRPr>
          </a:p>
        </p:txBody>
      </p:sp>
      <p:sp>
        <p:nvSpPr>
          <p:cNvPr id="11" name="Right Arrow 12"/>
          <p:cNvSpPr/>
          <p:nvPr/>
        </p:nvSpPr>
        <p:spPr>
          <a:xfrm>
            <a:off x="2753626" y="3696307"/>
            <a:ext cx="4572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6302795" y="3554087"/>
            <a:ext cx="9144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4</a:t>
            </a:r>
            <a:endParaRPr lang="en-US" sz="2800" b="1" noProof="1">
              <a:latin typeface="Consolas" panose="020B0609020204030204" pitchFamily="49" charset="0"/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7512303" y="3625197"/>
            <a:ext cx="4572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1801D8-3ADB-4ADF-BFC3-45C5E72065E5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https://judge.softuni.bg/Contests/1208</a:t>
            </a:r>
            <a:endParaRPr lang="en-US" sz="2000" dirty="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1522412" y="3625191"/>
            <a:ext cx="9144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latin typeface="Consolas" panose="020B0609020204030204" pitchFamily="49" charset="0"/>
              </a:rPr>
              <a:t>3</a:t>
            </a:r>
            <a:endParaRPr lang="en-US" sz="2800" b="1" noProof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73614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Create a method that </a:t>
            </a:r>
            <a:r>
              <a:rPr lang="en-US" b="1" dirty="0">
                <a:solidFill>
                  <a:srgbClr val="FFA000"/>
                </a:solidFill>
              </a:rPr>
              <a:t>prints a single line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,</a:t>
            </a:r>
            <a:r>
              <a:rPr lang="en-US" dirty="0"/>
              <a:t> consisting of numbers from a </a:t>
            </a:r>
            <a:r>
              <a:rPr lang="en-US" b="1" dirty="0">
                <a:solidFill>
                  <a:srgbClr val="FFA000"/>
                </a:solidFill>
              </a:rPr>
              <a:t>given start</a:t>
            </a:r>
            <a:r>
              <a:rPr lang="en-US" b="1" dirty="0"/>
              <a:t> </a:t>
            </a:r>
            <a:r>
              <a:rPr lang="en-US" dirty="0"/>
              <a:t>to a </a:t>
            </a:r>
            <a:r>
              <a:rPr lang="en-US" b="1" dirty="0">
                <a:solidFill>
                  <a:srgbClr val="FFA000"/>
                </a:solidFill>
              </a:rPr>
              <a:t>given end</a:t>
            </a:r>
            <a:r>
              <a:rPr lang="en-US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GB" dirty="0"/>
              <a:t>Printing Triangle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1025524" y="2480364"/>
            <a:ext cx="8193088" cy="3539430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static </a:t>
            </a:r>
            <a:r>
              <a:rPr lang="en-GB" sz="2800" b="1" noProof="1">
                <a:latin typeface="Consolas" pitchFamily="49" charset="0"/>
                <a:cs typeface="Consolas" pitchFamily="49" charset="0"/>
              </a:rPr>
              <a:t>void</a:t>
            </a: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GB" sz="28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PrintLine</a:t>
            </a: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(int </a:t>
            </a:r>
            <a:r>
              <a:rPr lang="en-GB" sz="28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start</a:t>
            </a: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, int </a:t>
            </a:r>
            <a:r>
              <a:rPr lang="en-GB" sz="28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end</a:t>
            </a: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for (int i = </a:t>
            </a:r>
            <a:r>
              <a:rPr lang="en-GB" sz="28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start</a:t>
            </a: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; i &lt;= </a:t>
            </a:r>
            <a:r>
              <a:rPr lang="en-GB" sz="28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end</a:t>
            </a: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; i++)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Console.Write(</a:t>
            </a:r>
            <a:r>
              <a:rPr lang="en-GB" sz="28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+ " 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Console.WriteLine();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solidFill>
                <a:srgbClr val="234465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D0945A-7D95-407D-BAC5-5B8D2B80AB0B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</a:t>
            </a:r>
            <a:r>
              <a:rPr lang="en-US" sz="2000" dirty="0" smtClean="0">
                <a:hlinkClick r:id="rId2"/>
              </a:rPr>
              <a:t>judge.softuni.bg/Contests/1208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32816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238060" cy="5201066"/>
          </a:xfrm>
        </p:spPr>
        <p:txBody>
          <a:bodyPr/>
          <a:lstStyle/>
          <a:p>
            <a:r>
              <a:rPr lang="en-US" dirty="0"/>
              <a:t>Create a method that prints the </a:t>
            </a:r>
            <a:r>
              <a:rPr lang="en-US" b="1" dirty="0">
                <a:solidFill>
                  <a:srgbClr val="FFA000"/>
                </a:solidFill>
              </a:rPr>
              <a:t>first half (1..n)</a:t>
            </a:r>
            <a:r>
              <a:rPr lang="en-US" b="1" dirty="0"/>
              <a:t> </a:t>
            </a:r>
            <a:r>
              <a:rPr lang="en-US" dirty="0"/>
              <a:t>and then the </a:t>
            </a:r>
            <a:r>
              <a:rPr lang="en-US" b="1" dirty="0">
                <a:solidFill>
                  <a:srgbClr val="FFA000"/>
                </a:solidFill>
              </a:rPr>
              <a:t>second half (n-1…1) </a:t>
            </a:r>
            <a:r>
              <a:rPr lang="en-US" dirty="0"/>
              <a:t>of the triangle: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GB" dirty="0"/>
              <a:t>Printing Triangle (2)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1025524" y="2480370"/>
            <a:ext cx="8650288" cy="3539430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static void </a:t>
            </a:r>
            <a:r>
              <a:rPr lang="en-GB" sz="28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PrintTriangle</a:t>
            </a: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GB" sz="28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int n</a:t>
            </a: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for (int line = 1; line &lt;= n; line++)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GB" sz="28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PrintLine</a:t>
            </a: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(1, line);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for (int line = n - 1; line &gt;= 1; line--)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GB" sz="28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PrintLine</a:t>
            </a: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(1, line);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solidFill>
                <a:srgbClr val="234465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23"/>
          <p:cNvSpPr>
            <a:spLocks noChangeArrowheads="1"/>
          </p:cNvSpPr>
          <p:nvPr/>
        </p:nvSpPr>
        <p:spPr bwMode="auto">
          <a:xfrm>
            <a:off x="7694612" y="1950174"/>
            <a:ext cx="2275657" cy="978316"/>
          </a:xfrm>
          <a:prstGeom prst="wedgeRoundRectCallout">
            <a:avLst>
              <a:gd name="adj1" fmla="val -60522"/>
              <a:gd name="adj2" fmla="val 25943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 with </a:t>
            </a:r>
            <a:r>
              <a:rPr lang="en-US" sz="2800" b="1" dirty="0">
                <a:solidFill>
                  <a:srgbClr val="FFA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parameter </a:t>
            </a:r>
            <a:r>
              <a:rPr lang="en-US" sz="2800" b="1" noProof="1">
                <a:solidFill>
                  <a:srgbClr val="FFA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</a:t>
            </a:r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6018212" y="3869785"/>
            <a:ext cx="2133600" cy="604359"/>
          </a:xfrm>
          <a:prstGeom prst="wedgeRoundRectCallout">
            <a:avLst>
              <a:gd name="adj1" fmla="val -54823"/>
              <a:gd name="adj2" fmla="val -41295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Lines 1...n</a:t>
            </a:r>
            <a:endParaRPr lang="en-US" sz="2800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0" name="AutoShape 23"/>
          <p:cNvSpPr>
            <a:spLocks noChangeArrowheads="1"/>
          </p:cNvSpPr>
          <p:nvPr/>
        </p:nvSpPr>
        <p:spPr bwMode="auto">
          <a:xfrm>
            <a:off x="6018212" y="5229366"/>
            <a:ext cx="2133600" cy="604359"/>
          </a:xfrm>
          <a:prstGeom prst="wedgeRoundRectCallout">
            <a:avLst>
              <a:gd name="adj1" fmla="val -55273"/>
              <a:gd name="adj2" fmla="val -42364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Lines n-1…1</a:t>
            </a:r>
            <a:endParaRPr lang="en-US" sz="2800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D55515-8B63-42CC-A9F8-A789125A52E6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</a:t>
            </a:r>
            <a:r>
              <a:rPr lang="en-US" sz="2000" dirty="0" smtClean="0">
                <a:hlinkClick r:id="rId2"/>
              </a:rPr>
              <a:t>judge.softuni.bg/Contests/1208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39976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5613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5400" dirty="0"/>
              <a:t>Live Exercises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8012" y="394224"/>
            <a:ext cx="3124201" cy="383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440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A18810-D0C3-4F4A-9E23-1D4150CC9E2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Returning Values From Methods</a:t>
            </a:r>
          </a:p>
        </p:txBody>
      </p:sp>
      <p:sp>
        <p:nvSpPr>
          <p:cNvPr id="2" name="Arrow: Bent-Up 1">
            <a:extLst>
              <a:ext uri="{FF2B5EF4-FFF2-40B4-BE49-F238E27FC236}">
                <a16:creationId xmlns:a16="http://schemas.microsoft.com/office/drawing/2014/main" id="{C3D0BE05-4FFB-4209-827D-E2E1BC6E5664}"/>
              </a:ext>
            </a:extLst>
          </p:cNvPr>
          <p:cNvSpPr/>
          <p:nvPr/>
        </p:nvSpPr>
        <p:spPr bwMode="auto">
          <a:xfrm rot="5400000">
            <a:off x="5103812" y="1515696"/>
            <a:ext cx="2362200" cy="2057400"/>
          </a:xfrm>
          <a:prstGeom prst="bentUpArrow">
            <a:avLst>
              <a:gd name="adj1" fmla="val 24542"/>
              <a:gd name="adj2" fmla="val 25000"/>
              <a:gd name="adj3" fmla="val 25000"/>
            </a:avLst>
          </a:prstGeom>
          <a:solidFill>
            <a:schemeClr val="accent6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019722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Consolas" panose="020B0609020204030204" pitchFamily="49" charset="0"/>
              </a:rPr>
              <a:t>Return</a:t>
            </a:r>
            <a:r>
              <a:rPr lang="en-US" dirty="0"/>
              <a:t>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The </a:t>
            </a:r>
            <a:r>
              <a:rPr lang="en-US" sz="3200" b="1" dirty="0">
                <a:solidFill>
                  <a:srgbClr val="FFA000"/>
                </a:solidFill>
                <a:latin typeface="Consolas" panose="020B0609020204030204" pitchFamily="49" charset="0"/>
              </a:rPr>
              <a:t>return</a:t>
            </a:r>
            <a:r>
              <a:rPr lang="en-US" sz="3200" dirty="0"/>
              <a:t> keyword immediately stops</a:t>
            </a:r>
            <a:br>
              <a:rPr lang="en-US" sz="3200" dirty="0"/>
            </a:br>
            <a:r>
              <a:rPr lang="en-US" sz="3200" dirty="0"/>
              <a:t>the method's execution</a:t>
            </a:r>
          </a:p>
          <a:p>
            <a:r>
              <a:rPr lang="en-US" sz="3200" dirty="0"/>
              <a:t>Returns the specified value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r>
              <a:rPr lang="en-US" sz="3200" dirty="0"/>
              <a:t>Void methods can be </a:t>
            </a:r>
            <a:r>
              <a:rPr lang="en-US" sz="3200" b="1" dirty="0">
                <a:solidFill>
                  <a:srgbClr val="FFA000"/>
                </a:solidFill>
              </a:rPr>
              <a:t>terminated</a:t>
            </a:r>
            <a:r>
              <a:rPr lang="en-US" sz="3200" dirty="0"/>
              <a:t> by just using </a:t>
            </a:r>
            <a:r>
              <a:rPr lang="en-US" sz="3200" b="1" dirty="0">
                <a:solidFill>
                  <a:srgbClr val="FFA000"/>
                </a:solidFill>
                <a:latin typeface="Consolas" panose="020B0609020204030204" pitchFamily="49" charset="0"/>
              </a:rPr>
              <a:t>return</a:t>
            </a:r>
            <a:endParaRPr lang="en-US" sz="2400" dirty="0">
              <a:solidFill>
                <a:srgbClr val="FFA000"/>
              </a:solidFill>
            </a:endParaRPr>
          </a:p>
          <a:p>
            <a:pPr lvl="1"/>
            <a:endParaRPr lang="en-US" sz="2400" dirty="0"/>
          </a:p>
          <a:p>
            <a:pPr marL="377887" lvl="1" indent="0">
              <a:buNone/>
            </a:pPr>
            <a:endParaRPr lang="en-US" sz="2400" dirty="0"/>
          </a:p>
          <a:p>
            <a:endParaRPr lang="en-US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2286000" y="2895600"/>
            <a:ext cx="7086600" cy="2434101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rgbClr val="234465"/>
                </a:solidFill>
                <a:effectLst/>
              </a:rPr>
              <a:t>static </a:t>
            </a:r>
            <a:r>
              <a:rPr lang="en-US" sz="2400" dirty="0">
                <a:solidFill>
                  <a:srgbClr val="FFA000"/>
                </a:solidFill>
                <a:effectLst/>
              </a:rPr>
              <a:t>string</a:t>
            </a:r>
            <a:r>
              <a:rPr lang="en-US" sz="2400" dirty="0">
                <a:solidFill>
                  <a:srgbClr val="234465"/>
                </a:solidFill>
                <a:effectLst/>
              </a:rPr>
              <a:t> ReadFullName() </a:t>
            </a:r>
          </a:p>
          <a:p>
            <a:r>
              <a:rPr lang="en-US" sz="2400" dirty="0">
                <a:solidFill>
                  <a:srgbClr val="234465"/>
                </a:solidFill>
                <a:effectLst/>
              </a:rPr>
              <a:t>{</a:t>
            </a:r>
          </a:p>
          <a:p>
            <a:r>
              <a:rPr lang="en-US" sz="2400" dirty="0">
                <a:solidFill>
                  <a:srgbClr val="234465"/>
                </a:solidFill>
                <a:effectLst/>
              </a:rPr>
              <a:t>  string firstName = Console.ReadLine();</a:t>
            </a:r>
          </a:p>
          <a:p>
            <a:r>
              <a:rPr lang="en-US" sz="2400" dirty="0">
                <a:solidFill>
                  <a:srgbClr val="234465"/>
                </a:solidFill>
                <a:effectLst/>
              </a:rPr>
              <a:t>  string lastName = Console.ReadLine();</a:t>
            </a:r>
          </a:p>
          <a:p>
            <a:r>
              <a:rPr lang="en-US" sz="2400" dirty="0">
                <a:solidFill>
                  <a:srgbClr val="234465"/>
                </a:solidFill>
                <a:effectLst/>
              </a:rPr>
              <a:t>  </a:t>
            </a:r>
            <a:r>
              <a:rPr lang="en-US" sz="2400" dirty="0">
                <a:solidFill>
                  <a:srgbClr val="FFA000"/>
                </a:solidFill>
                <a:effectLst/>
              </a:rPr>
              <a:t>return</a:t>
            </a:r>
            <a:r>
              <a:rPr lang="en-US" sz="2400" dirty="0">
                <a:solidFill>
                  <a:srgbClr val="234465"/>
                </a:solidFill>
                <a:effectLst/>
              </a:rPr>
              <a:t> firstName + " " + lastName;</a:t>
            </a:r>
          </a:p>
          <a:p>
            <a:r>
              <a:rPr lang="en-US" sz="2400" dirty="0">
                <a:solidFill>
                  <a:srgbClr val="234465"/>
                </a:solidFill>
                <a:effectLst/>
              </a:rPr>
              <a:t>}</a:t>
            </a:r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8991599" y="4267200"/>
            <a:ext cx="2894013" cy="914400"/>
          </a:xfrm>
          <a:prstGeom prst="wedgeRoundRectCallout">
            <a:avLst>
              <a:gd name="adj1" fmla="val -59565"/>
              <a:gd name="adj2" fmla="val 5682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bg2"/>
                </a:solidFill>
              </a:rPr>
              <a:t>Returns a </a:t>
            </a:r>
            <a:r>
              <a:rPr lang="en-US" sz="2800" b="1" noProof="1">
                <a:solidFill>
                  <a:srgbClr val="FFA000"/>
                </a:solidFill>
                <a:latin typeface="Consolas" panose="020B0609020204030204" pitchFamily="49" charset="0"/>
              </a:rPr>
              <a:t>string</a:t>
            </a:r>
          </a:p>
        </p:txBody>
      </p:sp>
    </p:spTree>
    <p:extLst>
      <p:ext uri="{BB962C8B-B14F-4D97-AF65-F5344CB8AC3E}">
        <p14:creationId xmlns:p14="http://schemas.microsoft.com/office/powerpoint/2010/main" val="4237582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Return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3200" dirty="0"/>
              <a:t>Return value can be:</a:t>
            </a:r>
          </a:p>
          <a:p>
            <a:pPr lvl="1">
              <a:lnSpc>
                <a:spcPct val="120000"/>
              </a:lnSpc>
              <a:buClr>
                <a:schemeClr val="tx1"/>
              </a:buClr>
            </a:pPr>
            <a:r>
              <a:rPr lang="en-US" sz="3000" b="1" dirty="0">
                <a:solidFill>
                  <a:srgbClr val="FFA000"/>
                </a:solidFill>
              </a:rPr>
              <a:t>Assigned</a:t>
            </a:r>
            <a:r>
              <a:rPr lang="en-US" sz="3000" dirty="0"/>
              <a:t> to a variable:</a:t>
            </a:r>
          </a:p>
          <a:p>
            <a:pPr lvl="1">
              <a:lnSpc>
                <a:spcPct val="120000"/>
              </a:lnSpc>
            </a:pPr>
            <a:endParaRPr lang="en-US" sz="3000" dirty="0"/>
          </a:p>
          <a:p>
            <a:pPr lvl="1">
              <a:lnSpc>
                <a:spcPct val="120000"/>
              </a:lnSpc>
              <a:buClr>
                <a:schemeClr val="tx1"/>
              </a:buClr>
            </a:pPr>
            <a:r>
              <a:rPr lang="en-US" sz="3000" b="1" dirty="0">
                <a:solidFill>
                  <a:srgbClr val="FFA000"/>
                </a:solidFill>
              </a:rPr>
              <a:t>Used</a:t>
            </a:r>
            <a:r>
              <a:rPr lang="en-US" sz="3000" dirty="0"/>
              <a:t> in expression:</a:t>
            </a:r>
          </a:p>
          <a:p>
            <a:pPr lvl="1">
              <a:lnSpc>
                <a:spcPct val="120000"/>
              </a:lnSpc>
            </a:pPr>
            <a:endParaRPr lang="en-US" sz="3000" dirty="0"/>
          </a:p>
          <a:p>
            <a:pPr lvl="1">
              <a:lnSpc>
                <a:spcPct val="120000"/>
              </a:lnSpc>
              <a:buClr>
                <a:schemeClr val="tx1"/>
              </a:buClr>
            </a:pPr>
            <a:r>
              <a:rPr lang="en-US" sz="3000" b="1" dirty="0">
                <a:solidFill>
                  <a:srgbClr val="FFA000"/>
                </a:solidFill>
              </a:rPr>
              <a:t>Passed</a:t>
            </a:r>
            <a:r>
              <a:rPr lang="en-US" sz="3000" dirty="0"/>
              <a:t> to another method: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2741612" y="2534298"/>
            <a:ext cx="5029200" cy="648997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rgbClr val="234465"/>
                </a:solidFill>
                <a:effectLst/>
              </a:rPr>
              <a:t>int max = GetMax(5, 10);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2741612" y="3990650"/>
            <a:ext cx="9296400" cy="648997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rgbClr val="234465"/>
                </a:solidFill>
                <a:effectLst/>
              </a:rPr>
              <a:t>decimal total = GetPrice() * quantity * 1.20m;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2741612" y="5423699"/>
            <a:ext cx="8110686" cy="648997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rgbClr val="234465"/>
                </a:solidFill>
                <a:effectLst/>
              </a:rPr>
              <a:t>int age = int.Parse(Console.ReadLine());</a:t>
            </a:r>
          </a:p>
        </p:txBody>
      </p:sp>
    </p:spTree>
    <p:extLst>
      <p:ext uri="{BB962C8B-B14F-4D97-AF65-F5344CB8AC3E}">
        <p14:creationId xmlns:p14="http://schemas.microsoft.com/office/powerpoint/2010/main" val="287252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Create a method which returns rectangle area </a:t>
            </a:r>
            <a:br>
              <a:rPr lang="en-US" dirty="0"/>
            </a:br>
            <a:r>
              <a:rPr lang="en-US" dirty="0"/>
              <a:t>with given width and height 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Calculate Rectangle Area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BE948D6-42C3-4447-8FC2-55BCA526CC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1375" y="2774479"/>
            <a:ext cx="672207" cy="107721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anose="020B0609020204030204" pitchFamily="49" charset="0"/>
              </a:rPr>
              <a:t>3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2362A31-5F40-431D-B4B7-51175EEE54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1207" y="3051195"/>
            <a:ext cx="1246581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latin typeface="Consolas" panose="020B0609020204030204" pitchFamily="49" charset="0"/>
              </a:rPr>
              <a:t>12</a:t>
            </a:r>
            <a:endParaRPr lang="it-IT" sz="3200" b="1" noProof="1">
              <a:latin typeface="Consolas" panose="020B0609020204030204" pitchFamily="49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F4524D-D92D-4B11-9E95-3DF692E099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1374" y="4323917"/>
            <a:ext cx="672207" cy="107721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anose="020B0609020204030204" pitchFamily="49" charset="0"/>
              </a:rPr>
              <a:t>5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anose="020B0609020204030204" pitchFamily="49" charset="0"/>
              </a:rPr>
              <a:t>10</a:t>
            </a:r>
          </a:p>
        </p:txBody>
      </p:sp>
      <p:sp>
        <p:nvSpPr>
          <p:cNvPr id="13" name="Right Arrow 14">
            <a:extLst>
              <a:ext uri="{FF2B5EF4-FFF2-40B4-BE49-F238E27FC236}">
                <a16:creationId xmlns:a16="http://schemas.microsoft.com/office/drawing/2014/main" id="{78273AC2-D375-47B5-88FD-7988BC3E468D}"/>
              </a:ext>
            </a:extLst>
          </p:cNvPr>
          <p:cNvSpPr/>
          <p:nvPr/>
        </p:nvSpPr>
        <p:spPr>
          <a:xfrm flipV="1">
            <a:off x="3794223" y="4625031"/>
            <a:ext cx="496344" cy="385746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166E673-B46E-4055-8829-58904C81C5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1207" y="4525517"/>
            <a:ext cx="1246581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anose="020B0609020204030204" pitchFamily="49" charset="0"/>
              </a:rPr>
              <a:t>50</a:t>
            </a:r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D634171F-5415-4C3C-B065-E7868E428F3A}"/>
              </a:ext>
            </a:extLst>
          </p:cNvPr>
          <p:cNvSpPr/>
          <p:nvPr/>
        </p:nvSpPr>
        <p:spPr>
          <a:xfrm flipV="1">
            <a:off x="3794223" y="3184490"/>
            <a:ext cx="496344" cy="385746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4A3377B-FEF0-41C6-9289-6CA4FE3C85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1444" y="2885205"/>
            <a:ext cx="672207" cy="107721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anose="020B0609020204030204" pitchFamily="49" charset="0"/>
              </a:rPr>
              <a:t>6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anose="020B0609020204030204" pitchFamily="49" charset="0"/>
              </a:rPr>
              <a:t>8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14ADDD8-96C5-490F-AEA8-B0B1D4893E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1276" y="3161921"/>
            <a:ext cx="1246581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latin typeface="Consolas" panose="020B0609020204030204" pitchFamily="49" charset="0"/>
              </a:rPr>
              <a:t>48</a:t>
            </a:r>
            <a:endParaRPr lang="it-IT" sz="3200" b="1" noProof="1">
              <a:latin typeface="Consolas" panose="020B0609020204030204" pitchFamily="49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889EC55-6884-4991-AB07-0D82EB86B0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1443" y="4434643"/>
            <a:ext cx="672207" cy="107721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anose="020B0609020204030204" pitchFamily="49" charset="0"/>
              </a:rPr>
              <a:t>7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anose="020B0609020204030204" pitchFamily="49" charset="0"/>
              </a:rPr>
              <a:t>8</a:t>
            </a:r>
          </a:p>
        </p:txBody>
      </p:sp>
      <p:sp>
        <p:nvSpPr>
          <p:cNvPr id="19" name="Right Arrow 14">
            <a:extLst>
              <a:ext uri="{FF2B5EF4-FFF2-40B4-BE49-F238E27FC236}">
                <a16:creationId xmlns:a16="http://schemas.microsoft.com/office/drawing/2014/main" id="{37577219-85D8-42A5-99C1-932A8F5C8105}"/>
              </a:ext>
            </a:extLst>
          </p:cNvPr>
          <p:cNvSpPr/>
          <p:nvPr/>
        </p:nvSpPr>
        <p:spPr>
          <a:xfrm flipV="1">
            <a:off x="7614292" y="4735757"/>
            <a:ext cx="496344" cy="385746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3BB558D-FBA1-44A9-86FC-F21D181364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1276" y="4636243"/>
            <a:ext cx="1246581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anose="020B0609020204030204" pitchFamily="49" charset="0"/>
              </a:rPr>
              <a:t>56</a:t>
            </a:r>
          </a:p>
        </p:txBody>
      </p:sp>
      <p:sp>
        <p:nvSpPr>
          <p:cNvPr id="21" name="Right Arrow 14">
            <a:extLst>
              <a:ext uri="{FF2B5EF4-FFF2-40B4-BE49-F238E27FC236}">
                <a16:creationId xmlns:a16="http://schemas.microsoft.com/office/drawing/2014/main" id="{114A43CB-7D0B-4CF3-95EC-B9F049308488}"/>
              </a:ext>
            </a:extLst>
          </p:cNvPr>
          <p:cNvSpPr/>
          <p:nvPr/>
        </p:nvSpPr>
        <p:spPr>
          <a:xfrm flipV="1">
            <a:off x="7614292" y="3295216"/>
            <a:ext cx="496344" cy="385746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E3F8556-6D6D-4728-A953-BC514B6A9EA3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</a:t>
            </a:r>
            <a:r>
              <a:rPr lang="en-US" sz="2000" dirty="0" smtClean="0">
                <a:hlinkClick r:id="rId2"/>
              </a:rPr>
              <a:t>judge.softuni.bg/Contests/1208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59562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B763AF7-04B0-4963-AC43-8DD099DC2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Solution: Calculate Rectangle Area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7184B4-1EC0-4136-9F75-774F589E95A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DDF99960-AAFD-4976-BF16-7EC1BDAEC910}"/>
              </a:ext>
            </a:extLst>
          </p:cNvPr>
          <p:cNvSpPr txBox="1">
            <a:spLocks/>
          </p:cNvSpPr>
          <p:nvPr/>
        </p:nvSpPr>
        <p:spPr>
          <a:xfrm>
            <a:off x="455612" y="4495800"/>
            <a:ext cx="11049000" cy="1738526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95000"/>
              </a:lnSpc>
            </a:pPr>
            <a:r>
              <a:rPr lang="en-US" sz="2600" dirty="0">
                <a:solidFill>
                  <a:srgbClr val="234465"/>
                </a:solidFill>
                <a:effectLst/>
              </a:rPr>
              <a:t>static double </a:t>
            </a:r>
            <a:r>
              <a:rPr lang="en-US" sz="2600" dirty="0">
                <a:solidFill>
                  <a:srgbClr val="FFA000"/>
                </a:solidFill>
                <a:effectLst/>
              </a:rPr>
              <a:t>CalcRectangleArea</a:t>
            </a:r>
            <a:r>
              <a:rPr lang="en-US" sz="2600" dirty="0">
                <a:solidFill>
                  <a:srgbClr val="234465"/>
                </a:solidFill>
                <a:effectLst/>
              </a:rPr>
              <a:t>(double </a:t>
            </a:r>
            <a:r>
              <a:rPr lang="en-US" sz="2600" dirty="0">
                <a:solidFill>
                  <a:srgbClr val="FFA000"/>
                </a:solidFill>
                <a:effectLst/>
              </a:rPr>
              <a:t>width</a:t>
            </a:r>
            <a:r>
              <a:rPr lang="en-US" sz="2600" dirty="0">
                <a:solidFill>
                  <a:srgbClr val="234465"/>
                </a:solidFill>
                <a:effectLst/>
              </a:rPr>
              <a:t>,double </a:t>
            </a:r>
            <a:r>
              <a:rPr lang="en-US" sz="2600" dirty="0">
                <a:solidFill>
                  <a:srgbClr val="FFA000"/>
                </a:solidFill>
                <a:effectLst/>
              </a:rPr>
              <a:t>height</a:t>
            </a:r>
            <a:r>
              <a:rPr lang="en-US" sz="2600" dirty="0">
                <a:solidFill>
                  <a:srgbClr val="234465"/>
                </a:solidFill>
                <a:effectLst/>
              </a:rPr>
              <a:t>)</a:t>
            </a:r>
          </a:p>
          <a:p>
            <a:pPr>
              <a:lnSpc>
                <a:spcPct val="95000"/>
              </a:lnSpc>
            </a:pPr>
            <a:r>
              <a:rPr lang="en-US" sz="2600" dirty="0">
                <a:solidFill>
                  <a:srgbClr val="234465"/>
                </a:solidFill>
                <a:effectLst/>
              </a:rPr>
              <a:t>{</a:t>
            </a:r>
          </a:p>
          <a:p>
            <a:pPr>
              <a:lnSpc>
                <a:spcPct val="95000"/>
              </a:lnSpc>
            </a:pPr>
            <a:r>
              <a:rPr lang="en-US" sz="2600" dirty="0">
                <a:solidFill>
                  <a:srgbClr val="234465"/>
                </a:solidFill>
                <a:effectLst/>
              </a:rPr>
              <a:t>  </a:t>
            </a:r>
            <a:r>
              <a:rPr lang="en-US" sz="2600" dirty="0">
                <a:solidFill>
                  <a:schemeClr val="bg1"/>
                </a:solidFill>
                <a:effectLst/>
              </a:rPr>
              <a:t>return</a:t>
            </a:r>
            <a:r>
              <a:rPr lang="en-US" sz="2600" dirty="0">
                <a:solidFill>
                  <a:srgbClr val="234465"/>
                </a:solidFill>
                <a:effectLst/>
              </a:rPr>
              <a:t> width * height;</a:t>
            </a:r>
          </a:p>
          <a:p>
            <a:pPr>
              <a:lnSpc>
                <a:spcPct val="95000"/>
              </a:lnSpc>
            </a:pPr>
            <a:r>
              <a:rPr lang="en-US" sz="2600" dirty="0">
                <a:solidFill>
                  <a:srgbClr val="234465"/>
                </a:solidFill>
                <a:effectLst/>
              </a:rPr>
              <a:t>}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19B1CC1-C2FE-48B1-A5C6-A33F2F7CBA29}"/>
              </a:ext>
            </a:extLst>
          </p:cNvPr>
          <p:cNvSpPr txBox="1">
            <a:spLocks/>
          </p:cNvSpPr>
          <p:nvPr/>
        </p:nvSpPr>
        <p:spPr>
          <a:xfrm>
            <a:off x="469735" y="1295400"/>
            <a:ext cx="11034877" cy="2878838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95000"/>
              </a:lnSpc>
            </a:pPr>
            <a:r>
              <a:rPr lang="en-US" sz="2600" dirty="0">
                <a:solidFill>
                  <a:srgbClr val="234465"/>
                </a:solidFill>
                <a:effectLst/>
              </a:rPr>
              <a:t>static void Main()</a:t>
            </a:r>
          </a:p>
          <a:p>
            <a:pPr>
              <a:lnSpc>
                <a:spcPct val="95000"/>
              </a:lnSpc>
            </a:pPr>
            <a:r>
              <a:rPr lang="en-US" sz="2600" dirty="0">
                <a:solidFill>
                  <a:srgbClr val="234465"/>
                </a:solidFill>
                <a:effectLst/>
              </a:rPr>
              <a:t>{</a:t>
            </a:r>
          </a:p>
          <a:p>
            <a:pPr>
              <a:lnSpc>
                <a:spcPct val="95000"/>
              </a:lnSpc>
            </a:pPr>
            <a:r>
              <a:rPr lang="en-US" sz="2600" dirty="0">
                <a:solidFill>
                  <a:srgbClr val="234465"/>
                </a:solidFill>
                <a:effectLst/>
              </a:rPr>
              <a:t>  double width = double.Parse(Console.ReadLine());</a:t>
            </a:r>
          </a:p>
          <a:p>
            <a:pPr>
              <a:lnSpc>
                <a:spcPct val="95000"/>
              </a:lnSpc>
            </a:pPr>
            <a:r>
              <a:rPr lang="en-US" sz="2600" dirty="0">
                <a:solidFill>
                  <a:srgbClr val="234465"/>
                </a:solidFill>
                <a:effectLst/>
              </a:rPr>
              <a:t>  double height = double.Parse(Console.ReadLine());</a:t>
            </a:r>
          </a:p>
          <a:p>
            <a:pPr>
              <a:lnSpc>
                <a:spcPct val="95000"/>
              </a:lnSpc>
            </a:pPr>
            <a:r>
              <a:rPr lang="en-US" sz="2600" dirty="0">
                <a:solidFill>
                  <a:srgbClr val="234465"/>
                </a:solidFill>
                <a:effectLst/>
              </a:rPr>
              <a:t>  double area = </a:t>
            </a:r>
            <a:r>
              <a:rPr lang="en-US" sz="2600" dirty="0">
                <a:solidFill>
                  <a:schemeClr val="bg1"/>
                </a:solidFill>
                <a:effectLst/>
              </a:rPr>
              <a:t>CalcRectangleArea</a:t>
            </a:r>
            <a:r>
              <a:rPr lang="en-US" sz="2600" dirty="0">
                <a:solidFill>
                  <a:srgbClr val="234465"/>
                </a:solidFill>
                <a:effectLst/>
              </a:rPr>
              <a:t>(</a:t>
            </a:r>
            <a:r>
              <a:rPr lang="en-US" sz="2600" dirty="0">
                <a:solidFill>
                  <a:schemeClr val="bg1"/>
                </a:solidFill>
                <a:effectLst/>
              </a:rPr>
              <a:t>width</a:t>
            </a:r>
            <a:r>
              <a:rPr lang="en-US" sz="2600" dirty="0">
                <a:solidFill>
                  <a:srgbClr val="234465"/>
                </a:solidFill>
                <a:effectLst/>
              </a:rPr>
              <a:t>, </a:t>
            </a:r>
            <a:r>
              <a:rPr lang="en-US" sz="2600" dirty="0">
                <a:solidFill>
                  <a:schemeClr val="bg1"/>
                </a:solidFill>
                <a:effectLst/>
              </a:rPr>
              <a:t>height</a:t>
            </a:r>
            <a:r>
              <a:rPr lang="en-US" sz="2600" dirty="0">
                <a:solidFill>
                  <a:srgbClr val="234465"/>
                </a:solidFill>
                <a:effectLst/>
              </a:rPr>
              <a:t>);</a:t>
            </a:r>
          </a:p>
          <a:p>
            <a:pPr>
              <a:lnSpc>
                <a:spcPct val="95000"/>
              </a:lnSpc>
            </a:pPr>
            <a:r>
              <a:rPr lang="en-US" sz="2600" dirty="0">
                <a:solidFill>
                  <a:srgbClr val="234465"/>
                </a:solidFill>
                <a:effectLst/>
              </a:rPr>
              <a:t>  Console.WriteLine(</a:t>
            </a:r>
            <a:r>
              <a:rPr lang="en-US" sz="2600" dirty="0">
                <a:solidFill>
                  <a:schemeClr val="tx1"/>
                </a:solidFill>
                <a:effectLst/>
              </a:rPr>
              <a:t>area</a:t>
            </a:r>
            <a:r>
              <a:rPr lang="en-US" sz="2600" dirty="0">
                <a:solidFill>
                  <a:srgbClr val="234465"/>
                </a:solidFill>
                <a:effectLst/>
              </a:rPr>
              <a:t>);</a:t>
            </a:r>
          </a:p>
          <a:p>
            <a:pPr>
              <a:lnSpc>
                <a:spcPct val="95000"/>
              </a:lnSpc>
            </a:pPr>
            <a:r>
              <a:rPr lang="en-US" sz="2600" dirty="0">
                <a:solidFill>
                  <a:srgbClr val="234465"/>
                </a:solidFill>
                <a:effectLst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3F8556-6D6D-4728-A953-BC514B6A9EA3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</a:t>
            </a:r>
            <a:r>
              <a:rPr lang="en-US" sz="2000" dirty="0" smtClean="0">
                <a:hlinkClick r:id="rId2"/>
              </a:rPr>
              <a:t>judge.softuni.bg/Contests/1208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43801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Write a method that receives a string and a repeat count n. The method should return a new string.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  <a:r>
              <a:rPr lang="bg-BG" dirty="0"/>
              <a:t>:</a:t>
            </a:r>
            <a:r>
              <a:rPr lang="en-US" dirty="0"/>
              <a:t> Repeat String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BE948D6-42C3-4447-8FC2-55BCA526CC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9418" y="2859896"/>
            <a:ext cx="1560170" cy="107721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anose="020B0609020204030204" pitchFamily="49" charset="0"/>
              </a:rPr>
              <a:t>abc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2362A31-5F40-431D-B4B7-51175EEE54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7212" y="3136612"/>
            <a:ext cx="2921005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latin typeface="Consolas" panose="020B0609020204030204" pitchFamily="49" charset="0"/>
              </a:rPr>
              <a:t>abcabcabc</a:t>
            </a:r>
            <a:endParaRPr lang="it-IT" sz="3200" b="1" noProof="1"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F4524D-D92D-4B11-9E95-3DF692E099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9417" y="4409334"/>
            <a:ext cx="1560170" cy="107721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anose="020B0609020204030204" pitchFamily="49" charset="0"/>
              </a:rPr>
              <a:t>String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8" name="Right Arrow 14">
            <a:extLst>
              <a:ext uri="{FF2B5EF4-FFF2-40B4-BE49-F238E27FC236}">
                <a16:creationId xmlns:a16="http://schemas.microsoft.com/office/drawing/2014/main" id="{78273AC2-D375-47B5-88FD-7988BC3E468D}"/>
              </a:ext>
            </a:extLst>
          </p:cNvPr>
          <p:cNvSpPr/>
          <p:nvPr/>
        </p:nvSpPr>
        <p:spPr>
          <a:xfrm flipV="1">
            <a:off x="4810228" y="4710448"/>
            <a:ext cx="496344" cy="385746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166E673-B46E-4055-8829-58904C81C5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7212" y="4610934"/>
            <a:ext cx="2921005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anose="020B0609020204030204" pitchFamily="49" charset="0"/>
              </a:rPr>
              <a:t>StringString</a:t>
            </a: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D634171F-5415-4C3C-B065-E7868E428F3A}"/>
              </a:ext>
            </a:extLst>
          </p:cNvPr>
          <p:cNvSpPr/>
          <p:nvPr/>
        </p:nvSpPr>
        <p:spPr>
          <a:xfrm flipV="1">
            <a:off x="4810228" y="3269907"/>
            <a:ext cx="496344" cy="385746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3F8556-6D6D-4728-A953-BC514B6A9EA3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</a:t>
            </a:r>
            <a:r>
              <a:rPr lang="en-US" sz="2000" dirty="0" smtClean="0">
                <a:hlinkClick r:id="rId2"/>
              </a:rPr>
              <a:t>judge.softuni.bg/Contests/1208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30157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#tech</a:t>
            </a:r>
            <a:r>
              <a:rPr lang="en-GB" sz="11500" b="1" dirty="0"/>
              <a:t>-</a:t>
            </a:r>
            <a:r>
              <a:rPr lang="en-US" sz="11500" b="1"/>
              <a:t>fund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354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868867" y="1600200"/>
            <a:ext cx="8451089" cy="4246392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static void Main()</a:t>
            </a:r>
          </a:p>
          <a:p>
            <a:r>
              <a:rPr lang="en-GB" dirty="0">
                <a:solidFill>
                  <a:schemeClr val="tx1"/>
                </a:solidFill>
              </a:rPr>
              <a:t>{</a:t>
            </a:r>
          </a:p>
          <a:p>
            <a:r>
              <a:rPr lang="en-GB" dirty="0">
                <a:solidFill>
                  <a:schemeClr val="tx1"/>
                </a:solidFill>
              </a:rPr>
              <a:t>  string inputStr = Console.ReadLine();</a:t>
            </a:r>
          </a:p>
          <a:p>
            <a:r>
              <a:rPr lang="en-GB" dirty="0">
                <a:solidFill>
                  <a:schemeClr val="tx1"/>
                </a:solidFill>
              </a:rPr>
              <a:t>  int count = int.Parse(Console.ReadLine());</a:t>
            </a:r>
          </a:p>
          <a:p>
            <a:endParaRPr lang="en-GB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  string result = </a:t>
            </a:r>
            <a:r>
              <a:rPr lang="en-GB" dirty="0">
                <a:solidFill>
                  <a:schemeClr val="bg1"/>
                </a:solidFill>
              </a:rPr>
              <a:t>RepeatString</a:t>
            </a:r>
            <a:r>
              <a:rPr lang="en-GB" dirty="0">
                <a:solidFill>
                  <a:schemeClr val="tx1"/>
                </a:solidFill>
              </a:rPr>
              <a:t>(inputStr, count);</a:t>
            </a:r>
          </a:p>
          <a:p>
            <a:r>
              <a:rPr lang="en-GB" dirty="0">
                <a:solidFill>
                  <a:schemeClr val="tx1"/>
                </a:solidFill>
              </a:rPr>
              <a:t>  Console.WriteLine(result);</a:t>
            </a:r>
          </a:p>
          <a:p>
            <a:r>
              <a:rPr lang="en-GB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Solution: </a:t>
            </a:r>
            <a:r>
              <a:rPr lang="en-GB" dirty="0"/>
              <a:t>Repeat String (1)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3F8556-6D6D-4728-A953-BC514B6A9EA3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</a:t>
            </a:r>
            <a:r>
              <a:rPr lang="en-US" sz="2000" dirty="0" smtClean="0">
                <a:hlinkClick r:id="rId2"/>
              </a:rPr>
              <a:t>judge.softuni.bg/Contests/1208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55162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1293812" y="1600200"/>
            <a:ext cx="9822689" cy="3723621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private static</a:t>
            </a:r>
            <a:r>
              <a:rPr lang="en-GB" dirty="0"/>
              <a:t> </a:t>
            </a:r>
            <a:r>
              <a:rPr lang="en-GB" dirty="0">
                <a:solidFill>
                  <a:schemeClr val="bg1"/>
                </a:solidFill>
              </a:rPr>
              <a:t>string</a:t>
            </a:r>
            <a:r>
              <a:rPr lang="en-GB" dirty="0"/>
              <a:t> </a:t>
            </a:r>
            <a:r>
              <a:rPr lang="en-GB" dirty="0">
                <a:solidFill>
                  <a:schemeClr val="bg1"/>
                </a:solidFill>
              </a:rPr>
              <a:t>RepeatString</a:t>
            </a:r>
            <a:r>
              <a:rPr lang="en-GB" dirty="0">
                <a:solidFill>
                  <a:schemeClr val="tx1"/>
                </a:solidFill>
              </a:rPr>
              <a:t>(string str, int count)</a:t>
            </a:r>
          </a:p>
          <a:p>
            <a:r>
              <a:rPr lang="en-GB" dirty="0">
                <a:solidFill>
                  <a:schemeClr val="tx1"/>
                </a:solidFill>
              </a:rPr>
              <a:t>{</a:t>
            </a:r>
          </a:p>
          <a:p>
            <a:r>
              <a:rPr lang="en-GB" dirty="0">
                <a:solidFill>
                  <a:schemeClr val="tx1"/>
                </a:solidFill>
              </a:rPr>
              <a:t>  StringBuilder result = new StringBuilder();</a:t>
            </a:r>
          </a:p>
          <a:p>
            <a:r>
              <a:rPr lang="en-GB" dirty="0">
                <a:solidFill>
                  <a:schemeClr val="tx1"/>
                </a:solidFill>
              </a:rPr>
              <a:t>  for (int i = 0; i &lt; count; i++)</a:t>
            </a:r>
          </a:p>
          <a:p>
            <a:r>
              <a:rPr lang="en-GB" dirty="0">
                <a:solidFill>
                  <a:schemeClr val="tx1"/>
                </a:solidFill>
              </a:rPr>
              <a:t>    result.Append(str);</a:t>
            </a:r>
          </a:p>
          <a:p>
            <a:r>
              <a:rPr lang="en-GB" dirty="0"/>
              <a:t>  </a:t>
            </a:r>
            <a:r>
              <a:rPr lang="en-GB" dirty="0">
                <a:solidFill>
                  <a:schemeClr val="bg1"/>
                </a:solidFill>
              </a:rPr>
              <a:t>return</a:t>
            </a:r>
            <a:r>
              <a:rPr lang="en-GB" dirty="0"/>
              <a:t> </a:t>
            </a:r>
            <a:r>
              <a:rPr lang="en-GB" dirty="0">
                <a:solidFill>
                  <a:schemeClr val="tx1"/>
                </a:solidFill>
              </a:rPr>
              <a:t>result.ToString();</a:t>
            </a:r>
          </a:p>
          <a:p>
            <a:r>
              <a:rPr lang="en-GB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Solution: </a:t>
            </a:r>
            <a:r>
              <a:rPr lang="en-GB" dirty="0"/>
              <a:t>Repeat String (2)</a:t>
            </a:r>
            <a:endParaRPr lang="bg-B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3F8556-6D6D-4728-A953-BC514B6A9EA3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</a:t>
            </a:r>
            <a:r>
              <a:rPr lang="en-US" sz="2000" dirty="0" smtClean="0">
                <a:hlinkClick r:id="rId2"/>
              </a:rPr>
              <a:t>judge.softuni.bg/Contests/1208</a:t>
            </a:r>
            <a:endParaRPr lang="en-US" sz="2000" dirty="0"/>
          </a:p>
        </p:txBody>
      </p:sp>
      <p:sp>
        <p:nvSpPr>
          <p:cNvPr id="8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563400" y="6397197"/>
            <a:ext cx="428710" cy="308845"/>
          </a:xfrm>
        </p:spPr>
        <p:txBody>
          <a:bodyPr/>
          <a:lstStyle/>
          <a:p>
            <a:pPr algn="r"/>
            <a:r>
              <a:rPr lang="en-US" dirty="0" smtClean="0"/>
              <a:t>31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265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009459" cy="5201066"/>
          </a:xfrm>
        </p:spPr>
        <p:txBody>
          <a:bodyPr/>
          <a:lstStyle/>
          <a:p>
            <a:r>
              <a:rPr lang="en-US" dirty="0"/>
              <a:t>Create a method that calculates and returns the value of a </a:t>
            </a:r>
            <a:r>
              <a:rPr lang="en-US" b="1" dirty="0">
                <a:solidFill>
                  <a:srgbClr val="FFA000"/>
                </a:solidFill>
              </a:rPr>
              <a:t>number raised to a given power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Math Power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513165" y="3128918"/>
            <a:ext cx="9305647" cy="3018876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 dirty="0">
                <a:solidFill>
                  <a:srgbClr val="234465"/>
                </a:solidFill>
                <a:effectLst/>
              </a:rPr>
              <a:t>static double </a:t>
            </a:r>
            <a:r>
              <a:rPr lang="en-US" sz="2600" dirty="0">
                <a:solidFill>
                  <a:srgbClr val="FFA000"/>
                </a:solidFill>
                <a:effectLst/>
              </a:rPr>
              <a:t>MathPower</a:t>
            </a:r>
            <a:r>
              <a:rPr lang="en-US" sz="2600" dirty="0">
                <a:solidFill>
                  <a:srgbClr val="234465"/>
                </a:solidFill>
                <a:effectLst/>
              </a:rPr>
              <a:t>(double </a:t>
            </a:r>
            <a:r>
              <a:rPr lang="en-US" sz="2600" dirty="0">
                <a:solidFill>
                  <a:srgbClr val="FFA000"/>
                </a:solidFill>
                <a:effectLst/>
              </a:rPr>
              <a:t>number</a:t>
            </a:r>
            <a:r>
              <a:rPr lang="en-US" sz="2600" dirty="0">
                <a:solidFill>
                  <a:srgbClr val="234465"/>
                </a:solidFill>
                <a:effectLst/>
              </a:rPr>
              <a:t>, int </a:t>
            </a:r>
            <a:r>
              <a:rPr lang="en-US" sz="2600" dirty="0">
                <a:solidFill>
                  <a:srgbClr val="FFA000"/>
                </a:solidFill>
                <a:effectLst/>
              </a:rPr>
              <a:t>power</a:t>
            </a:r>
            <a:r>
              <a:rPr lang="en-US" sz="2600" dirty="0">
                <a:solidFill>
                  <a:srgbClr val="234465"/>
                </a:solidFill>
                <a:effectLst/>
              </a:rPr>
              <a:t>)</a:t>
            </a:r>
          </a:p>
          <a:p>
            <a:r>
              <a:rPr lang="en-US" sz="2600" dirty="0">
                <a:solidFill>
                  <a:srgbClr val="234465"/>
                </a:solidFill>
                <a:effectLst/>
              </a:rPr>
              <a:t>{</a:t>
            </a:r>
          </a:p>
          <a:p>
            <a:r>
              <a:rPr lang="en-US" sz="2600" dirty="0">
                <a:solidFill>
                  <a:srgbClr val="234465"/>
                </a:solidFill>
                <a:effectLst/>
              </a:rPr>
              <a:t>  double result = 1;</a:t>
            </a:r>
          </a:p>
          <a:p>
            <a:r>
              <a:rPr lang="en-US" sz="2600" dirty="0">
                <a:solidFill>
                  <a:srgbClr val="234465"/>
                </a:solidFill>
                <a:effectLst/>
              </a:rPr>
              <a:t>  for (int i = 0; i &lt; power; i++)</a:t>
            </a:r>
          </a:p>
          <a:p>
            <a:r>
              <a:rPr lang="en-US" sz="2600" dirty="0">
                <a:solidFill>
                  <a:srgbClr val="234465"/>
                </a:solidFill>
                <a:effectLst/>
              </a:rPr>
              <a:t>    result *= number;</a:t>
            </a:r>
          </a:p>
          <a:p>
            <a:r>
              <a:rPr lang="en-US" sz="2600" dirty="0">
                <a:solidFill>
                  <a:srgbClr val="234465"/>
                </a:solidFill>
                <a:effectLst/>
              </a:rPr>
              <a:t>  </a:t>
            </a:r>
            <a:r>
              <a:rPr lang="en-US" sz="2600" dirty="0">
                <a:solidFill>
                  <a:srgbClr val="FFA000"/>
                </a:solidFill>
                <a:effectLst/>
              </a:rPr>
              <a:t>return</a:t>
            </a:r>
            <a:r>
              <a:rPr lang="en-US" sz="2600" dirty="0">
                <a:solidFill>
                  <a:srgbClr val="234465"/>
                </a:solidFill>
                <a:effectLst/>
              </a:rPr>
              <a:t> result;</a:t>
            </a:r>
          </a:p>
          <a:p>
            <a:r>
              <a:rPr lang="en-US" sz="2600" dirty="0">
                <a:solidFill>
                  <a:srgbClr val="234465"/>
                </a:solidFill>
                <a:effectLst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966012" y="2438400"/>
            <a:ext cx="15480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81</a:t>
            </a:r>
            <a:endParaRPr lang="bg-BG" sz="2800" b="1" noProof="1"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656012" y="2384856"/>
            <a:ext cx="154800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3</a:t>
            </a:r>
            <a:r>
              <a:rPr lang="en-GB" sz="3200" b="1" baseline="30000" noProof="1">
                <a:latin typeface="Consolas" pitchFamily="49" charset="0"/>
                <a:cs typeface="Consolas" pitchFamily="49" charset="0"/>
              </a:rPr>
              <a:t>4</a:t>
            </a:r>
            <a:endParaRPr lang="en-US" sz="2800" b="1" noProof="1">
              <a:latin typeface="Consolas" panose="020B0609020204030204" pitchFamily="49" charset="0"/>
            </a:endParaRPr>
          </a:p>
        </p:txBody>
      </p:sp>
      <p:sp>
        <p:nvSpPr>
          <p:cNvPr id="8" name="Right Arrow 12"/>
          <p:cNvSpPr/>
          <p:nvPr/>
        </p:nvSpPr>
        <p:spPr>
          <a:xfrm>
            <a:off x="8380412" y="2527318"/>
            <a:ext cx="4572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860612" y="2392977"/>
            <a:ext cx="15480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256</a:t>
            </a:r>
            <a:endParaRPr lang="bg-BG" sz="2800" b="1" noProof="1">
              <a:latin typeface="Consolas" panose="020B0609020204030204" pitchFamily="49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522412" y="2362200"/>
            <a:ext cx="154800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2</a:t>
            </a:r>
            <a:r>
              <a:rPr lang="en-GB" sz="3200" b="1" baseline="30000" noProof="1">
                <a:latin typeface="Consolas" pitchFamily="49" charset="0"/>
                <a:cs typeface="Consolas" pitchFamily="49" charset="0"/>
              </a:rPr>
              <a:t>8</a:t>
            </a:r>
            <a:endParaRPr lang="en-US" sz="2800" b="1" noProof="1">
              <a:latin typeface="Consolas" panose="020B0609020204030204" pitchFamily="49" charset="0"/>
            </a:endParaRPr>
          </a:p>
        </p:txBody>
      </p:sp>
      <p:sp>
        <p:nvSpPr>
          <p:cNvPr id="12" name="Right Arrow 12"/>
          <p:cNvSpPr/>
          <p:nvPr/>
        </p:nvSpPr>
        <p:spPr>
          <a:xfrm>
            <a:off x="3275012" y="2504662"/>
            <a:ext cx="4572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321A23F-37FF-4261-8797-2F77124A6CEC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judge.softuni.bg/Contests/1208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050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5613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5400" dirty="0"/>
              <a:t>Live Exercises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8012" y="394224"/>
            <a:ext cx="3124201" cy="383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66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C7C49C-D538-4E45-ACAC-46E837CE6DC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400" dirty="0"/>
              <a:t>Overloading Methods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8012" y="1143000"/>
            <a:ext cx="3505200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33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01757" cy="5201066"/>
          </a:xfrm>
        </p:spPr>
        <p:txBody>
          <a:bodyPr>
            <a:normAutofit/>
          </a:bodyPr>
          <a:lstStyle/>
          <a:p>
            <a:r>
              <a:rPr lang="en-US" dirty="0"/>
              <a:t>The combination of method's </a:t>
            </a:r>
            <a:r>
              <a:rPr lang="en-US" b="1" dirty="0">
                <a:solidFill>
                  <a:srgbClr val="FFA000"/>
                </a:solidFill>
              </a:rPr>
              <a:t>name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and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rgbClr val="FFA000"/>
                </a:solidFill>
              </a:rPr>
              <a:t>parameters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/>
            </a:r>
            <a:br>
              <a:rPr lang="en-US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dirty="0"/>
              <a:t>is called </a:t>
            </a:r>
            <a:r>
              <a:rPr lang="en-US" b="1" dirty="0">
                <a:solidFill>
                  <a:srgbClr val="FFA000"/>
                </a:solidFill>
              </a:rPr>
              <a:t>signature</a:t>
            </a: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dirty="0"/>
              <a:t>Signature </a:t>
            </a:r>
            <a:r>
              <a:rPr lang="en-US" b="1" dirty="0">
                <a:solidFill>
                  <a:srgbClr val="FFA000"/>
                </a:solidFill>
              </a:rPr>
              <a:t>differentiates</a:t>
            </a:r>
            <a:r>
              <a:rPr lang="en-US" dirty="0"/>
              <a:t> between methods with same names</a:t>
            </a:r>
          </a:p>
          <a:p>
            <a:r>
              <a:rPr lang="en-US" dirty="0"/>
              <a:t>When methods with the </a:t>
            </a:r>
            <a:r>
              <a:rPr lang="en-US" b="1" dirty="0">
                <a:solidFill>
                  <a:srgbClr val="FFA000"/>
                </a:solidFill>
              </a:rPr>
              <a:t>same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rgbClr val="FFA000"/>
                </a:solidFill>
              </a:rPr>
              <a:t>name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have </a:t>
            </a:r>
            <a:r>
              <a:rPr lang="en-US" b="1" dirty="0">
                <a:solidFill>
                  <a:srgbClr val="FFA000"/>
                </a:solidFill>
              </a:rPr>
              <a:t>different signature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this is called method "</a:t>
            </a:r>
            <a:r>
              <a:rPr lang="en-US" b="1" dirty="0">
                <a:solidFill>
                  <a:srgbClr val="FFA000"/>
                </a:solidFill>
              </a:rPr>
              <a:t>overloading</a:t>
            </a:r>
            <a:r>
              <a:rPr lang="en-US" dirty="0"/>
              <a:t>"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37341" y="2590800"/>
            <a:ext cx="5861064" cy="1745844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static void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Print</a:t>
            </a:r>
            <a:r>
              <a:rPr lang="en-US" sz="26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 text</a:t>
            </a:r>
            <a:r>
              <a:rPr lang="en-US" sz="26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Console.WriteLine(text);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Signature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12" name="AutoShape 23"/>
          <p:cNvSpPr>
            <a:spLocks noChangeArrowheads="1"/>
          </p:cNvSpPr>
          <p:nvPr/>
        </p:nvSpPr>
        <p:spPr bwMode="auto">
          <a:xfrm>
            <a:off x="6856412" y="2095500"/>
            <a:ext cx="1911061" cy="990600"/>
          </a:xfrm>
          <a:prstGeom prst="wedgeRoundRectCallout">
            <a:avLst>
              <a:gd name="adj1" fmla="val -59717"/>
              <a:gd name="adj2" fmla="val 24423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Method's </a:t>
            </a:r>
            <a:r>
              <a:rPr lang="en-US" sz="2800" b="1" dirty="0">
                <a:solidFill>
                  <a:srgbClr val="FFA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signature</a:t>
            </a:r>
            <a:endParaRPr lang="en-US" sz="2800" b="1" noProof="1">
              <a:solidFill>
                <a:srgbClr val="FFA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0098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74612" y="1196125"/>
            <a:ext cx="12039600" cy="5201066"/>
          </a:xfrm>
        </p:spPr>
        <p:txBody>
          <a:bodyPr/>
          <a:lstStyle/>
          <a:p>
            <a:r>
              <a:rPr lang="en-US" dirty="0"/>
              <a:t>Using same name for multiple methods with different </a:t>
            </a:r>
            <a:r>
              <a:rPr lang="en-US" b="1" dirty="0">
                <a:solidFill>
                  <a:schemeClr val="bg1"/>
                </a:solidFill>
              </a:rPr>
              <a:t>signatures</a:t>
            </a:r>
            <a:r>
              <a:rPr lang="en-US" dirty="0"/>
              <a:t> (method </a:t>
            </a:r>
            <a:r>
              <a:rPr lang="en-US" b="1" dirty="0">
                <a:solidFill>
                  <a:schemeClr val="bg1"/>
                </a:solidFill>
              </a:rPr>
              <a:t>name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parameters</a:t>
            </a:r>
            <a:r>
              <a:rPr lang="en-US" dirty="0"/>
              <a:t>)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14001" y="4331061"/>
            <a:ext cx="7467600" cy="1260000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eaLnBrk="0" hangingPunct="0">
              <a:lnSpc>
                <a:spcPts val="2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static void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Print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 text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,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int number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Console.WriteLine(text + 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' '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+ number);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409710" y="2513544"/>
            <a:ext cx="5334000" cy="1260000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eaLnBrk="0" hangingPunct="0">
              <a:lnSpc>
                <a:spcPts val="2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static void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Print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 number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Console.WriteLine(number);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14001" y="2513544"/>
            <a:ext cx="5325208" cy="1260000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static void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Print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 text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Console.WriteLine(text);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Overloading Methods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xfrm>
            <a:off x="11563400" y="6397197"/>
            <a:ext cx="428710" cy="30884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8609012" y="4196352"/>
            <a:ext cx="3200400" cy="1447594"/>
          </a:xfrm>
          <a:prstGeom prst="wedgeRoundRectCallout">
            <a:avLst>
              <a:gd name="adj1" fmla="val 28788"/>
              <a:gd name="adj2" fmla="val -4628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Different method 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signatures</a:t>
            </a:r>
            <a:endParaRPr lang="bg-BG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53244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Method's return type </a:t>
            </a:r>
            <a:r>
              <a:rPr lang="en-US" b="1" dirty="0">
                <a:solidFill>
                  <a:schemeClr val="bg1"/>
                </a:solidFill>
              </a:rPr>
              <a:t>is not part </a:t>
            </a:r>
            <a:r>
              <a:rPr lang="en-US" dirty="0"/>
              <a:t>of its signature</a:t>
            </a: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/>
              <a:t>How would the compiler know </a:t>
            </a:r>
            <a:r>
              <a:rPr lang="en-US" dirty="0">
                <a:solidFill>
                  <a:schemeClr val="bg1"/>
                </a:solidFill>
              </a:rPr>
              <a:t>which method to call</a:t>
            </a:r>
            <a:r>
              <a:rPr lang="en-US" dirty="0"/>
              <a:t>?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Signature and Return Type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36612" y="1981200"/>
            <a:ext cx="5632464" cy="3046988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static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Print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 text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Console.WriteLine(text);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static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Print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 text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return text;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AutoShape 23"/>
          <p:cNvSpPr>
            <a:spLocks noChangeArrowheads="1"/>
          </p:cNvSpPr>
          <p:nvPr/>
        </p:nvSpPr>
        <p:spPr bwMode="auto">
          <a:xfrm>
            <a:off x="7389812" y="2577353"/>
            <a:ext cx="3429000" cy="1219305"/>
          </a:xfrm>
          <a:prstGeom prst="wedgeRoundRectCallout">
            <a:avLst>
              <a:gd name="adj1" fmla="val -65430"/>
              <a:gd name="adj2" fmla="val 21464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Compile-time error!</a:t>
            </a:r>
            <a:endParaRPr lang="bg-BG" sz="36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97386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161859" cy="5201066"/>
          </a:xfrm>
        </p:spPr>
        <p:txBody>
          <a:bodyPr/>
          <a:lstStyle/>
          <a:p>
            <a:r>
              <a:rPr lang="en-US" dirty="0"/>
              <a:t>Create a method </a:t>
            </a:r>
            <a:r>
              <a:rPr lang="en-US" b="1" noProof="1">
                <a:solidFill>
                  <a:srgbClr val="FFA000"/>
                </a:solidFill>
                <a:latin typeface="Consolas" panose="020B0609020204030204" pitchFamily="49" charset="0"/>
              </a:rPr>
              <a:t>GetMax()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dirty="0"/>
              <a:t>that </a:t>
            </a:r>
            <a:r>
              <a:rPr lang="en-US" b="1" dirty="0">
                <a:solidFill>
                  <a:srgbClr val="FFA000"/>
                </a:solidFill>
              </a:rPr>
              <a:t>returns the greater </a:t>
            </a:r>
            <a:r>
              <a:rPr lang="en-US" dirty="0"/>
              <a:t>of two values (the values can be of type </a:t>
            </a:r>
            <a:r>
              <a:rPr lang="en-US" b="1" noProof="1">
                <a:solidFill>
                  <a:srgbClr val="FFA000"/>
                </a:solidFill>
                <a:latin typeface="Consolas" panose="020B0609020204030204" pitchFamily="49" charset="0"/>
              </a:rPr>
              <a:t>int</a:t>
            </a:r>
            <a:r>
              <a:rPr lang="en-US" dirty="0"/>
              <a:t>, </a:t>
            </a:r>
            <a:r>
              <a:rPr lang="en-US" b="1" dirty="0">
                <a:solidFill>
                  <a:srgbClr val="FFA000"/>
                </a:solidFill>
                <a:latin typeface="Consolas" panose="020B0609020204030204" pitchFamily="49" charset="0"/>
              </a:rPr>
              <a:t>char</a:t>
            </a:r>
            <a:r>
              <a:rPr lang="en-US" dirty="0"/>
              <a:t> or </a:t>
            </a:r>
            <a:r>
              <a:rPr lang="en-US" b="1" dirty="0">
                <a:solidFill>
                  <a:srgbClr val="FFA000"/>
                </a:solidFill>
                <a:latin typeface="Consolas" panose="020B0609020204030204" pitchFamily="49" charset="0"/>
              </a:rPr>
              <a:t>string</a:t>
            </a:r>
            <a:r>
              <a:rPr lang="en-US" dirty="0"/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Greater of Two Values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371012" y="2930482"/>
            <a:ext cx="1412248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z</a:t>
            </a:r>
            <a:endParaRPr lang="en-US" sz="2800" b="1" noProof="1"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961205" y="2447689"/>
            <a:ext cx="1412248" cy="16400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char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a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z</a:t>
            </a:r>
            <a:endParaRPr lang="en-US" sz="2800" b="1" noProof="1">
              <a:latin typeface="Consolas" panose="020B0609020204030204" pitchFamily="49" charset="0"/>
            </a:endParaRPr>
          </a:p>
        </p:txBody>
      </p:sp>
      <p:sp>
        <p:nvSpPr>
          <p:cNvPr id="8" name="Right Arrow 12"/>
          <p:cNvSpPr/>
          <p:nvPr/>
        </p:nvSpPr>
        <p:spPr>
          <a:xfrm>
            <a:off x="8643632" y="3001592"/>
            <a:ext cx="4572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4058156" y="2870712"/>
            <a:ext cx="1412248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16</a:t>
            </a:r>
            <a:endParaRPr lang="bg-BG" sz="2800" b="1" noProof="1">
              <a:latin typeface="Consolas" panose="020B0609020204030204" pitchFamily="49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522412" y="2438400"/>
            <a:ext cx="1552185" cy="16400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int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2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16</a:t>
            </a:r>
          </a:p>
        </p:txBody>
      </p:sp>
      <p:sp>
        <p:nvSpPr>
          <p:cNvPr id="12" name="Right Arrow 12"/>
          <p:cNvSpPr/>
          <p:nvPr/>
        </p:nvSpPr>
        <p:spPr>
          <a:xfrm>
            <a:off x="3362797" y="2940397"/>
            <a:ext cx="4572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6594477" y="4852463"/>
            <a:ext cx="1412248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bbb</a:t>
            </a:r>
            <a:endParaRPr lang="en-US" sz="2800" b="1" noProof="1">
              <a:latin typeface="Consolas" panose="020B0609020204030204" pitchFamily="49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4058006" y="4389880"/>
            <a:ext cx="1552851" cy="16400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string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aaa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bbb</a:t>
            </a:r>
            <a:endParaRPr lang="en-US" sz="2800" b="1" noProof="1">
              <a:latin typeface="Consolas" panose="020B0609020204030204" pitchFamily="49" charset="0"/>
            </a:endParaRPr>
          </a:p>
        </p:txBody>
      </p:sp>
      <p:sp>
        <p:nvSpPr>
          <p:cNvPr id="15" name="Right Arrow 12"/>
          <p:cNvSpPr/>
          <p:nvPr/>
        </p:nvSpPr>
        <p:spPr>
          <a:xfrm>
            <a:off x="5899373" y="4923573"/>
            <a:ext cx="4572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E84548F-4068-4EAC-87A2-C7790F4DA2B3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https://judge.softuni.bg/Contests/1208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92861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5613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5400" dirty="0"/>
              <a:t>Live Exercises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8012" y="394224"/>
            <a:ext cx="3124201" cy="383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818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C6EFCA0-4DFB-40E7-9F5C-BBF43248889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What Is a Method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63582488-B9FD-4995-B279-E86FB990461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4949" y="5490439"/>
            <a:ext cx="10958928" cy="499819"/>
          </a:xfrm>
        </p:spPr>
        <p:txBody>
          <a:bodyPr/>
          <a:lstStyle/>
          <a:p>
            <a:r>
              <a:rPr lang="en-US" dirty="0"/>
              <a:t>Void Method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1187" y="1524000"/>
            <a:ext cx="2506452" cy="2296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559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55FF1D-8933-4C61-8557-2ED936CC643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Program Execution Flow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4951412" y="1219201"/>
            <a:ext cx="2362200" cy="2743199"/>
            <a:chOff x="4895909" y="1295400"/>
            <a:chExt cx="2320805" cy="2743199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C40DD57-55C5-4E9D-B639-322E766BFD5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95909" y="1385091"/>
              <a:ext cx="2320805" cy="2653508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7A311FA-ADE2-4604-864A-526BE1F0434A}"/>
                </a:ext>
              </a:extLst>
            </p:cNvPr>
            <p:cNvSpPr txBox="1"/>
            <p:nvPr/>
          </p:nvSpPr>
          <p:spPr>
            <a:xfrm flipH="1">
              <a:off x="5027612" y="1295400"/>
              <a:ext cx="2057400" cy="256426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800" b="1" dirty="0">
                  <a:solidFill>
                    <a:schemeClr val="bg2"/>
                  </a:solidFill>
                </a:rPr>
                <a:t>0 0 1 0 0       0 1 0 1 0     1 0 0 1 0 1 0 0 1 0 0 0 1 0 1 0 0 1 0 0 1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49801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726925" y="4489020"/>
            <a:ext cx="9482287" cy="2140380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36000" rIns="180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static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PrintLogo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Console.WriteLine("Company Logo");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Console.WriteLine("http://www.companywebsite.com");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26925" y="1855484"/>
            <a:ext cx="9482287" cy="2487916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Console.WriteLine("before method executes");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PrintLogo()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Console.WriteLine("after method executes");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822858"/>
          </a:xfrm>
        </p:spPr>
        <p:txBody>
          <a:bodyPr/>
          <a:lstStyle/>
          <a:p>
            <a:r>
              <a:rPr lang="en-US" dirty="0"/>
              <a:t>The program continues, after a method execution completes: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Execution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>
          <a:xfrm>
            <a:off x="11563400" y="6397197"/>
            <a:ext cx="428710" cy="30884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 smtClean="0"/>
              <a:t>41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100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"The stack"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GB" b="1" dirty="0">
                <a:solidFill>
                  <a:schemeClr val="bg1"/>
                </a:solidFill>
              </a:rPr>
              <a:t>stores</a:t>
            </a:r>
            <a:r>
              <a:rPr lang="en-GB" dirty="0">
                <a:solidFill>
                  <a:srgbClr val="FFA000"/>
                </a:solidFill>
              </a:rPr>
              <a:t> </a:t>
            </a:r>
            <a:r>
              <a:rPr lang="en-GB" b="1" dirty="0">
                <a:solidFill>
                  <a:schemeClr val="bg1"/>
                </a:solidFill>
              </a:rPr>
              <a:t>information</a:t>
            </a:r>
            <a:r>
              <a:rPr lang="en-GB" dirty="0">
                <a:solidFill>
                  <a:srgbClr val="FFA000"/>
                </a:solidFill>
              </a:rPr>
              <a:t> </a:t>
            </a:r>
            <a:r>
              <a:rPr lang="en-GB" dirty="0"/>
              <a:t>about the </a:t>
            </a:r>
            <a:r>
              <a:rPr lang="en-GB" b="1" dirty="0">
                <a:solidFill>
                  <a:schemeClr val="bg1"/>
                </a:solidFill>
              </a:rPr>
              <a:t>active</a:t>
            </a:r>
            <a:r>
              <a:rPr lang="en-GB" b="1" dirty="0">
                <a:solidFill>
                  <a:srgbClr val="FFA000"/>
                </a:solidFill>
              </a:rPr>
              <a:t> </a:t>
            </a:r>
            <a:r>
              <a:rPr lang="en-GB" b="1" dirty="0">
                <a:solidFill>
                  <a:schemeClr val="bg1"/>
                </a:solidFill>
              </a:rPr>
              <a:t>subroutines</a:t>
            </a:r>
            <a:r>
              <a:rPr lang="en-GB" dirty="0">
                <a:solidFill>
                  <a:srgbClr val="FFA000"/>
                </a:solidFill>
              </a:rPr>
              <a:t> </a:t>
            </a:r>
            <a:r>
              <a:rPr lang="bg-BG" dirty="0">
                <a:solidFill>
                  <a:srgbClr val="FFA000"/>
                </a:solidFill>
              </a:rPr>
              <a:t>      </a:t>
            </a:r>
            <a:r>
              <a:rPr lang="en-GB" dirty="0"/>
              <a:t>(methods) of a computer program</a:t>
            </a:r>
          </a:p>
          <a:p>
            <a:r>
              <a:rPr lang="en-GB" dirty="0"/>
              <a:t>Keeps track of </a:t>
            </a:r>
            <a:r>
              <a:rPr lang="en-GB" b="1" dirty="0">
                <a:solidFill>
                  <a:schemeClr val="bg1"/>
                </a:solidFill>
              </a:rPr>
              <a:t>the</a:t>
            </a:r>
            <a:r>
              <a:rPr lang="en-GB" b="1" dirty="0">
                <a:solidFill>
                  <a:srgbClr val="FFA000"/>
                </a:solidFill>
              </a:rPr>
              <a:t> </a:t>
            </a:r>
            <a:r>
              <a:rPr lang="en-GB" b="1" dirty="0">
                <a:solidFill>
                  <a:schemeClr val="bg1"/>
                </a:solidFill>
              </a:rPr>
              <a:t>point</a:t>
            </a:r>
            <a:r>
              <a:rPr lang="en-GB" b="1" dirty="0">
                <a:solidFill>
                  <a:srgbClr val="FFA000"/>
                </a:solidFill>
              </a:rPr>
              <a:t> </a:t>
            </a:r>
            <a:r>
              <a:rPr lang="en-GB" dirty="0"/>
              <a:t>to which each active subroutine should </a:t>
            </a:r>
            <a:r>
              <a:rPr lang="en-GB" b="1" dirty="0">
                <a:solidFill>
                  <a:schemeClr val="bg1"/>
                </a:solidFill>
              </a:rPr>
              <a:t>return</a:t>
            </a:r>
            <a:r>
              <a:rPr lang="en-GB" b="1" dirty="0">
                <a:solidFill>
                  <a:srgbClr val="FFA000"/>
                </a:solidFill>
              </a:rPr>
              <a:t> </a:t>
            </a:r>
            <a:r>
              <a:rPr lang="en-GB" b="1" dirty="0">
                <a:solidFill>
                  <a:schemeClr val="bg1"/>
                </a:solidFill>
              </a:rPr>
              <a:t>control</a:t>
            </a:r>
            <a:r>
              <a:rPr lang="en-GB" b="1" dirty="0"/>
              <a:t> </a:t>
            </a:r>
            <a:r>
              <a:rPr lang="en-GB" dirty="0"/>
              <a:t>when it </a:t>
            </a:r>
            <a:r>
              <a:rPr lang="en-GB" b="1" dirty="0">
                <a:solidFill>
                  <a:schemeClr val="bg1"/>
                </a:solidFill>
              </a:rPr>
              <a:t>finishes</a:t>
            </a:r>
            <a:r>
              <a:rPr lang="en-GB" b="1" dirty="0">
                <a:solidFill>
                  <a:srgbClr val="FFA000"/>
                </a:solidFill>
              </a:rPr>
              <a:t> </a:t>
            </a:r>
            <a:r>
              <a:rPr lang="en-GB" b="1" dirty="0">
                <a:solidFill>
                  <a:schemeClr val="bg1"/>
                </a:solidFill>
              </a:rPr>
              <a:t>executing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Execution – Call Stack</a:t>
            </a:r>
          </a:p>
        </p:txBody>
      </p:sp>
      <p:sp>
        <p:nvSpPr>
          <p:cNvPr id="4" name="Text Placeholder 7"/>
          <p:cNvSpPr txBox="1">
            <a:spLocks/>
          </p:cNvSpPr>
          <p:nvPr/>
        </p:nvSpPr>
        <p:spPr>
          <a:xfrm>
            <a:off x="8380412" y="3810000"/>
            <a:ext cx="1828801" cy="2484000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5" name="Text Placeholder 7"/>
          <p:cNvSpPr txBox="1">
            <a:spLocks/>
          </p:cNvSpPr>
          <p:nvPr/>
        </p:nvSpPr>
        <p:spPr>
          <a:xfrm>
            <a:off x="5777007" y="4862625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Method B</a:t>
            </a:r>
          </a:p>
        </p:txBody>
      </p:sp>
      <p:sp>
        <p:nvSpPr>
          <p:cNvPr id="8" name="Text Placeholder 7"/>
          <p:cNvSpPr txBox="1">
            <a:spLocks/>
          </p:cNvSpPr>
          <p:nvPr/>
        </p:nvSpPr>
        <p:spPr>
          <a:xfrm>
            <a:off x="3873632" y="4860363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Method A</a:t>
            </a:r>
          </a:p>
        </p:txBody>
      </p:sp>
      <p:sp>
        <p:nvSpPr>
          <p:cNvPr id="9" name="Text Placeholder 7"/>
          <p:cNvSpPr txBox="1">
            <a:spLocks/>
          </p:cNvSpPr>
          <p:nvPr/>
        </p:nvSpPr>
        <p:spPr>
          <a:xfrm>
            <a:off x="1970257" y="4860363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Main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380412" y="3837057"/>
            <a:ext cx="1828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Call Stack</a:t>
            </a:r>
          </a:p>
        </p:txBody>
      </p:sp>
      <p:grpSp>
        <p:nvGrpSpPr>
          <p:cNvPr id="37" name="Group 36"/>
          <p:cNvGrpSpPr/>
          <p:nvPr/>
        </p:nvGrpSpPr>
        <p:grpSpPr>
          <a:xfrm>
            <a:off x="3248037" y="3962400"/>
            <a:ext cx="1028212" cy="801165"/>
            <a:chOff x="2867036" y="4066509"/>
            <a:chExt cx="1028212" cy="801165"/>
          </a:xfrm>
        </p:grpSpPr>
        <p:sp>
          <p:nvSpPr>
            <p:cNvPr id="19" name="Arrow: Curved Right 18"/>
            <p:cNvSpPr/>
            <p:nvPr/>
          </p:nvSpPr>
          <p:spPr>
            <a:xfrm rot="5400000" flipV="1">
              <a:off x="3242825" y="4215393"/>
              <a:ext cx="313962" cy="990600"/>
            </a:xfrm>
            <a:prstGeom prst="curved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>
                <a:solidFill>
                  <a:schemeClr val="tx1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867036" y="4066509"/>
              <a:ext cx="1028212" cy="39030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>
                  <a:solidFill>
                    <a:schemeClr val="tx1"/>
                  </a:solidFill>
                </a:rPr>
                <a:t>call</a:t>
              </a:r>
              <a:endParaRPr lang="en-GB" sz="2800" dirty="0">
                <a:solidFill>
                  <a:schemeClr val="tx1"/>
                </a:solidFill>
              </a:endParaRPr>
            </a:p>
          </p:txBody>
        </p:sp>
      </p:grpSp>
      <p:sp>
        <p:nvSpPr>
          <p:cNvPr id="23" name="Rectangle 22"/>
          <p:cNvSpPr/>
          <p:nvPr/>
        </p:nvSpPr>
        <p:spPr>
          <a:xfrm>
            <a:off x="712788" y="4940950"/>
            <a:ext cx="1104412" cy="3903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bg1"/>
                </a:solidFill>
              </a:rPr>
              <a:t>START</a:t>
            </a:r>
          </a:p>
        </p:txBody>
      </p:sp>
      <p:sp>
        <p:nvSpPr>
          <p:cNvPr id="24" name="Text Placeholder 7"/>
          <p:cNvSpPr txBox="1">
            <a:spLocks/>
          </p:cNvSpPr>
          <p:nvPr/>
        </p:nvSpPr>
        <p:spPr>
          <a:xfrm>
            <a:off x="1968527" y="4851536"/>
            <a:ext cx="1612805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>
                <a:solidFill>
                  <a:schemeClr val="bg2"/>
                </a:solidFill>
              </a:rPr>
              <a:t>Main</a:t>
            </a:r>
          </a:p>
        </p:txBody>
      </p:sp>
      <p:sp>
        <p:nvSpPr>
          <p:cNvPr id="25" name="Text Placeholder 7"/>
          <p:cNvSpPr txBox="1">
            <a:spLocks/>
          </p:cNvSpPr>
          <p:nvPr/>
        </p:nvSpPr>
        <p:spPr>
          <a:xfrm>
            <a:off x="3872767" y="4856974"/>
            <a:ext cx="1612805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>
                <a:solidFill>
                  <a:schemeClr val="bg2"/>
                </a:solidFill>
              </a:rPr>
              <a:t>Method A</a:t>
            </a:r>
          </a:p>
        </p:txBody>
      </p:sp>
      <p:sp>
        <p:nvSpPr>
          <p:cNvPr id="26" name="Text Placeholder 7"/>
          <p:cNvSpPr txBox="1">
            <a:spLocks/>
          </p:cNvSpPr>
          <p:nvPr/>
        </p:nvSpPr>
        <p:spPr>
          <a:xfrm>
            <a:off x="5777007" y="4861789"/>
            <a:ext cx="1612805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>
                <a:solidFill>
                  <a:schemeClr val="bg2"/>
                </a:solidFill>
              </a:rPr>
              <a:t>Method B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5169792" y="3983101"/>
            <a:ext cx="1028212" cy="780464"/>
            <a:chOff x="4788791" y="4087210"/>
            <a:chExt cx="1028212" cy="780464"/>
          </a:xfrm>
          <a:noFill/>
        </p:grpSpPr>
        <p:sp>
          <p:nvSpPr>
            <p:cNvPr id="22" name="Rectangle 21"/>
            <p:cNvSpPr/>
            <p:nvPr/>
          </p:nvSpPr>
          <p:spPr>
            <a:xfrm>
              <a:off x="4788791" y="4087210"/>
              <a:ext cx="1028212" cy="39030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call</a:t>
              </a:r>
            </a:p>
          </p:txBody>
        </p:sp>
        <p:sp>
          <p:nvSpPr>
            <p:cNvPr id="27" name="Arrow: Curved Right 26"/>
            <p:cNvSpPr/>
            <p:nvPr/>
          </p:nvSpPr>
          <p:spPr>
            <a:xfrm rot="5400000" flipV="1">
              <a:off x="5147440" y="4216917"/>
              <a:ext cx="310914" cy="990600"/>
            </a:xfrm>
            <a:prstGeom prst="curved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>
                <a:solidFill>
                  <a:schemeClr val="tx1"/>
                </a:solidFill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5066577" y="5528577"/>
            <a:ext cx="1243844" cy="648998"/>
            <a:chOff x="4685576" y="5632686"/>
            <a:chExt cx="1243844" cy="648998"/>
          </a:xfrm>
        </p:grpSpPr>
        <p:sp>
          <p:nvSpPr>
            <p:cNvPr id="29" name="Rectangle 28"/>
            <p:cNvSpPr/>
            <p:nvPr/>
          </p:nvSpPr>
          <p:spPr>
            <a:xfrm>
              <a:off x="4685576" y="5891382"/>
              <a:ext cx="1243844" cy="39030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return</a:t>
              </a:r>
            </a:p>
          </p:txBody>
        </p:sp>
        <p:sp>
          <p:nvSpPr>
            <p:cNvPr id="31" name="Arrow: Curved Right 30"/>
            <p:cNvSpPr/>
            <p:nvPr/>
          </p:nvSpPr>
          <p:spPr>
            <a:xfrm rot="5400000" flipH="1">
              <a:off x="5136945" y="5292843"/>
              <a:ext cx="310914" cy="990600"/>
            </a:xfrm>
            <a:prstGeom prst="curved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>
                <a:solidFill>
                  <a:schemeClr val="tx1"/>
                </a:solidFill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3136933" y="5525529"/>
            <a:ext cx="1243844" cy="656740"/>
            <a:chOff x="2755932" y="5629638"/>
            <a:chExt cx="1243844" cy="656740"/>
          </a:xfrm>
        </p:grpSpPr>
        <p:sp>
          <p:nvSpPr>
            <p:cNvPr id="28" name="Arrow: Curved Right 27"/>
            <p:cNvSpPr/>
            <p:nvPr/>
          </p:nvSpPr>
          <p:spPr>
            <a:xfrm rot="5400000" flipH="1">
              <a:off x="3232330" y="5291319"/>
              <a:ext cx="313962" cy="990600"/>
            </a:xfrm>
            <a:prstGeom prst="curved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>
                <a:solidFill>
                  <a:schemeClr val="tx1"/>
                </a:solidFill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2755932" y="5896076"/>
              <a:ext cx="1243844" cy="39030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return</a:t>
              </a:r>
            </a:p>
          </p:txBody>
        </p:sp>
      </p:grpSp>
      <p:sp>
        <p:nvSpPr>
          <p:cNvPr id="30" name="Slide Number Placeholder 3"/>
          <p:cNvSpPr>
            <a:spLocks noGrp="1"/>
          </p:cNvSpPr>
          <p:nvPr>
            <p:ph type="sldNum" sz="quarter" idx="13"/>
          </p:nvPr>
        </p:nvSpPr>
        <p:spPr>
          <a:xfrm>
            <a:off x="11563400" y="6397197"/>
            <a:ext cx="428710" cy="30884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 smtClean="0"/>
              <a:t>42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869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45402E-6 4.81481E-6 L 0.53491 0.11412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739" y="56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9.32535E-7 -1.11111E-6 L 0.37875 0.01644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067" y="81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61318E-6 4.44444E-6 L 0.22246 -0.08264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123" y="-4144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Create a program that </a:t>
            </a:r>
            <a:r>
              <a:rPr lang="en-US" b="1" dirty="0">
                <a:solidFill>
                  <a:srgbClr val="FFA000"/>
                </a:solidFill>
              </a:rPr>
              <a:t>multiplies the sum </a:t>
            </a:r>
            <a:r>
              <a:rPr lang="en-US" dirty="0"/>
              <a:t>of </a:t>
            </a:r>
            <a:r>
              <a:rPr lang="en-US" b="1" dirty="0">
                <a:solidFill>
                  <a:srgbClr val="FFA000"/>
                </a:solidFill>
              </a:rPr>
              <a:t>all even digits </a:t>
            </a:r>
            <a:r>
              <a:rPr lang="en-US" dirty="0"/>
              <a:t>of a number </a:t>
            </a:r>
            <a:r>
              <a:rPr lang="en-US" b="1" dirty="0">
                <a:solidFill>
                  <a:srgbClr val="FFA000"/>
                </a:solidFill>
              </a:rPr>
              <a:t>by the sum of all odd digits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of the same number:</a:t>
            </a:r>
          </a:p>
          <a:p>
            <a:pPr lvl="2"/>
            <a:r>
              <a:rPr lang="en-US" dirty="0"/>
              <a:t>Create a method called </a:t>
            </a:r>
            <a:r>
              <a:rPr lang="en-US" b="1" noProof="1">
                <a:solidFill>
                  <a:srgbClr val="FFA000"/>
                </a:solidFill>
                <a:latin typeface="Consolas" panose="020B0609020204030204" pitchFamily="49" charset="0"/>
              </a:rPr>
              <a:t>GetMultipleOfEvensAndOdds()</a:t>
            </a:r>
          </a:p>
          <a:p>
            <a:pPr lvl="2"/>
            <a:r>
              <a:rPr lang="en-US" dirty="0"/>
              <a:t>Create a method </a:t>
            </a:r>
            <a:r>
              <a:rPr lang="en-US" b="1" noProof="1">
                <a:solidFill>
                  <a:srgbClr val="FFA000"/>
                </a:solidFill>
                <a:latin typeface="Consolas" panose="020B0609020204030204" pitchFamily="49" charset="0"/>
              </a:rPr>
              <a:t>GetSumOfEvenDigits()</a:t>
            </a:r>
          </a:p>
          <a:p>
            <a:pPr lvl="2"/>
            <a:r>
              <a:rPr lang="en-US" dirty="0"/>
              <a:t>Create </a:t>
            </a:r>
            <a:r>
              <a:rPr lang="en-US" b="1" noProof="1">
                <a:solidFill>
                  <a:srgbClr val="FFA000"/>
                </a:solidFill>
                <a:latin typeface="Consolas" panose="020B0609020204030204" pitchFamily="49" charset="0"/>
              </a:rPr>
              <a:t>GetSumOfOddDigits()</a:t>
            </a:r>
          </a:p>
          <a:p>
            <a:pPr lvl="2"/>
            <a:r>
              <a:rPr lang="en-US" dirty="0"/>
              <a:t>You may need to use </a:t>
            </a:r>
            <a:r>
              <a:rPr lang="en-US" b="1" noProof="1">
                <a:solidFill>
                  <a:srgbClr val="FFA000"/>
                </a:solidFill>
                <a:latin typeface="Consolas" panose="020B0609020204030204" pitchFamily="49" charset="0"/>
              </a:rPr>
              <a:t>Math.Abs()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dirty="0"/>
              <a:t>for negative numbers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Multiply Evens by Odds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106907" y="5065693"/>
            <a:ext cx="2354394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Evens: 2 4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Odds: 1 3 5</a:t>
            </a:r>
            <a:endParaRPr lang="bg-BG" sz="2800" b="1" noProof="1"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925040" y="5328106"/>
            <a:ext cx="1386114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-12345</a:t>
            </a:r>
          </a:p>
        </p:txBody>
      </p:sp>
      <p:sp>
        <p:nvSpPr>
          <p:cNvPr id="8" name="Right Arrow 12"/>
          <p:cNvSpPr/>
          <p:nvPr/>
        </p:nvSpPr>
        <p:spPr>
          <a:xfrm>
            <a:off x="3543156" y="5425399"/>
            <a:ext cx="4572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7098003" y="5065693"/>
            <a:ext cx="2354394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Even sum: 6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Odd sum: 9</a:t>
            </a:r>
            <a:endParaRPr lang="bg-BG" sz="2800" b="1" noProof="1">
              <a:latin typeface="Consolas" panose="020B0609020204030204" pitchFamily="49" charset="0"/>
            </a:endParaRPr>
          </a:p>
        </p:txBody>
      </p:sp>
      <p:sp>
        <p:nvSpPr>
          <p:cNvPr id="10" name="Right Arrow 12"/>
          <p:cNvSpPr/>
          <p:nvPr/>
        </p:nvSpPr>
        <p:spPr>
          <a:xfrm>
            <a:off x="6567108" y="5423599"/>
            <a:ext cx="4572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ight Arrow 12"/>
          <p:cNvSpPr/>
          <p:nvPr/>
        </p:nvSpPr>
        <p:spPr>
          <a:xfrm>
            <a:off x="9588647" y="5399216"/>
            <a:ext cx="4572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0182097" y="5328106"/>
            <a:ext cx="63671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54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2A713A3-52C2-42B1-868D-40B4C6B445CF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judge.softuni.bg/Contests/1208</a:t>
            </a:r>
            <a:endParaRPr lang="en-US" dirty="0"/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3"/>
          </p:nvPr>
        </p:nvSpPr>
        <p:spPr>
          <a:xfrm>
            <a:off x="11563400" y="6397197"/>
            <a:ext cx="428710" cy="30884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 smtClean="0"/>
              <a:t>43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378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5613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5400" dirty="0"/>
              <a:t>Live Exercises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8012" y="394224"/>
            <a:ext cx="3124201" cy="383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079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14949" y="4704825"/>
            <a:ext cx="10958928" cy="768084"/>
          </a:xfrm>
        </p:spPr>
        <p:txBody>
          <a:bodyPr/>
          <a:lstStyle/>
          <a:p>
            <a:r>
              <a:rPr lang="en-US" dirty="0"/>
              <a:t>Naming and Best Practices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4212" y="1066800"/>
            <a:ext cx="3336925" cy="3336925"/>
          </a:xfrm>
          <a:prstGeom prst="rect">
            <a:avLst/>
          </a:prstGeom>
          <a:effectLst>
            <a:softEdge rad="431800"/>
          </a:effectLst>
        </p:spPr>
      </p:pic>
    </p:spTree>
    <p:extLst>
      <p:ext uri="{BB962C8B-B14F-4D97-AF65-F5344CB8AC3E}">
        <p14:creationId xmlns:p14="http://schemas.microsoft.com/office/powerpoint/2010/main" val="4247587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Methods naming guidelines</a:t>
            </a:r>
          </a:p>
          <a:p>
            <a:pPr lvl="1"/>
            <a:r>
              <a:rPr lang="en-US" dirty="0"/>
              <a:t>Use </a:t>
            </a:r>
            <a:r>
              <a:rPr lang="en-US" b="1" dirty="0">
                <a:solidFill>
                  <a:schemeClr val="bg1"/>
                </a:solidFill>
              </a:rPr>
              <a:t>meaningful</a:t>
            </a:r>
            <a:r>
              <a:rPr lang="en-US" dirty="0"/>
              <a:t> method names</a:t>
            </a:r>
          </a:p>
          <a:p>
            <a:pPr lvl="1"/>
            <a:r>
              <a:rPr lang="en-US" dirty="0"/>
              <a:t>Method names should answer the question:</a:t>
            </a:r>
          </a:p>
          <a:p>
            <a:pPr lvl="2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What does this method do</a:t>
            </a:r>
            <a:r>
              <a:rPr lang="en-US" dirty="0">
                <a:solidFill>
                  <a:srgbClr val="234465"/>
                </a:solidFill>
              </a:rPr>
              <a:t>?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If you cannot find a good name for a method, think</a:t>
            </a:r>
            <a:br>
              <a:rPr lang="en-US" dirty="0"/>
            </a:br>
            <a:r>
              <a:rPr lang="en-US" dirty="0"/>
              <a:t>about whether it has a </a:t>
            </a:r>
            <a:r>
              <a:rPr lang="en-US" b="1" dirty="0">
                <a:solidFill>
                  <a:schemeClr val="bg1"/>
                </a:solidFill>
              </a:rPr>
              <a:t>clear intent</a:t>
            </a:r>
            <a:endParaRPr lang="en-US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Naming Methods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  <p:pic>
        <p:nvPicPr>
          <p:cNvPr id="6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27412" y="3810000"/>
            <a:ext cx="571597" cy="513875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pprove, block, cancel, delete, reject icon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132012" y="5715001"/>
            <a:ext cx="538991" cy="53339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149724" y="3805751"/>
            <a:ext cx="4724400" cy="513875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FindStudent</a:t>
            </a:r>
            <a:r>
              <a:rPr lang="en-US" sz="2400" b="1" noProof="1">
                <a:solidFill>
                  <a:srgbClr val="234465"/>
                </a:solidFill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LoadReport</a:t>
            </a:r>
            <a:r>
              <a:rPr lang="en-US" sz="2400" b="1" noProof="1">
                <a:solidFill>
                  <a:srgbClr val="234465"/>
                </a:solidFill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Sine</a:t>
            </a:r>
            <a:endParaRPr lang="en-US" sz="2400" b="1" noProof="1">
              <a:solidFill>
                <a:srgbClr val="23446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D83D1A-080A-44BB-892D-562FFFF994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0258" y="5734525"/>
            <a:ext cx="9220200" cy="5138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Method1</a:t>
            </a:r>
            <a:r>
              <a:rPr lang="en-US" sz="2400" b="1" noProof="1">
                <a:solidFill>
                  <a:srgbClr val="234465"/>
                </a:solidFill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DoSomething</a:t>
            </a:r>
            <a:r>
              <a:rPr lang="en-US" sz="2400" b="1" noProof="1">
                <a:solidFill>
                  <a:srgbClr val="234465"/>
                </a:solidFill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HandleStuff</a:t>
            </a:r>
            <a:r>
              <a:rPr lang="en-US" sz="2400" b="1" noProof="1">
                <a:solidFill>
                  <a:srgbClr val="234465"/>
                </a:solidFill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SampleMethod</a:t>
            </a:r>
            <a:r>
              <a:rPr lang="en-US" sz="2400" b="1" noProof="1">
                <a:solidFill>
                  <a:srgbClr val="234465"/>
                </a:solidFill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DirtyHack</a:t>
            </a:r>
            <a:endParaRPr lang="en-US" sz="2400" b="1" noProof="1">
              <a:solidFill>
                <a:srgbClr val="23446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9847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Naming Method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Method parameters names</a:t>
            </a:r>
          </a:p>
          <a:p>
            <a:pPr lvl="1"/>
            <a:r>
              <a:rPr lang="en-US" dirty="0"/>
              <a:t>Preferred form: [</a:t>
            </a:r>
            <a:r>
              <a:rPr lang="en-US" b="1" dirty="0">
                <a:solidFill>
                  <a:schemeClr val="bg1"/>
                </a:solidFill>
              </a:rPr>
              <a:t>Noun</a:t>
            </a:r>
            <a:r>
              <a:rPr lang="en-US" dirty="0"/>
              <a:t>] or [</a:t>
            </a:r>
            <a:r>
              <a:rPr lang="en-US" b="1" dirty="0">
                <a:solidFill>
                  <a:schemeClr val="bg1"/>
                </a:solidFill>
              </a:rPr>
              <a:t>Adjective</a:t>
            </a:r>
            <a:r>
              <a:rPr lang="en-US" dirty="0"/>
              <a:t>] + [</a:t>
            </a:r>
            <a:r>
              <a:rPr lang="en-US" b="1" dirty="0">
                <a:solidFill>
                  <a:schemeClr val="bg1"/>
                </a:solidFill>
              </a:rPr>
              <a:t>Noun</a:t>
            </a:r>
            <a:r>
              <a:rPr lang="en-US" dirty="0"/>
              <a:t>]</a:t>
            </a:r>
          </a:p>
          <a:p>
            <a:pPr lvl="1"/>
            <a:r>
              <a:rPr lang="en-US" dirty="0"/>
              <a:t>Should be in </a:t>
            </a:r>
            <a:r>
              <a:rPr lang="en-US" b="1" dirty="0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camelCase</a:t>
            </a:r>
          </a:p>
          <a:p>
            <a:pPr lvl="1"/>
            <a:r>
              <a:rPr lang="en-US" dirty="0"/>
              <a:t>Should be </a:t>
            </a:r>
            <a:r>
              <a:rPr lang="en-US" b="1" dirty="0">
                <a:solidFill>
                  <a:srgbClr val="FFA000"/>
                </a:solidFill>
              </a:rPr>
              <a:t>meaningful</a:t>
            </a:r>
            <a:endParaRPr lang="bg-BG" b="1" dirty="0">
              <a:solidFill>
                <a:srgbClr val="FFA000"/>
              </a:solidFill>
            </a:endParaRPr>
          </a:p>
          <a:p>
            <a:pPr marL="609036" lvl="1" indent="0">
              <a:buNone/>
            </a:pPr>
            <a:endParaRPr lang="bg-BG" b="1" dirty="0"/>
          </a:p>
          <a:p>
            <a:pPr lvl="1">
              <a:spcBef>
                <a:spcPts val="2400"/>
              </a:spcBef>
            </a:pPr>
            <a:r>
              <a:rPr lang="en-US" b="1" dirty="0"/>
              <a:t>Unit of measure should be obvious</a:t>
            </a:r>
            <a:endParaRPr lang="en-US" b="1" dirty="0">
              <a:solidFill>
                <a:srgbClr val="FB816D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731059" y="3845860"/>
            <a:ext cx="5413692" cy="770082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firstName</a:t>
            </a:r>
            <a:r>
              <a:rPr lang="en-US" sz="2400" noProof="1">
                <a:solidFill>
                  <a:srgbClr val="234465"/>
                </a:solidFill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report</a:t>
            </a:r>
            <a:r>
              <a:rPr lang="en-US" sz="2400" noProof="1">
                <a:solidFill>
                  <a:srgbClr val="234465"/>
                </a:solidFill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speedKmH</a:t>
            </a:r>
            <a:r>
              <a:rPr lang="en-US" sz="2400" noProof="1">
                <a:solidFill>
                  <a:srgbClr val="234465"/>
                </a:solidFill>
              </a:rPr>
              <a:t>, </a:t>
            </a:r>
            <a:br>
              <a:rPr lang="en-US" sz="2400" noProof="1">
                <a:solidFill>
                  <a:srgbClr val="234465"/>
                </a:solidFill>
              </a:rPr>
            </a:b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usersList</a:t>
            </a:r>
            <a:r>
              <a:rPr lang="en-US" sz="2400" noProof="1">
                <a:solidFill>
                  <a:srgbClr val="234465"/>
                </a:solidFill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fontSizeInPixels</a:t>
            </a:r>
            <a:r>
              <a:rPr lang="en-US" sz="2400" noProof="1">
                <a:solidFill>
                  <a:srgbClr val="234465"/>
                </a:solidFill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font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741612" y="5479918"/>
            <a:ext cx="8153400" cy="513875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en-US" sz="2400" noProof="1">
                <a:solidFill>
                  <a:srgbClr val="234465"/>
                </a:solidFill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p1</a:t>
            </a:r>
            <a:r>
              <a:rPr lang="en-US" sz="2400" noProof="1">
                <a:solidFill>
                  <a:srgbClr val="234465"/>
                </a:solidFill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p2</a:t>
            </a:r>
            <a:r>
              <a:rPr lang="en-US" sz="2400" noProof="1">
                <a:solidFill>
                  <a:srgbClr val="234465"/>
                </a:solidFill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populate</a:t>
            </a:r>
            <a:r>
              <a:rPr lang="en-US" sz="2400" noProof="1">
                <a:solidFill>
                  <a:srgbClr val="234465"/>
                </a:solidFill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LastName</a:t>
            </a:r>
            <a:r>
              <a:rPr lang="en-US" sz="2400" noProof="1">
                <a:solidFill>
                  <a:srgbClr val="234465"/>
                </a:solidFill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last_name</a:t>
            </a:r>
            <a:r>
              <a:rPr lang="en-US" sz="2400" noProof="1">
                <a:solidFill>
                  <a:srgbClr val="234465"/>
                </a:solidFill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convertImage</a:t>
            </a:r>
            <a:endParaRPr lang="en-US" sz="2400" b="1" noProof="1">
              <a:solidFill>
                <a:srgbClr val="23446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9521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79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Each method should perform a </a:t>
            </a:r>
            <a:r>
              <a:rPr lang="en-US" b="1" dirty="0">
                <a:solidFill>
                  <a:schemeClr val="bg1"/>
                </a:solidFill>
              </a:rPr>
              <a:t>single</a:t>
            </a:r>
            <a:r>
              <a:rPr lang="en-US" dirty="0"/>
              <a:t>, well-defined task</a:t>
            </a:r>
          </a:p>
          <a:p>
            <a:pPr lvl="1"/>
            <a:r>
              <a:rPr lang="en-US" dirty="0"/>
              <a:t>A Method's name should </a:t>
            </a:r>
            <a:r>
              <a:rPr lang="en-US" b="1" dirty="0">
                <a:solidFill>
                  <a:schemeClr val="bg1"/>
                </a:solidFill>
              </a:rPr>
              <a:t>describe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that task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in a clear and </a:t>
            </a:r>
            <a:br>
              <a:rPr lang="en-US" dirty="0"/>
            </a:br>
            <a:r>
              <a:rPr lang="en-US" dirty="0"/>
              <a:t>non-ambiguous way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Avoid</a:t>
            </a:r>
            <a:r>
              <a:rPr lang="en-US" dirty="0"/>
              <a:t> methods </a:t>
            </a:r>
            <a:r>
              <a:rPr lang="en-US" b="1" dirty="0">
                <a:solidFill>
                  <a:schemeClr val="bg1"/>
                </a:solidFill>
              </a:rPr>
              <a:t>longer than one screen</a:t>
            </a:r>
          </a:p>
          <a:p>
            <a:pPr lvl="1">
              <a:spcBef>
                <a:spcPts val="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Split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them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dirty="0"/>
              <a:t>to several shorter methods</a:t>
            </a:r>
          </a:p>
        </p:txBody>
      </p:sp>
      <p:sp>
        <p:nvSpPr>
          <p:cNvPr id="545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Methods – Best Practices</a:t>
            </a:r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217612" y="4340705"/>
            <a:ext cx="6051599" cy="2288694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private static void PrintReceipt()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PrintHeader();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PrintBody();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PrintFooter();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AutoShape 23"/>
          <p:cNvSpPr>
            <a:spLocks noChangeArrowheads="1"/>
          </p:cNvSpPr>
          <p:nvPr/>
        </p:nvSpPr>
        <p:spPr bwMode="auto">
          <a:xfrm>
            <a:off x="6366433" y="4916566"/>
            <a:ext cx="3352800" cy="1444766"/>
          </a:xfrm>
          <a:custGeom>
            <a:avLst/>
            <a:gdLst>
              <a:gd name="connsiteX0" fmla="*/ 0 w 2895600"/>
              <a:gd name="connsiteY0" fmla="*/ 178816 h 1072873"/>
              <a:gd name="connsiteX1" fmla="*/ 178816 w 2895600"/>
              <a:gd name="connsiteY1" fmla="*/ 0 h 1072873"/>
              <a:gd name="connsiteX2" fmla="*/ 482600 w 2895600"/>
              <a:gd name="connsiteY2" fmla="*/ 0 h 1072873"/>
              <a:gd name="connsiteX3" fmla="*/ 482600 w 2895600"/>
              <a:gd name="connsiteY3" fmla="*/ 0 h 1072873"/>
              <a:gd name="connsiteX4" fmla="*/ 1206500 w 2895600"/>
              <a:gd name="connsiteY4" fmla="*/ 0 h 1072873"/>
              <a:gd name="connsiteX5" fmla="*/ 2716784 w 2895600"/>
              <a:gd name="connsiteY5" fmla="*/ 0 h 1072873"/>
              <a:gd name="connsiteX6" fmla="*/ 2895600 w 2895600"/>
              <a:gd name="connsiteY6" fmla="*/ 178816 h 1072873"/>
              <a:gd name="connsiteX7" fmla="*/ 2895600 w 2895600"/>
              <a:gd name="connsiteY7" fmla="*/ 625843 h 1072873"/>
              <a:gd name="connsiteX8" fmla="*/ 2895600 w 2895600"/>
              <a:gd name="connsiteY8" fmla="*/ 625843 h 1072873"/>
              <a:gd name="connsiteX9" fmla="*/ 2895600 w 2895600"/>
              <a:gd name="connsiteY9" fmla="*/ 894061 h 1072873"/>
              <a:gd name="connsiteX10" fmla="*/ 2895600 w 2895600"/>
              <a:gd name="connsiteY10" fmla="*/ 894057 h 1072873"/>
              <a:gd name="connsiteX11" fmla="*/ 2716784 w 2895600"/>
              <a:gd name="connsiteY11" fmla="*/ 1072873 h 1072873"/>
              <a:gd name="connsiteX12" fmla="*/ 1206500 w 2895600"/>
              <a:gd name="connsiteY12" fmla="*/ 1072873 h 1072873"/>
              <a:gd name="connsiteX13" fmla="*/ 482600 w 2895600"/>
              <a:gd name="connsiteY13" fmla="*/ 1072873 h 1072873"/>
              <a:gd name="connsiteX14" fmla="*/ 482600 w 2895600"/>
              <a:gd name="connsiteY14" fmla="*/ 1072873 h 1072873"/>
              <a:gd name="connsiteX15" fmla="*/ 178816 w 2895600"/>
              <a:gd name="connsiteY15" fmla="*/ 1072873 h 1072873"/>
              <a:gd name="connsiteX16" fmla="*/ 0 w 2895600"/>
              <a:gd name="connsiteY16" fmla="*/ 894057 h 1072873"/>
              <a:gd name="connsiteX17" fmla="*/ 0 w 2895600"/>
              <a:gd name="connsiteY17" fmla="*/ 894061 h 1072873"/>
              <a:gd name="connsiteX18" fmla="*/ -596233 w 2895600"/>
              <a:gd name="connsiteY18" fmla="*/ 551210 h 1072873"/>
              <a:gd name="connsiteX19" fmla="*/ 0 w 2895600"/>
              <a:gd name="connsiteY19" fmla="*/ 625843 h 1072873"/>
              <a:gd name="connsiteX20" fmla="*/ 0 w 2895600"/>
              <a:gd name="connsiteY20" fmla="*/ 178816 h 1072873"/>
              <a:gd name="connsiteX0" fmla="*/ 0 w 2895600"/>
              <a:gd name="connsiteY0" fmla="*/ 178816 h 1072873"/>
              <a:gd name="connsiteX1" fmla="*/ 178816 w 2895600"/>
              <a:gd name="connsiteY1" fmla="*/ 0 h 1072873"/>
              <a:gd name="connsiteX2" fmla="*/ 482600 w 2895600"/>
              <a:gd name="connsiteY2" fmla="*/ 0 h 1072873"/>
              <a:gd name="connsiteX3" fmla="*/ 482600 w 2895600"/>
              <a:gd name="connsiteY3" fmla="*/ 0 h 1072873"/>
              <a:gd name="connsiteX4" fmla="*/ 1206500 w 2895600"/>
              <a:gd name="connsiteY4" fmla="*/ 0 h 1072873"/>
              <a:gd name="connsiteX5" fmla="*/ 2716784 w 2895600"/>
              <a:gd name="connsiteY5" fmla="*/ 0 h 1072873"/>
              <a:gd name="connsiteX6" fmla="*/ 2895600 w 2895600"/>
              <a:gd name="connsiteY6" fmla="*/ 178816 h 1072873"/>
              <a:gd name="connsiteX7" fmla="*/ 2895600 w 2895600"/>
              <a:gd name="connsiteY7" fmla="*/ 625843 h 1072873"/>
              <a:gd name="connsiteX8" fmla="*/ 2895600 w 2895600"/>
              <a:gd name="connsiteY8" fmla="*/ 625843 h 1072873"/>
              <a:gd name="connsiteX9" fmla="*/ 2895600 w 2895600"/>
              <a:gd name="connsiteY9" fmla="*/ 894061 h 1072873"/>
              <a:gd name="connsiteX10" fmla="*/ 2895600 w 2895600"/>
              <a:gd name="connsiteY10" fmla="*/ 894057 h 1072873"/>
              <a:gd name="connsiteX11" fmla="*/ 2716784 w 2895600"/>
              <a:gd name="connsiteY11" fmla="*/ 1072873 h 1072873"/>
              <a:gd name="connsiteX12" fmla="*/ 1206500 w 2895600"/>
              <a:gd name="connsiteY12" fmla="*/ 1072873 h 1072873"/>
              <a:gd name="connsiteX13" fmla="*/ 482600 w 2895600"/>
              <a:gd name="connsiteY13" fmla="*/ 1072873 h 1072873"/>
              <a:gd name="connsiteX14" fmla="*/ 482600 w 2895600"/>
              <a:gd name="connsiteY14" fmla="*/ 1072873 h 1072873"/>
              <a:gd name="connsiteX15" fmla="*/ 178816 w 2895600"/>
              <a:gd name="connsiteY15" fmla="*/ 1072873 h 1072873"/>
              <a:gd name="connsiteX16" fmla="*/ 0 w 2895600"/>
              <a:gd name="connsiteY16" fmla="*/ 894057 h 1072873"/>
              <a:gd name="connsiteX17" fmla="*/ 0 w 2895600"/>
              <a:gd name="connsiteY17" fmla="*/ 894061 h 1072873"/>
              <a:gd name="connsiteX18" fmla="*/ 0 w 2895600"/>
              <a:gd name="connsiteY18" fmla="*/ 625843 h 1072873"/>
              <a:gd name="connsiteX19" fmla="*/ 0 w 2895600"/>
              <a:gd name="connsiteY19" fmla="*/ 178816 h 1072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895600" h="1072873">
                <a:moveTo>
                  <a:pt x="0" y="178816"/>
                </a:moveTo>
                <a:cubicBezTo>
                  <a:pt x="0" y="80059"/>
                  <a:pt x="80059" y="0"/>
                  <a:pt x="178816" y="0"/>
                </a:cubicBezTo>
                <a:lnTo>
                  <a:pt x="482600" y="0"/>
                </a:lnTo>
                <a:lnTo>
                  <a:pt x="482600" y="0"/>
                </a:lnTo>
                <a:lnTo>
                  <a:pt x="1206500" y="0"/>
                </a:lnTo>
                <a:lnTo>
                  <a:pt x="2716784" y="0"/>
                </a:lnTo>
                <a:cubicBezTo>
                  <a:pt x="2815541" y="0"/>
                  <a:pt x="2895600" y="80059"/>
                  <a:pt x="2895600" y="178816"/>
                </a:cubicBezTo>
                <a:lnTo>
                  <a:pt x="2895600" y="625843"/>
                </a:lnTo>
                <a:lnTo>
                  <a:pt x="2895600" y="625843"/>
                </a:lnTo>
                <a:lnTo>
                  <a:pt x="2895600" y="894061"/>
                </a:lnTo>
                <a:lnTo>
                  <a:pt x="2895600" y="894057"/>
                </a:lnTo>
                <a:cubicBezTo>
                  <a:pt x="2895600" y="992814"/>
                  <a:pt x="2815541" y="1072873"/>
                  <a:pt x="2716784" y="1072873"/>
                </a:cubicBezTo>
                <a:lnTo>
                  <a:pt x="1206500" y="1072873"/>
                </a:lnTo>
                <a:lnTo>
                  <a:pt x="482600" y="1072873"/>
                </a:lnTo>
                <a:lnTo>
                  <a:pt x="482600" y="1072873"/>
                </a:lnTo>
                <a:lnTo>
                  <a:pt x="178816" y="1072873"/>
                </a:lnTo>
                <a:cubicBezTo>
                  <a:pt x="80059" y="1072873"/>
                  <a:pt x="0" y="992814"/>
                  <a:pt x="0" y="894057"/>
                </a:cubicBezTo>
                <a:lnTo>
                  <a:pt x="0" y="894061"/>
                </a:lnTo>
                <a:lnTo>
                  <a:pt x="0" y="625843"/>
                </a:lnTo>
                <a:lnTo>
                  <a:pt x="0" y="178816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b="1" noProof="1">
                <a:solidFill>
                  <a:srgbClr val="FFA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Self documenting </a:t>
            </a:r>
            <a:r>
              <a:rPr lang="en-US" sz="32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</a:t>
            </a:r>
            <a:r>
              <a:rPr lang="en-US" sz="3200" b="1" noProof="1">
                <a:solidFill>
                  <a:srgbClr val="FFA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easy to test</a:t>
            </a:r>
            <a:endParaRPr lang="en-US" sz="3200" b="1" noProof="1">
              <a:solidFill>
                <a:srgbClr val="FFA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13368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79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0353" y="1196124"/>
            <a:ext cx="11801757" cy="535707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Make sure to use correct </a:t>
            </a:r>
            <a:r>
              <a:rPr lang="en-US" b="1" dirty="0">
                <a:solidFill>
                  <a:schemeClr val="bg1"/>
                </a:solidFill>
              </a:rPr>
              <a:t>indentation</a:t>
            </a:r>
          </a:p>
          <a:p>
            <a:endParaRPr lang="en-US" dirty="0"/>
          </a:p>
          <a:p>
            <a:endParaRPr lang="en-US" dirty="0"/>
          </a:p>
          <a:p>
            <a:pPr>
              <a:spcBef>
                <a:spcPts val="1800"/>
              </a:spcBef>
            </a:pPr>
            <a:endParaRPr lang="en-US" dirty="0"/>
          </a:p>
          <a:p>
            <a:r>
              <a:rPr lang="en-US" dirty="0"/>
              <a:t>Leave a </a:t>
            </a:r>
            <a:r>
              <a:rPr lang="en-US" b="1" dirty="0">
                <a:solidFill>
                  <a:schemeClr val="bg1"/>
                </a:solidFill>
              </a:rPr>
              <a:t>blank line </a:t>
            </a:r>
            <a:r>
              <a:rPr lang="en-US" dirty="0"/>
              <a:t>between </a:t>
            </a:r>
            <a:r>
              <a:rPr lang="en-US" b="1" dirty="0">
                <a:solidFill>
                  <a:schemeClr val="bg1"/>
                </a:solidFill>
              </a:rPr>
              <a:t>methods</a:t>
            </a:r>
            <a:r>
              <a:rPr lang="en-US" dirty="0"/>
              <a:t>, after </a:t>
            </a:r>
            <a:r>
              <a:rPr lang="en-US" b="1" dirty="0">
                <a:solidFill>
                  <a:schemeClr val="bg1"/>
                </a:solidFill>
              </a:rPr>
              <a:t>loops</a:t>
            </a:r>
            <a:r>
              <a:rPr lang="en-US" dirty="0"/>
              <a:t> and after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if</a:t>
            </a:r>
            <a:r>
              <a:rPr lang="en-US" dirty="0"/>
              <a:t> statements</a:t>
            </a:r>
          </a:p>
          <a:p>
            <a:r>
              <a:rPr lang="en-US" dirty="0"/>
              <a:t>Always use </a:t>
            </a:r>
            <a:r>
              <a:rPr lang="en-US" b="1" dirty="0">
                <a:solidFill>
                  <a:schemeClr val="bg1"/>
                </a:solidFill>
              </a:rPr>
              <a:t>curly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brackets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for</a:t>
            </a:r>
            <a:r>
              <a:rPr lang="en-US" dirty="0"/>
              <a:t> loops and </a:t>
            </a:r>
            <a:r>
              <a:rPr lang="en-US" dirty="0">
                <a:latin typeface="Consolas" panose="020B0609020204030204" pitchFamily="49" charset="0"/>
              </a:rPr>
              <a:t>if</a:t>
            </a:r>
            <a:r>
              <a:rPr lang="en-US" dirty="0"/>
              <a:t> statements bodies</a:t>
            </a:r>
          </a:p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Avoid long lines </a:t>
            </a:r>
            <a:r>
              <a:rPr lang="en-GB" dirty="0"/>
              <a:t>and </a:t>
            </a:r>
            <a:r>
              <a:rPr lang="en-GB" b="1" dirty="0">
                <a:solidFill>
                  <a:schemeClr val="bg1"/>
                </a:solidFill>
              </a:rPr>
              <a:t>complex expressions</a:t>
            </a:r>
            <a:endParaRPr lang="en-US" b="1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545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Structure and Code Formatting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0412" y="1752600"/>
            <a:ext cx="4320000" cy="2104028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{</a:t>
            </a:r>
            <a:endParaRPr lang="en-US" sz="2400" noProof="1">
              <a:solidFill>
                <a:srgbClr val="234465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// some code…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// some more code…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Right Arrow 12"/>
          <p:cNvSpPr/>
          <p:nvPr/>
        </p:nvSpPr>
        <p:spPr>
          <a:xfrm>
            <a:off x="926586" y="3004473"/>
            <a:ext cx="501601" cy="24018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" name="Right Arrow 12"/>
          <p:cNvSpPr/>
          <p:nvPr/>
        </p:nvSpPr>
        <p:spPr>
          <a:xfrm>
            <a:off x="935819" y="2679019"/>
            <a:ext cx="501601" cy="24018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6399212" y="1752600"/>
            <a:ext cx="4320000" cy="2081651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 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      // some code…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// some more code…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5929410" y="3060665"/>
            <a:ext cx="501601" cy="24018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5" name="Right Arrow 12"/>
          <p:cNvSpPr/>
          <p:nvPr/>
        </p:nvSpPr>
        <p:spPr>
          <a:xfrm>
            <a:off x="7573570" y="2664875"/>
            <a:ext cx="501601" cy="24018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6" name="Right Arrow 12"/>
          <p:cNvSpPr/>
          <p:nvPr/>
        </p:nvSpPr>
        <p:spPr>
          <a:xfrm>
            <a:off x="6891141" y="2273783"/>
            <a:ext cx="501601" cy="24018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" name="&quot;No&quot; Symbol 1"/>
          <p:cNvSpPr/>
          <p:nvPr/>
        </p:nvSpPr>
        <p:spPr bwMode="auto">
          <a:xfrm>
            <a:off x="9828212" y="1811243"/>
            <a:ext cx="727608" cy="727608"/>
          </a:xfrm>
          <a:prstGeom prst="noSmoking">
            <a:avLst>
              <a:gd name="adj" fmla="val 14433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515312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3" grpId="0" animBg="1"/>
      <p:bldP spid="15" grpId="0" animBg="1"/>
      <p:bldP spid="1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58564" y="1121144"/>
            <a:ext cx="10033549" cy="558489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Named block of code</a:t>
            </a:r>
            <a:r>
              <a:rPr lang="en-US" dirty="0"/>
              <a:t>, that can be invoked later</a:t>
            </a:r>
          </a:p>
          <a:p>
            <a:pPr>
              <a:lnSpc>
                <a:spcPct val="100000"/>
              </a:lnSpc>
            </a:pPr>
            <a:r>
              <a:rPr lang="en-US" dirty="0"/>
              <a:t>Sample method </a:t>
            </a:r>
            <a:r>
              <a:rPr lang="en-US" b="1" dirty="0">
                <a:solidFill>
                  <a:schemeClr val="bg1"/>
                </a:solidFill>
              </a:rPr>
              <a:t>definition</a:t>
            </a:r>
            <a:r>
              <a:rPr lang="en-US" dirty="0"/>
              <a:t>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spcAft>
                <a:spcPts val="1800"/>
              </a:spcAft>
            </a:pPr>
            <a:endParaRPr lang="en-US" dirty="0"/>
          </a:p>
          <a:p>
            <a:pPr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Invoking</a:t>
            </a:r>
            <a:r>
              <a:rPr lang="en-US" dirty="0"/>
              <a:t> (calling) the </a:t>
            </a:r>
            <a:br>
              <a:rPr lang="en-US" dirty="0"/>
            </a:br>
            <a:r>
              <a:rPr lang="en-US" dirty="0"/>
              <a:t>method several times: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391648" y="2580025"/>
            <a:ext cx="7239000" cy="2004958"/>
          </a:xfrm>
          <a:prstGeom prst="rect">
            <a:avLst/>
          </a:prstGeom>
          <a:solidFill>
            <a:srgbClr val="ADB4C3">
              <a:alpha val="15000"/>
            </a:srgbClr>
          </a:solidFill>
          <a:ln w="12700">
            <a:solidFill>
              <a:srgbClr val="A3ABBC"/>
            </a:solidFill>
          </a:ln>
        </p:spPr>
        <p:txBody>
          <a:bodyPr wrap="square" lIns="180000" tIns="36000" rIns="180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static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void</a:t>
            </a:r>
            <a:r>
              <a:rPr lang="en-US" sz="2800" b="1" noProof="1">
                <a:latin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PrintHelloWorld</a:t>
            </a:r>
            <a:r>
              <a:rPr lang="bg-BG" noProof="1"/>
              <a:t> </a:t>
            </a:r>
            <a:r>
              <a:rPr lang="en-US" sz="2800" b="1" noProof="1">
                <a:latin typeface="Consolas" pitchFamily="49" charset="0"/>
              </a:rPr>
              <a:t>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  Console.WriteLine("Hello World");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7" name="AutoShape 23"/>
          <p:cNvSpPr>
            <a:spLocks noChangeArrowheads="1"/>
          </p:cNvSpPr>
          <p:nvPr/>
        </p:nvSpPr>
        <p:spPr bwMode="auto">
          <a:xfrm>
            <a:off x="7996459" y="1691227"/>
            <a:ext cx="3275748" cy="997331"/>
          </a:xfrm>
          <a:prstGeom prst="wedgeRoundRectCallout">
            <a:avLst>
              <a:gd name="adj1" fmla="val -57921"/>
              <a:gd name="adj2" fmla="val 46076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 named </a:t>
            </a:r>
            <a:r>
              <a: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PrintHelloWorld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510133" y="4715732"/>
            <a:ext cx="3124200" cy="1020655"/>
          </a:xfrm>
          <a:prstGeom prst="rect">
            <a:avLst/>
          </a:prstGeom>
          <a:solidFill>
            <a:srgbClr val="ADB4C3">
              <a:alpha val="15000"/>
            </a:srgbClr>
          </a:solidFill>
          <a:ln w="12700">
            <a:solidFill>
              <a:srgbClr val="ADB4C3"/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anose="020B0609020204030204" pitchFamily="49" charset="0"/>
              </a:rPr>
              <a:t>PrintHeader();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anose="020B0609020204030204" pitchFamily="49" charset="0"/>
              </a:rPr>
              <a:t>PrintHeader();</a:t>
            </a:r>
          </a:p>
        </p:txBody>
      </p:sp>
      <p:sp>
        <p:nvSpPr>
          <p:cNvPr id="6" name="AutoShape 23"/>
          <p:cNvSpPr>
            <a:spLocks noChangeArrowheads="1"/>
          </p:cNvSpPr>
          <p:nvPr/>
        </p:nvSpPr>
        <p:spPr bwMode="auto">
          <a:xfrm>
            <a:off x="9447212" y="3148843"/>
            <a:ext cx="2437359" cy="1920967"/>
          </a:xfrm>
          <a:prstGeom prst="wedgeRoundRectCallout">
            <a:avLst>
              <a:gd name="adj1" fmla="val -40273"/>
              <a:gd name="adj2" fmla="val -25049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 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body</a:t>
            </a:r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always surrounded</a:t>
            </a:r>
            <a:b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by 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 }</a:t>
            </a:r>
            <a:endParaRPr lang="bg-BG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16704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10" grpId="0" animBg="1"/>
      <p:bldP spid="6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137" y="1656225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50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353" y="1419749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3348" y="3276640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1485" y="1723767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</a:rPr>
              <a:t>Break large programs into simple</a:t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200" b="1" dirty="0">
                <a:solidFill>
                  <a:schemeClr val="bg1"/>
                </a:solidFill>
              </a:rPr>
              <a:t>methods</a:t>
            </a:r>
            <a:r>
              <a:rPr lang="en-US" sz="3200" dirty="0">
                <a:solidFill>
                  <a:schemeClr val="bg2"/>
                </a:solidFill>
              </a:rPr>
              <a:t> that solve small sub-problems</a:t>
            </a: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</a:rPr>
              <a:t>Methods consist of </a:t>
            </a:r>
            <a:r>
              <a:rPr lang="en-US" sz="3200" b="1" dirty="0">
                <a:solidFill>
                  <a:schemeClr val="bg1"/>
                </a:solidFill>
              </a:rPr>
              <a:t>declaration</a:t>
            </a:r>
            <a:r>
              <a:rPr lang="en-US" sz="3200" dirty="0">
                <a:solidFill>
                  <a:schemeClr val="bg2"/>
                </a:solidFill>
              </a:rPr>
              <a:t> and </a:t>
            </a:r>
            <a:r>
              <a:rPr lang="en-US" sz="3200" b="1" dirty="0">
                <a:solidFill>
                  <a:schemeClr val="bg1"/>
                </a:solidFill>
              </a:rPr>
              <a:t>body</a:t>
            </a: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</a:rPr>
              <a:t>Methods are invoked by their </a:t>
            </a:r>
            <a:r>
              <a:rPr lang="en-US" sz="3200" b="1" dirty="0">
                <a:solidFill>
                  <a:schemeClr val="bg1"/>
                </a:solidFill>
              </a:rPr>
              <a:t>name</a:t>
            </a:r>
            <a:r>
              <a:rPr lang="en-US" sz="3200" dirty="0">
                <a:solidFill>
                  <a:schemeClr val="bg2"/>
                </a:solidFill>
              </a:rPr>
              <a:t> + </a:t>
            </a:r>
            <a:r>
              <a:rPr lang="en-US" sz="3200" b="1" dirty="0">
                <a:solidFill>
                  <a:schemeClr val="bg1"/>
                </a:solidFill>
              </a:rPr>
              <a:t>()</a:t>
            </a: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</a:rPr>
              <a:t>Methods can accept </a:t>
            </a:r>
            <a:r>
              <a:rPr lang="en-US" sz="3200" b="1" dirty="0">
                <a:solidFill>
                  <a:schemeClr val="bg1"/>
                </a:solidFill>
              </a:rPr>
              <a:t>parameters</a:t>
            </a: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</a:rPr>
              <a:t>Methods can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3200" dirty="0">
                <a:solidFill>
                  <a:schemeClr val="bg2"/>
                </a:solidFill>
              </a:rPr>
              <a:t> a value</a:t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200" dirty="0">
                <a:solidFill>
                  <a:schemeClr val="bg2"/>
                </a:solidFill>
              </a:rPr>
              <a:t>or nothing (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void</a:t>
            </a:r>
            <a:r>
              <a:rPr lang="en-US" sz="3200" dirty="0">
                <a:solidFill>
                  <a:schemeClr val="bg2"/>
                </a:solidFill>
              </a:rPr>
              <a:t>)</a:t>
            </a:r>
          </a:p>
          <a:p>
            <a:pPr>
              <a:lnSpc>
                <a:spcPct val="100000"/>
              </a:lnSpc>
            </a:pPr>
            <a:endParaRPr lang="en-US" sz="32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4613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0" y="6400800"/>
            <a:ext cx="12114212" cy="363538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n-US" dirty="0">
                <a:hlinkClick r:id="rId3"/>
              </a:rPr>
              <a:t>https://softuni.bg/courses/technology-fundamentals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4652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  <a:extLst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4190" y="4535836"/>
            <a:ext cx="566883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  <a:extLst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5799" y="4535836"/>
            <a:ext cx="396214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8" name="Codexio">
            <a:hlinkClick r:id="rId7"/>
            <a:extLst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784" t="-11319" r="-15784" b="-11319"/>
          <a:stretch/>
        </p:blipFill>
        <p:spPr>
          <a:xfrm>
            <a:off x="8882799" y="5566366"/>
            <a:ext cx="224022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2" name="Liebherr">
            <a:hlinkClick r:id="rId9"/>
            <a:extLst/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26" r="-4226"/>
          <a:stretch/>
        </p:blipFill>
        <p:spPr>
          <a:xfrm>
            <a:off x="1065799" y="5566366"/>
            <a:ext cx="556756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3" name="Aeternity">
            <a:hlinkClick r:id="rId11"/>
            <a:extLst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437" r="-24437" b="-5187"/>
          <a:stretch/>
        </p:blipFill>
        <p:spPr>
          <a:xfrm>
            <a:off x="6961566" y="5566366"/>
            <a:ext cx="159302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13"/>
            <a:extLst/>
          </p:cNvPr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29186" y="2474775"/>
            <a:ext cx="579383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5" name="Sotware Group" descr="Ð ÐµÐ·ÑÐ»ÑÐ°Ñ Ñ Ð¸Ð·Ð¾Ð±ÑÐ°Ð¶ÐµÐ½Ð¸Ðµ Ð·Ð° software group">
            <a:hlinkClick r:id="rId15"/>
            <a:extLst/>
          </p:cNvPr>
          <p:cNvPicPr>
            <a:picLocks noChangeAspect="1" noChangeArrowheads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5799" y="2474775"/>
            <a:ext cx="385837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5" name="Telenor">
            <a:hlinkClick r:id="rId17"/>
            <a:extLst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4849" y="1444245"/>
            <a:ext cx="244817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5799" y="1444245"/>
            <a:ext cx="418579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21"/>
            <a:extLst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6361" y="1444245"/>
            <a:ext cx="2713717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23"/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0284" y="3505306"/>
            <a:ext cx="2519658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25"/>
            <a:extLst/>
          </p:cNvPr>
          <p:cNvPicPr>
            <a:picLocks noChangeAspect="1" noChangeArrowheads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2772" y="3505306"/>
            <a:ext cx="2270253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7" name="SmartIT">
            <a:hlinkClick r:id="rId27"/>
            <a:extLst/>
          </p:cNvPr>
          <p:cNvPicPr>
            <a:picLocks noChangeAspect="1"/>
          </p:cNvPicPr>
          <p:nvPr/>
        </p:nvPicPr>
        <p:blipFill rotWithShape="1"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5799" y="3505306"/>
            <a:ext cx="454165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549094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163" t="-12819" r="-5163" b="-12819"/>
          <a:stretch/>
        </p:blipFill>
        <p:spPr>
          <a:xfrm>
            <a:off x="1129420" y="2067924"/>
            <a:ext cx="5023218" cy="1439625"/>
          </a:xfrm>
          <a:prstGeom prst="roundRect">
            <a:avLst>
              <a:gd name="adj" fmla="val 8805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" name="Picture 2">
            <a:hlinkClick r:id="rId4"/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162" t="-29177" r="-15162" b="-29177"/>
          <a:stretch/>
        </p:blipFill>
        <p:spPr>
          <a:xfrm>
            <a:off x="4918809" y="4064376"/>
            <a:ext cx="6140594" cy="1439625"/>
          </a:xfrm>
          <a:prstGeom prst="roundRect">
            <a:avLst>
              <a:gd name="adj" fmla="val 9410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4" name="Picture 3">
            <a:hlinkClick r:id="rId6"/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654" r="6654"/>
          <a:stretch/>
        </p:blipFill>
        <p:spPr>
          <a:xfrm>
            <a:off x="6424527" y="2067924"/>
            <a:ext cx="1962778" cy="1439625"/>
          </a:xfrm>
          <a:prstGeom prst="roundRect">
            <a:avLst>
              <a:gd name="adj" fmla="val 8806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5" name="Picture 4">
            <a:hlinkClick r:id="rId8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201" t="-3201" r="-3201" b="-3201"/>
          <a:stretch/>
        </p:blipFill>
        <p:spPr>
          <a:xfrm>
            <a:off x="8659194" y="2067924"/>
            <a:ext cx="2400210" cy="1439625"/>
          </a:xfrm>
          <a:prstGeom prst="roundRect">
            <a:avLst>
              <a:gd name="adj" fmla="val 8200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6" name="Picture 5">
            <a:hlinkClick r:id="rId10"/>
          </p:cNvPr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305" t="-5874" r="-9305" b="-12736"/>
          <a:stretch/>
        </p:blipFill>
        <p:spPr>
          <a:xfrm>
            <a:off x="1129421" y="4064376"/>
            <a:ext cx="3383118" cy="1439625"/>
          </a:xfrm>
          <a:prstGeom prst="roundRect">
            <a:avLst>
              <a:gd name="adj" fmla="val 10015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640860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2538112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1140" y="2057400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2612" y="3654371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535966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198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55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859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552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ts val="3600"/>
              </a:lnSpc>
            </a:pPr>
            <a:r>
              <a:rPr lang="en-US" sz="3200" dirty="0"/>
              <a:t>More </a:t>
            </a:r>
            <a:r>
              <a:rPr lang="en-US" sz="3200" b="1" dirty="0">
                <a:solidFill>
                  <a:schemeClr val="bg1"/>
                </a:solidFill>
              </a:rPr>
              <a:t>manageable</a:t>
            </a:r>
            <a:r>
              <a:rPr lang="en-US" sz="3200" dirty="0">
                <a:solidFill>
                  <a:srgbClr val="FFA000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programming</a:t>
            </a:r>
          </a:p>
          <a:p>
            <a:pPr lvl="1">
              <a:lnSpc>
                <a:spcPts val="3600"/>
              </a:lnSpc>
            </a:pPr>
            <a:r>
              <a:rPr lang="en-US" sz="3200" dirty="0"/>
              <a:t>Splits large problems into small pieces</a:t>
            </a:r>
          </a:p>
          <a:p>
            <a:pPr lvl="1">
              <a:lnSpc>
                <a:spcPts val="3600"/>
              </a:lnSpc>
            </a:pPr>
            <a:r>
              <a:rPr lang="en-US" sz="3200" dirty="0"/>
              <a:t>Better organization of the program</a:t>
            </a:r>
          </a:p>
          <a:p>
            <a:pPr lvl="1">
              <a:lnSpc>
                <a:spcPts val="3600"/>
              </a:lnSpc>
            </a:pPr>
            <a:r>
              <a:rPr lang="en-US" sz="3200" dirty="0"/>
              <a:t>Improves code readability</a:t>
            </a:r>
          </a:p>
          <a:p>
            <a:pPr lvl="1">
              <a:lnSpc>
                <a:spcPts val="3600"/>
              </a:lnSpc>
            </a:pPr>
            <a:r>
              <a:rPr lang="en-US" sz="3200" dirty="0"/>
              <a:t>Improves code understandability</a:t>
            </a:r>
          </a:p>
          <a:p>
            <a:pPr>
              <a:lnSpc>
                <a:spcPts val="3600"/>
              </a:lnSpc>
            </a:pPr>
            <a:r>
              <a:rPr lang="en-US" sz="3200" dirty="0"/>
              <a:t>Avoiding </a:t>
            </a:r>
            <a:r>
              <a:rPr lang="en-US" sz="3200" b="1" dirty="0">
                <a:solidFill>
                  <a:schemeClr val="bg1"/>
                </a:solidFill>
              </a:rPr>
              <a:t>repeating</a:t>
            </a:r>
            <a:r>
              <a:rPr lang="en-US" sz="3200" dirty="0">
                <a:solidFill>
                  <a:srgbClr val="FFA000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code</a:t>
            </a:r>
          </a:p>
          <a:p>
            <a:pPr lvl="1">
              <a:lnSpc>
                <a:spcPts val="3600"/>
              </a:lnSpc>
            </a:pPr>
            <a:r>
              <a:rPr lang="en-US" sz="3200" dirty="0"/>
              <a:t>Improves code maintainability</a:t>
            </a:r>
          </a:p>
          <a:p>
            <a:pPr>
              <a:lnSpc>
                <a:spcPts val="3600"/>
              </a:lnSpc>
            </a:pPr>
            <a:r>
              <a:rPr lang="en-US" sz="3200" dirty="0"/>
              <a:t>Code </a:t>
            </a:r>
            <a:r>
              <a:rPr lang="en-US" sz="3200" b="1" dirty="0">
                <a:solidFill>
                  <a:schemeClr val="bg1"/>
                </a:solidFill>
              </a:rPr>
              <a:t>reusability</a:t>
            </a:r>
          </a:p>
          <a:p>
            <a:pPr lvl="1">
              <a:lnSpc>
                <a:spcPts val="3600"/>
              </a:lnSpc>
            </a:pPr>
            <a:r>
              <a:rPr lang="en-US" sz="3200" dirty="0"/>
              <a:t>Using existing methods several times</a:t>
            </a:r>
            <a:endParaRPr lang="bg-BG" sz="3200" dirty="0"/>
          </a:p>
        </p:txBody>
      </p:sp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Methods?</a:t>
            </a:r>
            <a:endParaRPr lang="bg-BG" dirty="0"/>
          </a:p>
        </p:txBody>
      </p:sp>
      <p:sp>
        <p:nvSpPr>
          <p:cNvPr id="10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35382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28E991D-18CE-4FB3-B2CF-A8EF92FFE3A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Executes the code between the brackets</a:t>
            </a:r>
          </a:p>
          <a:p>
            <a:r>
              <a:rPr lang="en-GB" dirty="0"/>
              <a:t>Does not return result</a:t>
            </a:r>
          </a:p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0B9A6F6-E63D-4E25-AC07-234EFB585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Void Type Method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5E7A5B-CC64-4499-9E86-F75AF310C2F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65F6EE6-613B-48A2-8CDD-8BFADD7947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1" y="2590800"/>
            <a:ext cx="6203244" cy="196207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bg1"/>
                </a:solidFill>
                <a:latin typeface="Consolas" pitchFamily="49" charset="0"/>
              </a:rPr>
              <a:t>static void PrintHello()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bg1"/>
                </a:solidFill>
                <a:latin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</a:rPr>
              <a:t>   Console.WriteLine("Hello");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97A35C9-B8AE-46BD-A76F-0244C7EDF9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7612" y="4653637"/>
            <a:ext cx="6204833" cy="196207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</a:rPr>
              <a:t>static void Main()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</a:rPr>
              <a:t>   Console.WriteLine("Hello");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</a:rPr>
              <a:t>}</a:t>
            </a:r>
          </a:p>
        </p:txBody>
      </p:sp>
      <p:sp>
        <p:nvSpPr>
          <p:cNvPr id="7" name="AutoShape 23">
            <a:extLst>
              <a:ext uri="{FF2B5EF4-FFF2-40B4-BE49-F238E27FC236}">
                <a16:creationId xmlns:a16="http://schemas.microsoft.com/office/drawing/2014/main" id="{B2287AB6-9687-44A6-973A-41BBE1B577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7976" y="4653637"/>
            <a:ext cx="2551902" cy="1695016"/>
          </a:xfrm>
          <a:prstGeom prst="wedgeRoundRectCallout">
            <a:avLst>
              <a:gd name="adj1" fmla="val -74088"/>
              <a:gd name="adj2" fmla="val 13581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Main() </a:t>
            </a:r>
            <a:r>
              <a:rPr lang="en-US" sz="32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 also a method</a:t>
            </a:r>
            <a:endParaRPr lang="bg-BG" sz="32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AutoShape 23">
            <a:extLst>
              <a:ext uri="{FF2B5EF4-FFF2-40B4-BE49-F238E27FC236}">
                <a16:creationId xmlns:a16="http://schemas.microsoft.com/office/drawing/2014/main" id="{13B06CBF-A369-4879-8E3F-6BDC158911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7722" y="2600227"/>
            <a:ext cx="2551902" cy="1695016"/>
          </a:xfrm>
          <a:prstGeom prst="wedgeRoundRectCallout">
            <a:avLst>
              <a:gd name="adj1" fmla="val -74088"/>
              <a:gd name="adj2" fmla="val 13581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Prints "Hello" on the console</a:t>
            </a:r>
            <a:endParaRPr lang="bg-BG" sz="32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29787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C6EFCA0-4DFB-40E7-9F5C-BBF43248889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Declaring and Invoking Methods</a:t>
            </a: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0DD89D94-F0F2-4B5D-A2DF-8484AF9982CC}"/>
              </a:ext>
            </a:extLst>
          </p:cNvPr>
          <p:cNvSpPr txBox="1">
            <a:spLocks/>
          </p:cNvSpPr>
          <p:nvPr/>
        </p:nvSpPr>
        <p:spPr>
          <a:xfrm>
            <a:off x="4572077" y="1524000"/>
            <a:ext cx="3044670" cy="1981200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300" dirty="0">
                <a:solidFill>
                  <a:schemeClr val="bg2"/>
                </a:solidFill>
              </a:rPr>
              <a:t>{…}</a:t>
            </a:r>
          </a:p>
        </p:txBody>
      </p:sp>
    </p:spTree>
    <p:extLst>
      <p:ext uri="{BB962C8B-B14F-4D97-AF65-F5344CB8AC3E}">
        <p14:creationId xmlns:p14="http://schemas.microsoft.com/office/powerpoint/2010/main" val="3906607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type="body" sz="quarter" idx="10"/>
          </p:nvPr>
        </p:nvSpPr>
        <p:spPr>
          <a:noFill/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sz="2800" b="1" dirty="0">
              <a:solidFill>
                <a:schemeClr val="bg2"/>
              </a:solidFill>
            </a:endParaRPr>
          </a:p>
          <a:p>
            <a:r>
              <a:rPr lang="en-US" dirty="0"/>
              <a:t>Methods are declared </a:t>
            </a:r>
            <a:r>
              <a:rPr lang="en-US" b="1" dirty="0">
                <a:solidFill>
                  <a:schemeClr val="bg1"/>
                </a:solidFill>
              </a:rPr>
              <a:t>inside a class </a:t>
            </a:r>
          </a:p>
          <a:p>
            <a:r>
              <a:rPr lang="en-US" dirty="0" smtClean="0"/>
              <a:t>Variables </a:t>
            </a:r>
            <a:r>
              <a:rPr lang="en-US" dirty="0"/>
              <a:t>inside a method are </a:t>
            </a:r>
            <a:r>
              <a:rPr lang="en-US" b="1" dirty="0">
                <a:solidFill>
                  <a:schemeClr val="bg1"/>
                </a:solidFill>
              </a:rPr>
              <a:t>local</a:t>
            </a:r>
          </a:p>
          <a:p>
            <a:endParaRPr lang="bg-BG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2197688" y="1914394"/>
            <a:ext cx="7315200" cy="2114013"/>
          </a:xfrm>
          <a:prstGeom prst="rect">
            <a:avLst/>
          </a:prstGeom>
          <a:solidFill>
            <a:srgbClr val="A3ABBC">
              <a:alpha val="14902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itchFamily="49" charset="0"/>
              </a:rPr>
              <a:t>static</a:t>
            </a:r>
            <a:r>
              <a:rPr lang="en-GB" sz="2800" b="1" noProof="1">
                <a:solidFill>
                  <a:srgbClr val="234465"/>
                </a:solidFill>
                <a:latin typeface="Consolas" pitchFamily="49" charset="0"/>
              </a:rPr>
              <a:t> 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</a:rPr>
              <a:t>void PrintText</a:t>
            </a:r>
            <a:r>
              <a:rPr lang="en-GB" sz="2800" b="1" noProof="1">
                <a:latin typeface="Consolas" pitchFamily="49" charset="0"/>
              </a:rPr>
              <a:t>(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</a:rPr>
              <a:t>string text</a:t>
            </a:r>
            <a:r>
              <a:rPr lang="en-GB" sz="2800" b="1" noProof="1">
                <a:latin typeface="Consolas" pitchFamily="49" charset="0"/>
              </a:rPr>
              <a:t>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itchFamily="49" charset="0"/>
              </a:rPr>
              <a:t>  Console.WriteLine(text);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itchFamily="49" charset="0"/>
              </a:rPr>
              <a:t>}</a:t>
            </a:r>
            <a:endParaRPr lang="en-US" sz="2800" b="1" noProof="1">
              <a:latin typeface="Consolas" pitchFamily="49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Methods</a:t>
            </a:r>
          </a:p>
        </p:txBody>
      </p:sp>
      <p:sp>
        <p:nvSpPr>
          <p:cNvPr id="15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1" name="AutoShape 23"/>
          <p:cNvSpPr>
            <a:spLocks noChangeArrowheads="1"/>
          </p:cNvSpPr>
          <p:nvPr/>
        </p:nvSpPr>
        <p:spPr bwMode="auto">
          <a:xfrm>
            <a:off x="5086855" y="1183830"/>
            <a:ext cx="2425055" cy="592824"/>
          </a:xfrm>
          <a:prstGeom prst="wedgeRoundRectCallout">
            <a:avLst>
              <a:gd name="adj1" fmla="val -30128"/>
              <a:gd name="adj2" fmla="val 9637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 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AutoShape 23"/>
          <p:cNvSpPr>
            <a:spLocks noChangeArrowheads="1"/>
          </p:cNvSpPr>
          <p:nvPr/>
        </p:nvSpPr>
        <p:spPr bwMode="auto">
          <a:xfrm>
            <a:off x="1958564" y="1121139"/>
            <a:ext cx="2133600" cy="592824"/>
          </a:xfrm>
          <a:prstGeom prst="wedgeRoundRectCallout">
            <a:avLst>
              <a:gd name="adj1" fmla="val 42067"/>
              <a:gd name="adj2" fmla="val 11883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AutoShape 23"/>
          <p:cNvSpPr>
            <a:spLocks noChangeArrowheads="1"/>
          </p:cNvSpPr>
          <p:nvPr/>
        </p:nvSpPr>
        <p:spPr bwMode="auto">
          <a:xfrm>
            <a:off x="8681068" y="1233628"/>
            <a:ext cx="2141887" cy="592825"/>
          </a:xfrm>
          <a:prstGeom prst="wedgeRoundRectCallout">
            <a:avLst>
              <a:gd name="adj1" fmla="val -43952"/>
              <a:gd name="adj2" fmla="val 8677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Parameters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AutoShape 23"/>
          <p:cNvSpPr>
            <a:spLocks noChangeArrowheads="1"/>
          </p:cNvSpPr>
          <p:nvPr/>
        </p:nvSpPr>
        <p:spPr bwMode="auto">
          <a:xfrm>
            <a:off x="9752011" y="2479545"/>
            <a:ext cx="1620387" cy="983709"/>
          </a:xfrm>
          <a:prstGeom prst="wedgeRoundRectCallout">
            <a:avLst>
              <a:gd name="adj1" fmla="val -74088"/>
              <a:gd name="adj2" fmla="val 1358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 Body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52076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</p:bldLst>
  </p:timing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SoftUni-PowerPoint-Template</Template>
  <TotalTime>3346</TotalTime>
  <Words>2421</Words>
  <Application>Microsoft Office PowerPoint</Application>
  <PresentationFormat>Custom</PresentationFormat>
  <Paragraphs>623</Paragraphs>
  <Slides>55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2" baseType="lpstr">
      <vt:lpstr>맑은 고딕</vt:lpstr>
      <vt:lpstr>Arial</vt:lpstr>
      <vt:lpstr>Calibri</vt:lpstr>
      <vt:lpstr>Consolas</vt:lpstr>
      <vt:lpstr>Wingdings</vt:lpstr>
      <vt:lpstr>Wingdings 2</vt:lpstr>
      <vt:lpstr>1_SoftUni3_1</vt:lpstr>
      <vt:lpstr>Methods</vt:lpstr>
      <vt:lpstr>Table of Contents</vt:lpstr>
      <vt:lpstr>Have a Question?</vt:lpstr>
      <vt:lpstr>PowerPoint Presentation</vt:lpstr>
      <vt:lpstr>Simple Methods</vt:lpstr>
      <vt:lpstr>Why Use Methods?</vt:lpstr>
      <vt:lpstr>Void Type Method</vt:lpstr>
      <vt:lpstr>PowerPoint Presentation</vt:lpstr>
      <vt:lpstr>Declaring Methods</vt:lpstr>
      <vt:lpstr>Invoking a Method</vt:lpstr>
      <vt:lpstr>Invoking a Method (2)</vt:lpstr>
      <vt:lpstr>PowerPoint Presentation</vt:lpstr>
      <vt:lpstr>Method Parameters</vt:lpstr>
      <vt:lpstr>Method Parameters (2)</vt:lpstr>
      <vt:lpstr>Problem: Sign of Integer Number</vt:lpstr>
      <vt:lpstr>Solution: Sign of Integer Number</vt:lpstr>
      <vt:lpstr>Problem: Grades</vt:lpstr>
      <vt:lpstr>Solution: Grades</vt:lpstr>
      <vt:lpstr>Optional Parameters</vt:lpstr>
      <vt:lpstr>Problem: Printing Triangle</vt:lpstr>
      <vt:lpstr>Solution: Printing Triangle</vt:lpstr>
      <vt:lpstr>Solution: Printing Triangle (2)</vt:lpstr>
      <vt:lpstr>PowerPoint Presentation</vt:lpstr>
      <vt:lpstr>PowerPoint Presentation</vt:lpstr>
      <vt:lpstr>The Return Statement</vt:lpstr>
      <vt:lpstr>Using the Return Values</vt:lpstr>
      <vt:lpstr>Problem: Calculate Rectangle Area</vt:lpstr>
      <vt:lpstr>Solution: Calculate Rectangle Area</vt:lpstr>
      <vt:lpstr>Problem: Repeat String</vt:lpstr>
      <vt:lpstr>Solution: Repeat String (1)</vt:lpstr>
      <vt:lpstr>Solution: Repeat String (2)</vt:lpstr>
      <vt:lpstr>Problem: Math Power</vt:lpstr>
      <vt:lpstr>PowerPoint Presentation</vt:lpstr>
      <vt:lpstr>PowerPoint Presentation</vt:lpstr>
      <vt:lpstr>Method Signature</vt:lpstr>
      <vt:lpstr>Overloading Methods</vt:lpstr>
      <vt:lpstr>Signature and Return Type</vt:lpstr>
      <vt:lpstr>Problem: Greater of Two Values</vt:lpstr>
      <vt:lpstr>PowerPoint Presentation</vt:lpstr>
      <vt:lpstr>PowerPoint Presentation</vt:lpstr>
      <vt:lpstr>Program Execution</vt:lpstr>
      <vt:lpstr>Program Execution – Call Stack</vt:lpstr>
      <vt:lpstr>Problem: Multiply Evens by Odds</vt:lpstr>
      <vt:lpstr>PowerPoint Presentation</vt:lpstr>
      <vt:lpstr>PowerPoint Presentation</vt:lpstr>
      <vt:lpstr>Naming Methods</vt:lpstr>
      <vt:lpstr>Naming Method Parameters</vt:lpstr>
      <vt:lpstr>Methods – Best Practices</vt:lpstr>
      <vt:lpstr>Code Structure and Code Formatting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Technology Fundamentals - CSharp Methods</dc:title>
  <dc:subject>Software Development Course</dc:subject>
  <dc:creator>Software University Foundation</dc:creator>
  <cp:keywords>Technology Fundamentals, tech, fundamentals, technologySoftware University, SoftUni, programming, coding, software development, education, training, course</cp:keywords>
  <dc:description>Software University Foundation - http://softuni.foundation/</dc:description>
  <cp:lastModifiedBy>Galin</cp:lastModifiedBy>
  <cp:revision>331</cp:revision>
  <dcterms:created xsi:type="dcterms:W3CDTF">2014-01-02T17:00:34Z</dcterms:created>
  <dcterms:modified xsi:type="dcterms:W3CDTF">2018-10-11T14:01:04Z</dcterms:modified>
  <cp:category>programming;computer programming;software development;web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