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1"/>
  </p:notesMasterIdLst>
  <p:handoutMasterIdLst>
    <p:handoutMasterId r:id="rId42"/>
  </p:handoutMasterIdLst>
  <p:sldIdLst>
    <p:sldId id="494" r:id="rId3"/>
    <p:sldId id="495" r:id="rId4"/>
    <p:sldId id="627" r:id="rId5"/>
    <p:sldId id="496" r:id="rId6"/>
    <p:sldId id="499" r:id="rId7"/>
    <p:sldId id="503" r:id="rId8"/>
    <p:sldId id="501" r:id="rId9"/>
    <p:sldId id="504" r:id="rId10"/>
    <p:sldId id="505" r:id="rId11"/>
    <p:sldId id="471" r:id="rId12"/>
    <p:sldId id="472" r:id="rId13"/>
    <p:sldId id="506" r:id="rId14"/>
    <p:sldId id="509" r:id="rId15"/>
    <p:sldId id="508" r:id="rId16"/>
    <p:sldId id="625" r:id="rId17"/>
    <p:sldId id="626" r:id="rId18"/>
    <p:sldId id="510" r:id="rId19"/>
    <p:sldId id="511" r:id="rId20"/>
    <p:sldId id="512" r:id="rId21"/>
    <p:sldId id="513" r:id="rId22"/>
    <p:sldId id="528" r:id="rId23"/>
    <p:sldId id="624" r:id="rId24"/>
    <p:sldId id="514" r:id="rId25"/>
    <p:sldId id="515" r:id="rId26"/>
    <p:sldId id="516" r:id="rId27"/>
    <p:sldId id="517" r:id="rId28"/>
    <p:sldId id="518" r:id="rId29"/>
    <p:sldId id="519" r:id="rId30"/>
    <p:sldId id="526" r:id="rId31"/>
    <p:sldId id="527" r:id="rId32"/>
    <p:sldId id="521" r:id="rId33"/>
    <p:sldId id="523" r:id="rId34"/>
    <p:sldId id="349" r:id="rId35"/>
    <p:sldId id="628" r:id="rId36"/>
    <p:sldId id="629" r:id="rId37"/>
    <p:sldId id="630" r:id="rId38"/>
    <p:sldId id="631" r:id="rId39"/>
    <p:sldId id="632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627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505"/>
            <p14:sldId id="471"/>
            <p14:sldId id="472"/>
            <p14:sldId id="506"/>
            <p14:sldId id="509"/>
            <p14:sldId id="508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  <p14:sldId id="51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  <p14:sldId id="523"/>
          </p14:sldIdLst>
        </p14:section>
        <p14:section name="Conclusion" id="{EDD90C82-D61F-4F10-A8D0-89DA7BCB89B2}">
          <p14:sldIdLst>
            <p14:sldId id="349"/>
            <p14:sldId id="628"/>
            <p14:sldId id="629"/>
            <p14:sldId id="630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82" d="100"/>
          <a:sy n="82" d="100"/>
        </p:scale>
        <p:origin x="710" y="48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4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715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047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0476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0476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431EDE78-A50C-4B4B-AD98-7619A9EF99EA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0476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93DA597-BE1A-4FE0-BB78-017683A4C61D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3488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2" y="1981200"/>
            <a:ext cx="10668000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fruits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//0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"orange"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5612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23" y="2016464"/>
            <a:ext cx="7536689" cy="172621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power = card.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5123" y="4777560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519726"/>
            <a:ext cx="10279841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  <a:r>
              <a:rPr lang="en-GB" sz="2800" dirty="0"/>
              <a:t>); </a:t>
            </a:r>
            <a:r>
              <a:rPr lang="en-GB" sz="28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/>
              <a:t>)); </a:t>
            </a:r>
            <a:r>
              <a:rPr lang="en-GB" sz="2800" i="1" dirty="0">
                <a:solidFill>
                  <a:schemeClr val="accent2"/>
                </a:solidFill>
              </a:rPr>
              <a:t>//False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 smtClean="0">
                <a:latin typeface="Consolas" pitchFamily="49" charset="0"/>
              </a:rPr>
              <a:t>kicegiceiceb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22580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4" y="3322580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 smtClean="0">
                <a:latin typeface="Consolas" pitchFamily="49" charset="0"/>
              </a:rPr>
              <a:t>tcabctqw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789" y="3124200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8635" y="3328618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85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8635" y="4638195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4655190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7267" y="2057400"/>
            <a:ext cx="11194289" cy="378831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text = "Hello, john@softuni.bg, you have been using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john@softuni.bg in your registration";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>
                <a:solidFill>
                  <a:schemeClr val="tx1"/>
                </a:solidFill>
              </a:rPr>
              <a:t>words = text.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138158"/>
            <a:ext cx="9975089" cy="240332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>
                <a:solidFill>
                  <a:schemeClr val="tx1"/>
                </a:solidFill>
              </a:rPr>
              <a:t>separators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'.'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string[] words = text.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751681"/>
            <a:ext cx="10972800" cy="2680322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char[] separators = new char[] { ' ', ',', '.' };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string[] words = text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/>
              <a:t> </a:t>
            </a:r>
            <a:r>
              <a:rPr lang="en-GB" sz="2600" dirty="0">
                <a:solidFill>
                  <a:schemeClr val="tx1"/>
                </a:solidFill>
              </a:rPr>
              <a:t>.</a:t>
            </a:r>
            <a:r>
              <a:rPr lang="en-GB" sz="2600" dirty="0">
                <a:solidFill>
                  <a:schemeClr val="bg1"/>
                </a:solidFill>
              </a:rPr>
              <a:t>Split</a:t>
            </a:r>
            <a:r>
              <a:rPr lang="en-GB" sz="2600" dirty="0">
                <a:solidFill>
                  <a:schemeClr val="tx1"/>
                </a:solidFill>
              </a:rPr>
              <a:t>(</a:t>
            </a:r>
            <a:r>
              <a:rPr lang="en-GB" sz="2600" dirty="0">
                <a:solidFill>
                  <a:schemeClr val="bg1"/>
                </a:solidFill>
              </a:rPr>
              <a:t>separators</a:t>
            </a:r>
            <a:r>
              <a:rPr lang="en-GB" sz="2600" dirty="0">
                <a:solidFill>
                  <a:schemeClr val="tx1"/>
                </a:solidFill>
              </a:rPr>
              <a:t>,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bg1"/>
                </a:solidFill>
              </a:rPr>
              <a:t>StringSplitOptions.RemoveEmptyEntries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  <a:r>
              <a:rPr lang="en-GB" sz="2600" dirty="0"/>
              <a:t>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//"Hello", "I", "am", "John"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</a:t>
            </a:r>
            <a:r>
              <a:rPr lang="en-GB" dirty="0" smtClean="0"/>
              <a:t>Modifying </a:t>
            </a:r>
            <a:r>
              <a:rPr lang="en-GB" dirty="0"/>
              <a:t>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23" y="2667000"/>
            <a:ext cx="10958580" cy="37857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replacedText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Console.WriteLine(replacedText);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24211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5135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355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5641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6812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02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362200"/>
            <a:ext cx="9448800" cy="3962400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Stopwatch</a:t>
            </a:r>
            <a:r>
              <a:rPr lang="en-GB" sz="2600" dirty="0">
                <a:solidFill>
                  <a:schemeClr val="tx1"/>
                </a:solidFill>
              </a:rPr>
              <a:t> sw = </a:t>
            </a:r>
            <a:r>
              <a:rPr lang="en-GB" sz="2600" dirty="0">
                <a:solidFill>
                  <a:schemeClr val="bg1"/>
                </a:solidFill>
              </a:rPr>
              <a:t>new Stopwatch()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Start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i;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Stop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Console.WriteLine(sw.</a:t>
            </a:r>
            <a:r>
              <a:rPr lang="en-GB" sz="2600" dirty="0">
                <a:solidFill>
                  <a:schemeClr val="bg1"/>
                </a:solidFill>
              </a:rPr>
              <a:t>ElapsedMilliseconds</a:t>
            </a:r>
            <a:r>
              <a:rPr lang="en-GB" sz="2600" dirty="0">
                <a:solidFill>
                  <a:schemeClr val="tx1"/>
                </a:solidFill>
              </a:rPr>
              <a:t>); </a:t>
            </a:r>
            <a:r>
              <a:rPr lang="en-GB" sz="2600" i="1" dirty="0">
                <a:solidFill>
                  <a:schemeClr val="accent2"/>
                </a:solidFill>
              </a:rPr>
              <a:t>//73625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684412"/>
            <a:ext cx="2573388" cy="25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066682"/>
            <a:ext cx="8153400" cy="37245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Stopwatch</a:t>
            </a:r>
            <a:r>
              <a:rPr lang="en-GB" dirty="0">
                <a:solidFill>
                  <a:schemeClr val="tx1"/>
                </a:solidFill>
              </a:rPr>
              <a:t> sw = </a:t>
            </a:r>
            <a:r>
              <a:rPr lang="en-GB" dirty="0">
                <a:solidFill>
                  <a:schemeClr val="bg1"/>
                </a:solidFill>
              </a:rPr>
              <a:t>new Stopwatch()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Start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(i);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Stop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Console.WriteLine(sw.</a:t>
            </a:r>
            <a:r>
              <a:rPr lang="en-GB" dirty="0">
                <a:solidFill>
                  <a:schemeClr val="bg1"/>
                </a:solidFill>
              </a:rPr>
              <a:t>ElapsedMilliseconds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//16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5" y="2438400"/>
            <a:ext cx="2573388" cy="25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0412" y="434473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4212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4212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</a:t>
            </a:r>
            <a:r>
              <a:rPr lang="en-US" noProof="1"/>
              <a:t>eplaces</a:t>
            </a:r>
            <a:r>
              <a:rPr lang="en-US" dirty="0"/>
              <a:t> </a:t>
            </a:r>
            <a:r>
              <a:rPr lang="en-US" dirty="0" smtClean="0"/>
              <a:t>all occurrences </a:t>
            </a:r>
            <a:r>
              <a:rPr lang="en-US" dirty="0"/>
              <a:t>of a specified string with another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specified </a:t>
            </a:r>
            <a:r>
              <a:rPr lang="en-US" dirty="0"/>
              <a:t>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2" y="3004780"/>
            <a:ext cx="7689090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("Peter", "George");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5122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</a:t>
            </a:r>
            <a:r>
              <a:rPr lang="en-US" dirty="0" smtClean="0">
                <a:solidFill>
                  <a:schemeClr val="bg2"/>
                </a:solidFill>
              </a:rPr>
              <a:t>characters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>
                <a:solidFill>
                  <a:schemeClr val="bg2"/>
                </a:solidFill>
              </a:rPr>
              <a:t>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79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114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4572000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5964176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C# Strings are Immutable, use Unicode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2000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521" y="1848782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78181" cy="14307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8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855485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6595" y="4671609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9129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60794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17</TotalTime>
  <Words>1513</Words>
  <Application>Microsoft Office PowerPoint</Application>
  <PresentationFormat>Custom</PresentationFormat>
  <Paragraphs>369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Table of Contents</vt:lpstr>
      <vt:lpstr>Have a Question?</vt:lpstr>
      <vt:lpstr>PowerPoint Presentation</vt:lpstr>
      <vt:lpstr>What is String?</vt:lpstr>
      <vt:lpstr>In C# Strings are Immutable, use Unicode</vt:lpstr>
      <vt:lpstr>Initializing a String</vt:lpstr>
      <vt:lpstr>PowerPoint Presentation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PowerPoint Presentation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Galin</cp:lastModifiedBy>
  <cp:revision>5</cp:revision>
  <dcterms:created xsi:type="dcterms:W3CDTF">2014-01-02T17:00:34Z</dcterms:created>
  <dcterms:modified xsi:type="dcterms:W3CDTF">2018-11-10T14:12:35Z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