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74" r:id="rId2"/>
    <p:sldId id="276" r:id="rId3"/>
    <p:sldId id="510" r:id="rId4"/>
    <p:sldId id="493" r:id="rId5"/>
    <p:sldId id="492" r:id="rId6"/>
    <p:sldId id="529" r:id="rId7"/>
    <p:sldId id="530" r:id="rId8"/>
    <p:sldId id="531" r:id="rId9"/>
    <p:sldId id="509" r:id="rId10"/>
    <p:sldId id="353" r:id="rId11"/>
    <p:sldId id="505" r:id="rId12"/>
    <p:sldId id="498" r:id="rId13"/>
    <p:sldId id="511" r:id="rId14"/>
    <p:sldId id="512" r:id="rId15"/>
    <p:sldId id="513" r:id="rId16"/>
    <p:sldId id="514" r:id="rId17"/>
    <p:sldId id="515" r:id="rId18"/>
    <p:sldId id="516" r:id="rId19"/>
    <p:sldId id="527" r:id="rId20"/>
    <p:sldId id="517" r:id="rId21"/>
    <p:sldId id="518" r:id="rId22"/>
    <p:sldId id="528" r:id="rId23"/>
    <p:sldId id="519" r:id="rId24"/>
    <p:sldId id="520" r:id="rId25"/>
    <p:sldId id="521" r:id="rId26"/>
    <p:sldId id="522" r:id="rId27"/>
    <p:sldId id="524" r:id="rId28"/>
    <p:sldId id="525" r:id="rId29"/>
    <p:sldId id="526" r:id="rId30"/>
    <p:sldId id="349" r:id="rId31"/>
    <p:sldId id="532" r:id="rId32"/>
    <p:sldId id="533" r:id="rId33"/>
    <p:sldId id="534" r:id="rId34"/>
    <p:sldId id="535" r:id="rId35"/>
    <p:sldId id="53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10"/>
          </p14:sldIdLst>
        </p14:section>
        <p14:section name="MVC" id="{2D54DF16-E39E-464B-8663-C1E310C12533}">
          <p14:sldIdLst>
            <p14:sldId id="493"/>
            <p14:sldId id="492"/>
            <p14:sldId id="529"/>
            <p14:sldId id="530"/>
            <p14:sldId id="531"/>
            <p14:sldId id="509"/>
          </p14:sldIdLst>
        </p14:section>
        <p14:section name="Framework" id="{BC4A3995-4CED-4320-A673-95328C9C809D}">
          <p14:sldIdLst>
            <p14:sldId id="353"/>
            <p14:sldId id="505"/>
            <p14:sldId id="498"/>
            <p14:sldId id="511"/>
            <p14:sldId id="512"/>
            <p14:sldId id="513"/>
            <p14:sldId id="514"/>
            <p14:sldId id="515"/>
            <p14:sldId id="516"/>
            <p14:sldId id="527"/>
            <p14:sldId id="517"/>
            <p14:sldId id="518"/>
            <p14:sldId id="528"/>
            <p14:sldId id="519"/>
            <p14:sldId id="520"/>
            <p14:sldId id="521"/>
            <p14:sldId id="522"/>
            <p14:sldId id="524"/>
            <p14:sldId id="525"/>
            <p14:sldId id="526"/>
          </p14:sldIdLst>
        </p14:section>
        <p14:section name="Conclusion" id="{10E03AB1-9AA8-4E86-9A64-D741901E50A2}">
          <p14:sldIdLst>
            <p14:sldId id="349"/>
            <p14:sldId id="532"/>
            <p14:sldId id="533"/>
            <p14:sldId id="534"/>
            <p14:sldId id="535"/>
            <p14:sldId id="5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20" autoAdjust="0"/>
  </p:normalViewPr>
  <p:slideViewPr>
    <p:cSldViewPr snapToGrid="0" showGuides="1">
      <p:cViewPr varScale="1">
        <p:scale>
          <a:sx n="102" d="100"/>
          <a:sy n="102" d="100"/>
        </p:scale>
        <p:origin x="84" y="3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75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72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148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3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5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8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0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6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9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3.png"/><Relationship Id="rId10" Type="http://schemas.openxmlformats.org/officeDocument/2006/relationships/image" Target="../media/image6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4.jpe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8.gif"/><Relationship Id="rId5" Type="http://schemas.openxmlformats.org/officeDocument/2006/relationships/image" Target="../media/image75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77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34465"/>
                </a:solidFill>
              </a:rPr>
              <a:t>MVC, ASP.NET Core, </a:t>
            </a:r>
            <a:r>
              <a:rPr lang="en-US" dirty="0" smtClean="0">
                <a:solidFill>
                  <a:srgbClr val="234465"/>
                </a:solidFill>
              </a:rPr>
              <a:t>Razor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Web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3BF37657-577C-400D-AA30-257DE54D4868}"/>
              </a:ext>
            </a:extLst>
          </p:cNvPr>
          <p:cNvGrpSpPr/>
          <p:nvPr/>
        </p:nvGrpSpPr>
        <p:grpSpPr>
          <a:xfrm>
            <a:off x="3094515" y="2363066"/>
            <a:ext cx="5258897" cy="3186892"/>
            <a:chOff x="3027280" y="2351427"/>
            <a:chExt cx="5258897" cy="31868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4FB6BC43-3DF3-4762-872A-20D42C222C98}"/>
                </a:ext>
              </a:extLst>
            </p:cNvPr>
            <p:cNvGrpSpPr/>
            <p:nvPr/>
          </p:nvGrpSpPr>
          <p:grpSpPr>
            <a:xfrm>
              <a:off x="3027280" y="2351427"/>
              <a:ext cx="5258897" cy="3186892"/>
              <a:chOff x="3027280" y="2351427"/>
              <a:chExt cx="5258897" cy="318689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xmlns="" id="{61A25CD3-1074-4B23-B37C-7367884A0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7280" y="2351427"/>
                <a:ext cx="5258897" cy="3186892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692DD533-0B42-43B1-8284-45E4F5ED8B40}"/>
                  </a:ext>
                </a:extLst>
              </p:cNvPr>
              <p:cNvSpPr txBox="1"/>
              <p:nvPr/>
            </p:nvSpPr>
            <p:spPr>
              <a:xfrm>
                <a:off x="3334871" y="2760639"/>
                <a:ext cx="748553" cy="66836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dirty="0">
                    <a:solidFill>
                      <a:schemeClr val="bg2"/>
                    </a:solidFill>
                  </a:rPr>
                  <a:t>C#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5CEC5E5-A11D-40DC-97B1-933639C888CB}"/>
                </a:ext>
              </a:extLst>
            </p:cNvPr>
            <p:cNvSpPr txBox="1"/>
            <p:nvPr/>
          </p:nvSpPr>
          <p:spPr>
            <a:xfrm>
              <a:off x="4598892" y="2478251"/>
              <a:ext cx="748553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JS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0324B76-9D34-43EC-BEB4-90C0AE430149}"/>
                </a:ext>
              </a:extLst>
            </p:cNvPr>
            <p:cNvSpPr txBox="1"/>
            <p:nvPr/>
          </p:nvSpPr>
          <p:spPr>
            <a:xfrm>
              <a:off x="6171920" y="2518589"/>
              <a:ext cx="1142999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HTML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7C910C21-F9C1-462D-868C-A82ED04705E8}"/>
                </a:ext>
              </a:extLst>
            </p:cNvPr>
            <p:cNvSpPr txBox="1"/>
            <p:nvPr/>
          </p:nvSpPr>
          <p:spPr>
            <a:xfrm>
              <a:off x="7271508" y="3094819"/>
              <a:ext cx="926152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81277AA-B747-450D-ABE7-DEAC0E7C0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67" y="667871"/>
            <a:ext cx="4132730" cy="413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694422E-1EDF-4FE3-95DC-B0EDC5CA2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8"/>
            <a:ext cx="9929724" cy="5276048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of resources and tools 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standard way to build and deploy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web applications</a:t>
            </a:r>
          </a:p>
          <a:p>
            <a:r>
              <a:rPr lang="en-US" dirty="0"/>
              <a:t>D</a:t>
            </a:r>
            <a:r>
              <a:rPr lang="en-US" dirty="0" smtClean="0"/>
              <a:t>esigned </a:t>
            </a:r>
            <a:r>
              <a:rPr lang="en-US" dirty="0"/>
              <a:t>to support the </a:t>
            </a:r>
            <a:r>
              <a:rPr lang="en-US" dirty="0" smtClean="0"/>
              <a:t>development of</a:t>
            </a:r>
          </a:p>
          <a:p>
            <a:pPr lvl="1"/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Web resources</a:t>
            </a:r>
          </a:p>
          <a:p>
            <a:pPr lvl="1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C75A1C0-6722-49DD-BB3E-42328BC9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Framework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6708FD-795D-46D1-BA34-D29C54C394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AD3C146-276C-44BE-84E8-D15879F286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90" y="3737605"/>
            <a:ext cx="3470395" cy="29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672CDB0-2E36-44FB-85B9-85E0F54EE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6688" y="1121148"/>
            <a:ext cx="9929724" cy="5276048"/>
          </a:xfrm>
        </p:spPr>
        <p:txBody>
          <a:bodyPr/>
          <a:lstStyle/>
          <a:p>
            <a:pPr lvl="1"/>
            <a:r>
              <a:rPr lang="en-US" dirty="0" smtClean="0"/>
              <a:t>Lightweight, open-source</a:t>
            </a:r>
            <a:r>
              <a:rPr lang="en-US" dirty="0"/>
              <a:t> and </a:t>
            </a:r>
            <a:r>
              <a:rPr lang="en-US" dirty="0" smtClean="0"/>
              <a:t>highly </a:t>
            </a:r>
            <a:r>
              <a:rPr lang="en-US" dirty="0"/>
              <a:t>t</a:t>
            </a:r>
            <a:r>
              <a:rPr lang="en-US" dirty="0" smtClean="0"/>
              <a:t>estable web </a:t>
            </a:r>
            <a:br>
              <a:rPr lang="en-US" dirty="0" smtClean="0"/>
            </a:br>
            <a:r>
              <a:rPr lang="en-US" dirty="0" smtClean="0"/>
              <a:t>application </a:t>
            </a:r>
            <a:r>
              <a:rPr lang="en-US" dirty="0"/>
              <a:t>framework </a:t>
            </a:r>
            <a:endParaRPr lang="en-US" dirty="0" smtClean="0"/>
          </a:p>
          <a:p>
            <a:pPr lvl="1"/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Model-View-Controller</a:t>
            </a:r>
            <a:r>
              <a:rPr lang="en-US" dirty="0"/>
              <a:t> design pattern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edesign </a:t>
            </a:r>
            <a:r>
              <a:rPr lang="en-US" dirty="0"/>
              <a:t>of</a:t>
            </a:r>
            <a:r>
              <a:rPr lang="bg-BG" dirty="0"/>
              <a:t> </a:t>
            </a:r>
            <a:r>
              <a:rPr lang="en-US" dirty="0" smtClean="0"/>
              <a:t>ASP.NET 4.x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ross-platform </a:t>
            </a:r>
            <a:r>
              <a:rPr lang="en-US" dirty="0"/>
              <a:t>– </a:t>
            </a:r>
            <a:r>
              <a:rPr lang="en-US" dirty="0" smtClean="0"/>
              <a:t>targeting </a:t>
            </a:r>
            <a:r>
              <a:rPr lang="en-US" dirty="0"/>
              <a:t>platform .NET </a:t>
            </a:r>
            <a:r>
              <a:rPr lang="en-US" dirty="0" smtClean="0"/>
              <a:t>Core</a:t>
            </a:r>
          </a:p>
          <a:p>
            <a:pPr lvl="2"/>
            <a:r>
              <a:rPr lang="en-US" dirty="0"/>
              <a:t>compatible with multiple </a:t>
            </a:r>
            <a:r>
              <a:rPr lang="en-US" dirty="0" smtClean="0"/>
              <a:t>operating </a:t>
            </a:r>
            <a:r>
              <a:rPr lang="en-US" dirty="0"/>
              <a:t>systems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Core</a:t>
            </a:r>
            <a:r>
              <a:rPr lang="bg-BG" dirty="0" smtClean="0"/>
              <a:t>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C1648A-5F6A-40CF-90F6-B681A336BE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5504B9A-C51A-4DC2-83E3-7E6398CDA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61" y="4299720"/>
            <a:ext cx="2563906" cy="2563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15B1D7E-BCA6-4A73-8166-752553A3D2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65" y="4374391"/>
            <a:ext cx="3056556" cy="2274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8820D59-B987-4ABC-AF3C-0D0653ECCB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4919568"/>
            <a:ext cx="894489" cy="10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3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ASP.NET Core </a:t>
            </a:r>
            <a:r>
              <a:rPr lang="en-US" dirty="0"/>
              <a:t>MVC App: Project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C1648A-5F6A-40CF-90F6-B681A336BE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7" y="1267266"/>
            <a:ext cx="8905875" cy="5438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233D809-60D1-4039-AEBB-4601A195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557" y="3986653"/>
            <a:ext cx="4590435" cy="1371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9696452" y="4672453"/>
            <a:ext cx="2379306" cy="1203306"/>
          </a:xfrm>
          <a:prstGeom prst="wedgeRoundRectCallout">
            <a:avLst>
              <a:gd name="adj1" fmla="val -69960"/>
              <a:gd name="adj2" fmla="val -37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Install this in VS 2017!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ASP.NET </a:t>
            </a:r>
            <a:r>
              <a:rPr lang="en-US" dirty="0" smtClean="0"/>
              <a:t>Core MVC </a:t>
            </a:r>
            <a:r>
              <a:rPr lang="en-US" dirty="0"/>
              <a:t>App: Choose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C1648A-5F6A-40CF-90F6-B681A336BE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271588"/>
            <a:ext cx="7429500" cy="5280030"/>
          </a:xfrm>
          <a:prstGeom prst="rect">
            <a:avLst/>
          </a:prstGeom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758651" y="4271963"/>
            <a:ext cx="4022172" cy="985836"/>
          </a:xfrm>
          <a:prstGeom prst="wedgeRoundRectCallout">
            <a:avLst>
              <a:gd name="adj1" fmla="val -61079"/>
              <a:gd name="adj2" fmla="val -23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Make sure Authentication is set to "No Authentication"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18413"/>
          </a:xfrm>
        </p:spPr>
        <p:txBody>
          <a:bodyPr/>
          <a:lstStyle/>
          <a:p>
            <a:r>
              <a:rPr lang="en-US" dirty="0" smtClean="0"/>
              <a:t>Run the project using ctr+F5 or F5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ASP.NET Core </a:t>
            </a:r>
            <a:r>
              <a:rPr lang="en-US" dirty="0"/>
              <a:t>MVC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31" y="2014538"/>
            <a:ext cx="8758238" cy="46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App: What's Inside?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8" y="1293714"/>
            <a:ext cx="3267707" cy="5293919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116133" y="1199968"/>
            <a:ext cx="2727246" cy="1219200"/>
          </a:xfrm>
          <a:prstGeom prst="wedgeRoundRectCallout">
            <a:avLst>
              <a:gd name="adj1" fmla="val 71559"/>
              <a:gd name="adj2" fmla="val 28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files: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styles images, fonts, …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16134" y="2635733"/>
            <a:ext cx="2727245" cy="1219200"/>
          </a:xfrm>
          <a:prstGeom prst="wedgeRoundRectCallout">
            <a:avLst>
              <a:gd name="adj1" fmla="val 76449"/>
              <a:gd name="adj2" fmla="val -480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classes holding actions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25403" y="2522069"/>
            <a:ext cx="3238342" cy="1322926"/>
          </a:xfrm>
          <a:prstGeom prst="wedgeRoundRectCallout">
            <a:avLst>
              <a:gd name="adj1" fmla="val -91642"/>
              <a:gd name="adj2" fmla="val -13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+ view models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xmlns="" id="{86EDCC44-1E54-4E25-81D4-9E9BE542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35" y="4046274"/>
            <a:ext cx="2727245" cy="1269005"/>
          </a:xfrm>
          <a:prstGeom prst="wedgeRoundRectCallout">
            <a:avLst>
              <a:gd name="adj1" fmla="val 64623"/>
              <a:gd name="adj2" fmla="val -33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Views: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templates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pages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EDE97DDD-79B6-4534-8384-4D426105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4295536"/>
            <a:ext cx="2708303" cy="1322927"/>
          </a:xfrm>
          <a:prstGeom prst="wedgeRoundRectCallout">
            <a:avLst>
              <a:gd name="adj1" fmla="val -67196"/>
              <a:gd name="adj2" fmla="val -1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views: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for all pages + partial views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xmlns="" id="{644C61AB-0424-4BD6-B5D1-1C71858F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33" y="5759613"/>
            <a:ext cx="2519426" cy="637583"/>
          </a:xfrm>
          <a:prstGeom prst="wedgeRoundRectCallout">
            <a:avLst>
              <a:gd name="adj1" fmla="val 74285"/>
              <a:gd name="adj2" fmla="val 30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start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xmlns="" id="{C78465C6-AAC5-44A3-9588-9F2DD320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1433945"/>
            <a:ext cx="2708304" cy="637583"/>
          </a:xfrm>
          <a:prstGeom prst="wedgeRoundRectCallout">
            <a:avLst>
              <a:gd name="adj1" fmla="val -86988"/>
              <a:gd name="adj2" fmla="val 5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NuGet packages</a:t>
            </a:r>
          </a:p>
        </p:txBody>
      </p:sp>
    </p:spTree>
    <p:extLst>
      <p:ext uri="{BB962C8B-B14F-4D97-AF65-F5344CB8AC3E}">
        <p14:creationId xmlns:p14="http://schemas.microsoft.com/office/powerpoint/2010/main" val="458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in ASP.NET Core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52513"/>
            <a:ext cx="11807825" cy="5570537"/>
          </a:xfrm>
        </p:spPr>
        <p:txBody>
          <a:bodyPr>
            <a:normAutofit/>
          </a:bodyPr>
          <a:lstStyle/>
          <a:p>
            <a:r>
              <a:rPr lang="en-US" sz="3200" dirty="0"/>
              <a:t>MVC controllers hold logic to process user </a:t>
            </a:r>
            <a:r>
              <a:rPr lang="en-US" sz="3200" dirty="0" smtClean="0"/>
              <a:t>interactions</a:t>
            </a:r>
            <a:endParaRPr lang="en-US" sz="3200" dirty="0"/>
          </a:p>
          <a:p>
            <a:r>
              <a:rPr lang="en-US" sz="3200" dirty="0"/>
              <a:t>The URL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/Home/About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invokes 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HomeController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About()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4821" y="2293216"/>
            <a:ext cx="10442576" cy="4486275"/>
            <a:chOff x="684212" y="883182"/>
            <a:chExt cx="5791200" cy="6012525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1"/>
              <a:ext cx="5791200" cy="522280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3152" rIns="144000" bIns="73152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200" dirty="0"/>
                <a:t>public class </a:t>
              </a:r>
              <a:r>
                <a:rPr lang="en-US" sz="2200" dirty="0">
                  <a:solidFill>
                    <a:schemeClr val="bg1"/>
                  </a:solidFill>
                </a:rPr>
                <a:t>Home</a:t>
              </a:r>
              <a:r>
                <a:rPr lang="en-US" sz="2200" dirty="0"/>
                <a:t>Controller : Controller</a:t>
              </a:r>
            </a:p>
            <a:p>
              <a:r>
                <a:rPr lang="en-US" sz="2200" dirty="0"/>
                <a:t>{</a:t>
              </a:r>
            </a:p>
            <a:p>
              <a:r>
                <a:rPr lang="en-US" sz="2200" dirty="0"/>
                <a:t>  public </a:t>
              </a:r>
              <a:r>
                <a:rPr lang="en-US" sz="2200" dirty="0" smtClean="0"/>
                <a:t>IActionResult </a:t>
              </a:r>
              <a:r>
                <a:rPr lang="en-US" sz="2200" dirty="0">
                  <a:solidFill>
                    <a:schemeClr val="bg1"/>
                  </a:solidFill>
                </a:rPr>
                <a:t>About()</a:t>
              </a:r>
            </a:p>
            <a:p>
              <a:r>
                <a:rPr lang="en-US" sz="2200" dirty="0"/>
                <a:t>  {</a:t>
              </a:r>
            </a:p>
            <a:p>
              <a:r>
                <a:rPr lang="en-US" sz="2200" dirty="0"/>
                <a:t>     </a:t>
              </a:r>
              <a:r>
                <a:rPr lang="en-US" sz="2200" dirty="0">
                  <a:solidFill>
                    <a:schemeClr val="bg1"/>
                  </a:solidFill>
                </a:rPr>
                <a:t>ViewBag</a:t>
              </a:r>
              <a:r>
                <a:rPr lang="en-US" sz="2200" dirty="0"/>
                <a:t>.Message = "Your application description page.";</a:t>
              </a:r>
            </a:p>
            <a:p>
              <a:r>
                <a:rPr lang="en-US" sz="2200" dirty="0"/>
                <a:t>     return </a:t>
              </a:r>
              <a:r>
                <a:rPr lang="en-US" sz="2200" dirty="0">
                  <a:solidFill>
                    <a:schemeClr val="bg1"/>
                  </a:solidFill>
                </a:rPr>
                <a:t>View</a:t>
              </a:r>
              <a:r>
                <a:rPr lang="en-US" sz="2200" dirty="0" smtClean="0">
                  <a:solidFill>
                    <a:schemeClr val="bg1"/>
                  </a:solidFill>
                </a:rPr>
                <a:t>()</a:t>
              </a:r>
              <a:r>
                <a:rPr lang="en-US" sz="2200" dirty="0" smtClean="0"/>
                <a:t>;</a:t>
              </a:r>
            </a:p>
            <a:p>
              <a:r>
                <a:rPr lang="en-US" sz="2200" dirty="0"/>
                <a:t> </a:t>
              </a:r>
              <a:r>
                <a:rPr lang="en-US" sz="2200" dirty="0" smtClean="0"/>
                <a:t> }</a:t>
              </a:r>
              <a:endParaRPr lang="en-US" sz="2200" dirty="0"/>
            </a:p>
            <a:p>
              <a:r>
                <a:rPr lang="en-US" sz="2200" dirty="0"/>
                <a:t>}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2" y="883182"/>
              <a:ext cx="5791200" cy="7897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dirty="0"/>
                <a:t>\Controllers\HomeController.cs</a:t>
              </a:r>
            </a:p>
          </p:txBody>
        </p:sp>
      </p:grp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928111" y="5407885"/>
            <a:ext cx="4953000" cy="660407"/>
          </a:xfrm>
          <a:prstGeom prst="wedgeRoundRectCallout">
            <a:avLst>
              <a:gd name="adj1" fmla="val -55719"/>
              <a:gd name="adj2" fmla="val -229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Renders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Views\Home\About.cshtml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620706" y="3651313"/>
            <a:ext cx="5286691" cy="660407"/>
          </a:xfrm>
          <a:prstGeom prst="wedgeRoundRectCallout">
            <a:avLst>
              <a:gd name="adj1" fmla="val -54933"/>
              <a:gd name="adj2" fmla="val 211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Controller's 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are called actions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345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en-US" sz="3100" dirty="0" smtClean="0"/>
              <a:t>Routing is configured within Configure Method in the StartUp Class</a:t>
            </a:r>
          </a:p>
          <a:p>
            <a:endParaRPr lang="en-US" sz="3100" dirty="0"/>
          </a:p>
          <a:p>
            <a:endParaRPr lang="en-US" sz="3100" dirty="0" smtClean="0"/>
          </a:p>
          <a:p>
            <a:endParaRPr lang="en-US" sz="3100" dirty="0"/>
          </a:p>
          <a:p>
            <a:pPr>
              <a:buClr>
                <a:schemeClr val="tx1"/>
              </a:buClr>
            </a:pPr>
            <a:r>
              <a:rPr lang="en-US" sz="3100" dirty="0"/>
              <a:t>Template Matches URL path like</a:t>
            </a:r>
            <a:r>
              <a:rPr lang="en-US" sz="3100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/</a:t>
            </a:r>
            <a:r>
              <a:rPr lang="en-US" sz="2800" b="1" noProof="1" smtClean="0">
                <a:solidFill>
                  <a:schemeClr val="bg1"/>
                </a:solidFill>
              </a:rPr>
              <a:t>Orders/Details/17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/Orders/All</a:t>
            </a:r>
          </a:p>
          <a:p>
            <a:pPr>
              <a:buClr>
                <a:schemeClr val="tx1"/>
              </a:buClr>
            </a:pPr>
            <a:r>
              <a:rPr lang="en-US" sz="3000" noProof="1" smtClean="0"/>
              <a:t>Also </a:t>
            </a:r>
            <a:r>
              <a:rPr lang="en-US" sz="3000" noProof="1"/>
              <a:t>match the URL path </a:t>
            </a:r>
            <a:r>
              <a:rPr lang="en-US" sz="3000" b="1" noProof="1" smtClean="0"/>
              <a:t>"</a:t>
            </a:r>
            <a:r>
              <a:rPr lang="en-US" sz="3000" b="1" noProof="1" smtClean="0">
                <a:solidFill>
                  <a:schemeClr val="bg1"/>
                </a:solidFill>
              </a:rPr>
              <a:t>/</a:t>
            </a:r>
            <a:r>
              <a:rPr lang="en-US" sz="3000" b="1" noProof="1" smtClean="0"/>
              <a:t>"</a:t>
            </a:r>
            <a:r>
              <a:rPr lang="en-US" sz="3000" noProof="1" smtClean="0"/>
              <a:t>, </a:t>
            </a:r>
            <a:r>
              <a:rPr lang="en-US" sz="3000" b="1" noProof="1" smtClean="0">
                <a:solidFill>
                  <a:schemeClr val="bg1"/>
                </a:solidFill>
              </a:rPr>
              <a:t>{controller}</a:t>
            </a:r>
            <a:r>
              <a:rPr lang="en-US" sz="3000" noProof="1" smtClean="0">
                <a:solidFill>
                  <a:schemeClr val="bg1"/>
                </a:solidFill>
              </a:rPr>
              <a:t> </a:t>
            </a:r>
            <a:r>
              <a:rPr lang="en-US" sz="3000" noProof="1" smtClean="0"/>
              <a:t>and </a:t>
            </a:r>
            <a:r>
              <a:rPr lang="en-US" sz="3000" b="1" noProof="1" smtClean="0">
                <a:solidFill>
                  <a:schemeClr val="bg1"/>
                </a:solidFill>
              </a:rPr>
              <a:t>{action} </a:t>
            </a:r>
            <a:r>
              <a:rPr lang="en-US" sz="3000" noProof="1" smtClean="0"/>
              <a:t>parameters have</a:t>
            </a:r>
            <a:br>
              <a:rPr lang="en-US" sz="3000" noProof="1" smtClean="0"/>
            </a:br>
            <a:r>
              <a:rPr lang="en-US" sz="3000" noProof="1" smtClean="0"/>
              <a:t>default values </a:t>
            </a:r>
            <a:r>
              <a:rPr lang="en-US" sz="3000" b="1" noProof="1" smtClean="0">
                <a:solidFill>
                  <a:schemeClr val="bg1"/>
                </a:solidFill>
              </a:rPr>
              <a:t>Home</a:t>
            </a:r>
            <a:r>
              <a:rPr lang="en-US" sz="3000" noProof="1" smtClean="0"/>
              <a:t> and </a:t>
            </a:r>
            <a:r>
              <a:rPr lang="en-US" sz="3000" b="1" noProof="1" smtClean="0">
                <a:solidFill>
                  <a:schemeClr val="bg1"/>
                </a:solidFill>
              </a:rPr>
              <a:t>Index</a:t>
            </a:r>
          </a:p>
          <a:p>
            <a:pPr>
              <a:buClr>
                <a:schemeClr val="tx1"/>
              </a:buClr>
            </a:pPr>
            <a:endParaRPr lang="en-US" sz="3000" b="1" noProof="1">
              <a:solidFill>
                <a:schemeClr val="bg1"/>
              </a:solidFill>
            </a:endParaRPr>
          </a:p>
          <a:p>
            <a:pPr lvl="1"/>
            <a:endParaRPr lang="en-US" sz="2900" dirty="0" smtClean="0"/>
          </a:p>
          <a:p>
            <a:endParaRPr lang="en-US" sz="31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App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78" y="1736841"/>
            <a:ext cx="10017522" cy="196516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app.UseMvc(routes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routes.MapRoute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name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"default"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template: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"{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controller=Home}/{action=Index}/{id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?}"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96527" y="1756952"/>
            <a:ext cx="4769885" cy="902387"/>
          </a:xfrm>
          <a:prstGeom prst="wedgeRoundRectCallout">
            <a:avLst>
              <a:gd name="adj1" fmla="val -24923"/>
              <a:gd name="adj2" fmla="val 622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values are determined by </a:t>
            </a:r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splitting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URL into </a:t>
            </a:r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segments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447869" y="3506412"/>
            <a:ext cx="4497166" cy="580497"/>
          </a:xfrm>
          <a:prstGeom prst="wedgeRoundRectCallout">
            <a:avLst>
              <a:gd name="adj1" fmla="val -20756"/>
              <a:gd name="adj2" fmla="val -82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route parameter is optional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32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Matches URL path like </a:t>
            </a:r>
            <a:r>
              <a:rPr lang="en-US" dirty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/Blog/All-About-Routing/Introduction</a:t>
            </a:r>
            <a:r>
              <a:rPr lang="en-US" dirty="0" smtClean="0"/>
              <a:t>"</a:t>
            </a:r>
          </a:p>
          <a:p>
            <a:pPr lvl="1"/>
            <a:r>
              <a:rPr lang="en-US" dirty="0"/>
              <a:t>controller = </a:t>
            </a:r>
            <a:r>
              <a:rPr lang="en-US" dirty="0" smtClean="0"/>
              <a:t>Blog</a:t>
            </a:r>
          </a:p>
          <a:p>
            <a:pPr lvl="1"/>
            <a:r>
              <a:rPr lang="en-US" dirty="0"/>
              <a:t>action = </a:t>
            </a:r>
            <a:r>
              <a:rPr lang="en-US" dirty="0" smtClean="0"/>
              <a:t>ReadArticle</a:t>
            </a:r>
          </a:p>
          <a:p>
            <a:pPr lvl="1"/>
            <a:r>
              <a:rPr lang="en-US" dirty="0"/>
              <a:t>article = All-About-Routing/Introduction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App </a:t>
            </a:r>
            <a:r>
              <a:rPr lang="en-US" dirty="0" smtClean="0"/>
              <a:t>Routing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2" y="1196120"/>
            <a:ext cx="11376010" cy="196516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routes.MapRoute( 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name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"blog"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 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template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"Blog/{*article}"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 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defaults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{ controller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"Blog"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 action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"ReadArticle" </a:t>
            </a:r>
            <a:endParaRPr lang="en-US" sz="240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6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0612" y="1462551"/>
            <a:ext cx="7502624" cy="5258923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GB" sz="3200" dirty="0"/>
              <a:t>Model-View Controller (MVC)</a:t>
            </a:r>
            <a:endParaRPr lang="bg-BG" sz="32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ASP.NET Core Framework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 smtClean="0"/>
              <a:t>Introduction 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 smtClean="0"/>
              <a:t>Controllers and Routing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 smtClean="0"/>
              <a:t>Views and Razor View Engine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 smtClean="0"/>
              <a:t>Models in ASP.NET Core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 smtClean="0"/>
              <a:t>Processing Requests</a:t>
            </a:r>
            <a:endParaRPr lang="en-US" sz="3000" dirty="0"/>
          </a:p>
          <a:p>
            <a:pPr marL="0" indent="0">
              <a:lnSpc>
                <a:spcPts val="4000"/>
              </a:lnSpc>
              <a:buNone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in ASP.NET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en-US" sz="3200" dirty="0" smtClean="0"/>
              <a:t> render the HTML code for the </a:t>
            </a:r>
            <a:r>
              <a:rPr lang="en-US" sz="3200" b="1" dirty="0" smtClean="0">
                <a:solidFill>
                  <a:schemeClr val="bg1"/>
                </a:solidFill>
              </a:rPr>
              <a:t>invoked action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Views combine </a:t>
            </a:r>
            <a:r>
              <a:rPr lang="en-US" sz="3200" b="1" dirty="0">
                <a:solidFill>
                  <a:schemeClr val="bg1"/>
                </a:solidFill>
              </a:rPr>
              <a:t>HTML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C# </a:t>
            </a:r>
            <a:r>
              <a:rPr lang="en-US" sz="3200" b="1" dirty="0" smtClean="0">
                <a:solidFill>
                  <a:schemeClr val="bg1"/>
                </a:solidFill>
              </a:rPr>
              <a:t>code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ASP.NET MVC uses </a:t>
            </a:r>
            <a:r>
              <a:rPr lang="en-US" sz="3200" b="1" dirty="0" smtClean="0">
                <a:solidFill>
                  <a:schemeClr val="bg1"/>
                </a:solidFill>
              </a:rPr>
              <a:t>Razor</a:t>
            </a:r>
            <a:r>
              <a:rPr lang="en-US" sz="3200" dirty="0" smtClean="0"/>
              <a:t> view engine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M</a:t>
            </a:r>
            <a:r>
              <a:rPr lang="en-US" sz="2800" b="1" dirty="0" smtClean="0">
                <a:solidFill>
                  <a:schemeClr val="bg1"/>
                </a:solidFill>
              </a:rPr>
              <a:t>arkup syntax </a:t>
            </a:r>
            <a:r>
              <a:rPr lang="en-US" sz="2800" dirty="0" smtClean="0"/>
              <a:t>for embedding server-based code into </a:t>
            </a:r>
            <a:br>
              <a:rPr lang="en-US" sz="2800" dirty="0" smtClean="0"/>
            </a:br>
            <a:r>
              <a:rPr lang="en-US" sz="2800" dirty="0" smtClean="0"/>
              <a:t>webpages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yntax </a:t>
            </a:r>
            <a:r>
              <a:rPr lang="en-US" sz="2800" dirty="0"/>
              <a:t>is a consists of </a:t>
            </a:r>
            <a:r>
              <a:rPr lang="en-US" sz="2800" b="1" dirty="0">
                <a:solidFill>
                  <a:schemeClr val="bg1"/>
                </a:solidFill>
              </a:rPr>
              <a:t>Razor markup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C#</a:t>
            </a:r>
            <a:r>
              <a:rPr lang="en-US" sz="2800" dirty="0"/>
              <a:t>, and </a:t>
            </a:r>
            <a:r>
              <a:rPr lang="en-US" sz="2800" b="1" dirty="0" smtClean="0">
                <a:solidFill>
                  <a:schemeClr val="bg1"/>
                </a:solidFill>
              </a:rPr>
              <a:t>HTML</a:t>
            </a:r>
          </a:p>
          <a:p>
            <a:pPr lvl="1"/>
            <a:r>
              <a:rPr lang="en-US" sz="2800" dirty="0" smtClean="0"/>
              <a:t>Files</a:t>
            </a:r>
            <a:r>
              <a:rPr lang="en-US" sz="2800" dirty="0"/>
              <a:t> generally have a </a:t>
            </a:r>
            <a:r>
              <a:rPr lang="en-US" sz="2800" b="1" dirty="0">
                <a:solidFill>
                  <a:schemeClr val="bg1"/>
                </a:solidFill>
              </a:rPr>
              <a:t>.cshtml</a:t>
            </a:r>
            <a:r>
              <a:rPr lang="en-US" sz="2800" dirty="0"/>
              <a:t> file </a:t>
            </a:r>
            <a:r>
              <a:rPr lang="en-US" sz="2800" dirty="0" smtClean="0"/>
              <a:t>extension</a:t>
            </a:r>
          </a:p>
          <a:p>
            <a:r>
              <a:rPr lang="en-US" sz="3000" dirty="0" smtClean="0"/>
              <a:t>By convention </a:t>
            </a:r>
            <a:r>
              <a:rPr lang="en-US" sz="3000" b="1" dirty="0" smtClean="0">
                <a:solidFill>
                  <a:schemeClr val="bg1"/>
                </a:solidFill>
              </a:rPr>
              <a:t>Action</a:t>
            </a:r>
            <a:r>
              <a:rPr lang="en-US" sz="3000" dirty="0" smtClean="0"/>
              <a:t> and </a:t>
            </a:r>
            <a:r>
              <a:rPr lang="en-US" sz="3000" b="1" dirty="0" smtClean="0">
                <a:solidFill>
                  <a:schemeClr val="bg1"/>
                </a:solidFill>
              </a:rPr>
              <a:t>View</a:t>
            </a:r>
            <a:r>
              <a:rPr lang="en-US" sz="3000" dirty="0" smtClean="0"/>
              <a:t> name are identical</a:t>
            </a:r>
          </a:p>
          <a:p>
            <a:pPr lvl="1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3094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0405" y="1509148"/>
            <a:ext cx="10948651" cy="4851470"/>
            <a:chOff x="684211" y="1085462"/>
            <a:chExt cx="6071857" cy="3716356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3"/>
              <a:ext cx="6071856" cy="31289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700" dirty="0">
                  <a:solidFill>
                    <a:schemeClr val="bg1"/>
                  </a:solidFill>
                </a:rPr>
                <a:t>@{</a:t>
              </a:r>
            </a:p>
            <a:p>
              <a:r>
                <a:rPr lang="en-US" sz="2700" dirty="0"/>
                <a:t>  </a:t>
              </a:r>
              <a:r>
                <a:rPr lang="en-US" sz="2700" dirty="0" smtClean="0"/>
                <a:t>string title </a:t>
              </a:r>
              <a:r>
                <a:rPr lang="en-US" sz="2700" dirty="0"/>
                <a:t>= "About</a:t>
              </a:r>
              <a:r>
                <a:rPr lang="en-US" sz="2700" dirty="0" smtClean="0"/>
                <a:t>";</a:t>
              </a:r>
            </a:p>
            <a:p>
              <a:r>
                <a:rPr lang="en-US" sz="2700" dirty="0" smtClean="0">
                  <a:solidFill>
                    <a:schemeClr val="bg1"/>
                  </a:solidFill>
                </a:rPr>
                <a:t>}</a:t>
              </a:r>
              <a:endParaRPr lang="en-US" sz="2700" dirty="0">
                <a:solidFill>
                  <a:schemeClr val="bg1"/>
                </a:solidFill>
              </a:endParaRPr>
            </a:p>
            <a:p>
              <a:r>
                <a:rPr lang="en-US" sz="2700" dirty="0"/>
                <a:t>&lt;h2</a:t>
              </a:r>
              <a:r>
                <a:rPr lang="en-US" sz="2700" dirty="0" smtClean="0">
                  <a:solidFill>
                    <a:schemeClr val="bg1"/>
                  </a:solidFill>
                </a:rPr>
                <a:t>&gt;@title</a:t>
              </a:r>
              <a:r>
                <a:rPr lang="en-US" sz="2700" dirty="0"/>
                <a:t>&lt;/h2&gt;</a:t>
              </a:r>
            </a:p>
            <a:p>
              <a:r>
                <a:rPr lang="en-US" sz="2700" dirty="0"/>
                <a:t>&lt;h3</a:t>
              </a:r>
              <a:r>
                <a:rPr lang="en-US" sz="2700" dirty="0" smtClean="0">
                  <a:solidFill>
                    <a:schemeClr val="bg1"/>
                  </a:solidFill>
                </a:rPr>
                <a:t>&gt;@ViewBag.</a:t>
              </a:r>
              <a:r>
                <a:rPr lang="en-US" sz="2700" dirty="0" smtClean="0"/>
                <a:t>Message</a:t>
              </a:r>
              <a:r>
                <a:rPr lang="en-US" sz="2700" dirty="0"/>
                <a:t>&lt;/h3&gt;</a:t>
              </a:r>
            </a:p>
            <a:p>
              <a:r>
                <a:rPr lang="en-US" sz="2700" dirty="0"/>
                <a:t>&lt;p&gt;Use this area to provide additional information.&lt;/p&gt;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1" y="1085462"/>
              <a:ext cx="6071856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dirty="0"/>
                <a:t>\Views\Home\</a:t>
              </a:r>
              <a:r>
                <a:rPr lang="en-US" dirty="0">
                  <a:solidFill>
                    <a:schemeClr val="bg1"/>
                  </a:solidFill>
                </a:rPr>
                <a:t>About.cshtml</a:t>
              </a:r>
            </a:p>
          </p:txBody>
        </p:sp>
      </p:grp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79500" y="2914438"/>
            <a:ext cx="4765240" cy="681794"/>
          </a:xfrm>
          <a:prstGeom prst="wedgeRoundRectCallout">
            <a:avLst>
              <a:gd name="adj1" fmla="val -58218"/>
              <a:gd name="adj2" fmla="val 197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 { … }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inserts C# code block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981355" y="3929113"/>
            <a:ext cx="2500200" cy="1049312"/>
          </a:xfrm>
          <a:prstGeom prst="wedgeRoundRectCallout">
            <a:avLst>
              <a:gd name="adj1" fmla="val 7327"/>
              <a:gd name="adj2" fmla="val 654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Everything else is HTML code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66297" y="3966666"/>
            <a:ext cx="3095823" cy="800164"/>
          </a:xfrm>
          <a:prstGeom prst="wedgeRoundRectCallout">
            <a:avLst>
              <a:gd name="adj1" fmla="val -58146"/>
              <a:gd name="adj2" fmla="val 228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@Something </a:t>
            </a:r>
            <a:endParaRPr lang="en-US" sz="2400" b="1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C# variable</a:t>
            </a:r>
          </a:p>
        </p:txBody>
      </p:sp>
    </p:spTree>
    <p:extLst>
      <p:ext uri="{BB962C8B-B14F-4D97-AF65-F5344CB8AC3E}">
        <p14:creationId xmlns:p14="http://schemas.microsoft.com/office/powerpoint/2010/main" val="13979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85289"/>
            <a:ext cx="11818096" cy="5201066"/>
          </a:xfrm>
        </p:spPr>
        <p:txBody>
          <a:bodyPr/>
          <a:lstStyle/>
          <a:p>
            <a:r>
              <a:rPr lang="en-US" dirty="0" smtClean="0"/>
              <a:t>Represent the state of the application</a:t>
            </a:r>
          </a:p>
          <a:p>
            <a:r>
              <a:rPr lang="en-US" dirty="0" smtClean="0"/>
              <a:t>May be used by controllers to pass data to Views</a:t>
            </a:r>
          </a:p>
          <a:p>
            <a:r>
              <a:rPr lang="en-US" dirty="0"/>
              <a:t>D</a:t>
            </a:r>
            <a:r>
              <a:rPr lang="en-US" dirty="0" smtClean="0"/>
              <a:t>etermine how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data will be </a:t>
            </a:r>
            <a:r>
              <a:rPr lang="en-US" dirty="0" smtClean="0"/>
              <a:t>stored</a:t>
            </a:r>
            <a:endParaRPr lang="en-US" dirty="0"/>
          </a:p>
          <a:p>
            <a:pPr marL="609219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in ASP.NET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46" y="3226527"/>
            <a:ext cx="7356763" cy="33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42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0155"/>
          </a:xfrm>
        </p:spPr>
        <p:txBody>
          <a:bodyPr/>
          <a:lstStyle/>
          <a:p>
            <a:r>
              <a:rPr lang="en-US" dirty="0" smtClean="0"/>
              <a:t>Change the _Layout.cshtml file in your projects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Number Generator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6280"/>
            <a:ext cx="11382910" cy="482976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691286"/>
            <a:ext cx="3352800" cy="15525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34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need a </a:t>
            </a:r>
            <a:r>
              <a:rPr lang="en-US" b="1" dirty="0" smtClean="0">
                <a:solidFill>
                  <a:schemeClr val="bg1"/>
                </a:solidFill>
              </a:rPr>
              <a:t>functionality</a:t>
            </a:r>
            <a:r>
              <a:rPr lang="en-US" dirty="0" smtClean="0"/>
              <a:t> to handle our interaction</a:t>
            </a:r>
          </a:p>
          <a:p>
            <a:r>
              <a:rPr lang="en-US" dirty="0" smtClean="0"/>
              <a:t>Create new action method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 smtClean="0"/>
              <a:t> in </a:t>
            </a:r>
            <a:r>
              <a:rPr lang="en-US" dirty="0"/>
              <a:t>HomeController.cs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id</a:t>
            </a:r>
            <a:r>
              <a:rPr lang="en-US" dirty="0" smtClean="0"/>
              <a:t> from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 smtClean="0"/>
              <a:t> will be passed as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GET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2" y="4026277"/>
            <a:ext cx="8823312" cy="255179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IActionResult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Numbers(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	{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		int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numbersRange =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ViewBag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.numbersRange = 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this.View();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82942" y="4902090"/>
            <a:ext cx="3095823" cy="800164"/>
          </a:xfrm>
          <a:prstGeom prst="wedgeRoundRectCallout">
            <a:avLst>
              <a:gd name="adj1" fmla="val -61726"/>
              <a:gd name="adj2" fmla="val 193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ViewBag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used to pass data to the </a:t>
            </a:r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11779" y="3119753"/>
            <a:ext cx="5347645" cy="800164"/>
          </a:xfrm>
          <a:prstGeom prst="wedgeRoundRectCallout">
            <a:avLst>
              <a:gd name="adj1" fmla="val -23091"/>
              <a:gd name="adj2" fmla="val 67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IActionResult 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represents the view result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19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sz="3200" dirty="0" smtClean="0"/>
              <a:t>Create new Razor View </a:t>
            </a:r>
            <a:r>
              <a:rPr lang="en-US" sz="3200" b="1" dirty="0" smtClean="0">
                <a:solidFill>
                  <a:schemeClr val="bg1"/>
                </a:solidFill>
              </a:rPr>
              <a:t>Numbers.cshtml</a:t>
            </a:r>
            <a:r>
              <a:rPr lang="en-US" sz="3200" dirty="0" smtClean="0"/>
              <a:t> in </a:t>
            </a:r>
            <a:r>
              <a:rPr lang="en-US" sz="3200" b="1" dirty="0" smtClean="0">
                <a:solidFill>
                  <a:schemeClr val="bg1"/>
                </a:solidFill>
              </a:rPr>
              <a:t>Views\Home</a:t>
            </a:r>
            <a:r>
              <a:rPr lang="en-US" sz="3200" dirty="0" smtClean="0"/>
              <a:t> folder</a:t>
            </a:r>
          </a:p>
          <a:p>
            <a:r>
              <a:rPr lang="en-US" sz="3200" dirty="0" smtClean="0"/>
              <a:t>Use </a:t>
            </a:r>
            <a:r>
              <a:rPr lang="en-US" sz="3200" b="1" dirty="0" smtClean="0">
                <a:solidFill>
                  <a:schemeClr val="bg1"/>
                </a:solidFill>
              </a:rPr>
              <a:t>Razor View Engine </a:t>
            </a:r>
            <a:r>
              <a:rPr lang="en-US" sz="3200" dirty="0" smtClean="0"/>
              <a:t>to generate appropriate title </a:t>
            </a:r>
            <a:br>
              <a:rPr lang="en-US" sz="3200" dirty="0" smtClean="0"/>
            </a:br>
            <a:r>
              <a:rPr lang="en-US" sz="3200" dirty="0" smtClean="0"/>
              <a:t>and render unordered HTML list of numbers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81" y="2915788"/>
            <a:ext cx="10380617" cy="378971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ViewBag.Title ="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Nums 1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..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 + ViewBag.numbersRange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ViewBag.Title&lt;/h2&gt;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@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(int i = 1; i &lt;= ViewBag.numbersRange;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{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&lt;li&gt;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&lt;/li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}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&lt;/ul&gt;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After pressing </a:t>
            </a:r>
            <a:r>
              <a:rPr lang="en-US" b="1" dirty="0" smtClean="0">
                <a:solidFill>
                  <a:schemeClr val="bg1"/>
                </a:solidFill>
              </a:rPr>
              <a:t>Nums 1 .. 10 </a:t>
            </a:r>
            <a:r>
              <a:rPr lang="en-US" dirty="0" smtClean="0"/>
              <a:t>we should be able to see this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Nums 1 </a:t>
            </a:r>
            <a:r>
              <a:rPr lang="en-US" b="0" dirty="0" smtClean="0"/>
              <a:t>..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94" y="1911757"/>
            <a:ext cx="6984423" cy="469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smtClean="0"/>
              <a:t>Form at the end of the </a:t>
            </a:r>
            <a:r>
              <a:rPr lang="en-US" b="1" dirty="0">
                <a:solidFill>
                  <a:schemeClr val="bg1"/>
                </a:solidFill>
              </a:rPr>
              <a:t>Numbers.cshtml</a:t>
            </a:r>
            <a:r>
              <a:rPr lang="en-US" dirty="0"/>
              <a:t> so we can </a:t>
            </a:r>
            <a:r>
              <a:rPr lang="en-US" dirty="0" smtClean="0"/>
              <a:t>post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number range we want to generate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POST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29" y="3514622"/>
            <a:ext cx="11277394" cy="181443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method="POST"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&lt;input type="text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placeholder="New number"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name="number"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&lt;input type="submit"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&lt;/form&gt;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60753" y="2537082"/>
            <a:ext cx="3095823" cy="800164"/>
          </a:xfrm>
          <a:prstGeom prst="wedgeRoundRectCallout">
            <a:avLst>
              <a:gd name="adj1" fmla="val 21514"/>
              <a:gd name="adj2" fmla="val 67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must specify the </a:t>
            </a:r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81455" y="2359706"/>
            <a:ext cx="3596654" cy="1154916"/>
          </a:xfrm>
          <a:prstGeom prst="wedgeRoundRectCallout">
            <a:avLst>
              <a:gd name="adj1" fmla="val 21899"/>
              <a:gd name="adj2" fmla="val 73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must be exactly the same as the </a:t>
            </a:r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parameter name </a:t>
            </a:r>
            <a:endParaRPr lang="en-US" sz="24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00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new Action method in Home Controller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POST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72" y="3436732"/>
            <a:ext cx="9241180" cy="296046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IActionResult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Numbers(string number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numbersRange = int.Parse(number);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ViewBag.numbersRange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= 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this.View();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402" y="2036618"/>
            <a:ext cx="3243892" cy="1187393"/>
          </a:xfrm>
          <a:prstGeom prst="wedgeRoundRectCallout">
            <a:avLst>
              <a:gd name="adj1" fmla="val -19518"/>
              <a:gd name="adj2" fmla="val 608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we want to procces POST request we must use </a:t>
            </a:r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HttpPost attribute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75862" y="2249339"/>
            <a:ext cx="4228281" cy="1187393"/>
          </a:xfrm>
          <a:prstGeom prst="wedgeRoundRectCallout">
            <a:avLst>
              <a:gd name="adj1" fmla="val -22139"/>
              <a:gd name="adj2" fmla="val 667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Actions have identical names but parameter types are different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43428" y="5364225"/>
            <a:ext cx="4146913" cy="1187393"/>
          </a:xfrm>
          <a:prstGeom prst="wedgeRoundRectCallout">
            <a:avLst>
              <a:gd name="adj1" fmla="val -58221"/>
              <a:gd name="adj2" fmla="val -47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 smtClean="0">
                <a:solidFill>
                  <a:schemeClr val="bg2"/>
                </a:solidFill>
              </a:rPr>
              <a:t>Use the same ViewBag property name to pass the data</a:t>
            </a:r>
            <a:endParaRPr lang="en-US" sz="24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Now the app </a:t>
            </a:r>
            <a:r>
              <a:rPr lang="en-US" dirty="0"/>
              <a:t>should </a:t>
            </a:r>
            <a:r>
              <a:rPr lang="en-US" dirty="0" smtClean="0"/>
              <a:t>be able to generate custom range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Generator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070765" y="3726873"/>
            <a:ext cx="1636054" cy="68263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510" y="1996785"/>
            <a:ext cx="3472296" cy="41240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77" y="2015551"/>
            <a:ext cx="3472296" cy="41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404321"/>
            <a:ext cx="8635244" cy="5301720"/>
            <a:chOff x="4692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692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b="1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39043FF4-51F3-4E62-8399-0E0187DD9182}"/>
              </a:ext>
            </a:extLst>
          </p:cNvPr>
          <p:cNvSpPr txBox="1">
            <a:spLocks/>
          </p:cNvSpPr>
          <p:nvPr/>
        </p:nvSpPr>
        <p:spPr>
          <a:xfrm>
            <a:off x="615796" y="1723767"/>
            <a:ext cx="8209851" cy="481834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1"/>
                </a:solidFill>
              </a:rPr>
              <a:t>Framework</a:t>
            </a:r>
            <a:r>
              <a:rPr lang="en-US" sz="3600" dirty="0">
                <a:solidFill>
                  <a:schemeClr val="bg2"/>
                </a:solidFill>
              </a:rPr>
              <a:t> is a set of resources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and tools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1"/>
                </a:solidFill>
              </a:rPr>
              <a:t>MVC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is an architectural </a:t>
            </a:r>
            <a:r>
              <a:rPr lang="en-US" dirty="0" smtClean="0">
                <a:solidFill>
                  <a:schemeClr val="bg2"/>
                </a:solidFill>
              </a:rPr>
              <a:t>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Views</a:t>
            </a:r>
            <a:r>
              <a:rPr lang="en-US" sz="3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 and </a:t>
            </a:r>
            <a:r>
              <a:rPr lang="en-US" sz="3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Controllers</a:t>
            </a:r>
            <a:r>
              <a:rPr lang="en-US" sz="3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br>
              <a:rPr lang="en-US" sz="3400" dirty="0" smtClean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functionalities </a:t>
            </a:r>
            <a:endParaRPr lang="en-US" sz="3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1"/>
                </a:solidFill>
              </a:rPr>
              <a:t>View Engine</a:t>
            </a:r>
            <a:r>
              <a:rPr lang="en-US" sz="3600" dirty="0">
                <a:solidFill>
                  <a:schemeClr val="bg2"/>
                </a:solidFill>
              </a:rPr>
              <a:t> is used to create dynamic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web pages 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4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0028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6243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4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71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8DA0BB5-3022-41F4-A356-DC59E12F3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382B9E-C03D-465E-A2C4-A4B34E58F7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Model - View -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2341" y="1117794"/>
            <a:ext cx="2967317" cy="27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10126490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Model-View-Controller</a:t>
            </a:r>
            <a:r>
              <a:rPr lang="en-US" sz="3200" b="1" dirty="0"/>
              <a:t> </a:t>
            </a:r>
            <a:r>
              <a:rPr lang="en-US" sz="3200" dirty="0" smtClean="0"/>
              <a:t>is an architectural pattern</a:t>
            </a:r>
          </a:p>
          <a:p>
            <a:pPr>
              <a:buClr>
                <a:schemeClr val="tx1"/>
              </a:buClr>
            </a:pPr>
            <a:r>
              <a:rPr lang="en-US" sz="3200" dirty="0" smtClean="0"/>
              <a:t>Separates </a:t>
            </a:r>
            <a:r>
              <a:rPr lang="en-US" sz="3200" dirty="0"/>
              <a:t>an application into </a:t>
            </a:r>
            <a:r>
              <a:rPr lang="en-US" sz="3200" b="1" dirty="0">
                <a:solidFill>
                  <a:schemeClr val="bg1"/>
                </a:solidFill>
              </a:rPr>
              <a:t>three main </a:t>
            </a:r>
            <a:r>
              <a:rPr lang="en-US" sz="3200" b="1" dirty="0" smtClean="0">
                <a:solidFill>
                  <a:schemeClr val="bg1"/>
                </a:solidFill>
              </a:rPr>
              <a:t>groups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H</a:t>
            </a:r>
            <a:r>
              <a:rPr lang="en-US" sz="3200" dirty="0" smtClean="0"/>
              <a:t>elps </a:t>
            </a:r>
            <a:r>
              <a:rPr lang="en-US" sz="3200" dirty="0"/>
              <a:t>to achieve </a:t>
            </a:r>
            <a:r>
              <a:rPr lang="en-US" sz="3200" b="1" dirty="0" smtClean="0">
                <a:solidFill>
                  <a:schemeClr val="bg1"/>
                </a:solidFill>
              </a:rPr>
              <a:t>separation of concerns</a:t>
            </a:r>
            <a:endParaRPr lang="en-US" sz="3200" b="1" dirty="0" smtClean="0"/>
          </a:p>
          <a:p>
            <a:pPr>
              <a:buClr>
                <a:schemeClr val="tx1"/>
              </a:buClr>
            </a:pPr>
            <a:r>
              <a:rPr lang="en-US" sz="3200" dirty="0"/>
              <a:t>D</a:t>
            </a:r>
            <a:r>
              <a:rPr lang="en-US" sz="3200" dirty="0" smtClean="0"/>
              <a:t>elineation </a:t>
            </a:r>
            <a:r>
              <a:rPr lang="en-US" sz="3200" dirty="0"/>
              <a:t>of </a:t>
            </a:r>
            <a:r>
              <a:rPr lang="en-US" sz="3200" dirty="0" smtClean="0"/>
              <a:t>responsibilities makes the application:</a:t>
            </a:r>
          </a:p>
          <a:p>
            <a:pPr lvl="1">
              <a:buClr>
                <a:schemeClr val="tx1"/>
              </a:buClr>
            </a:pPr>
            <a:r>
              <a:rPr lang="en-US" sz="3000" dirty="0" smtClean="0"/>
              <a:t>Easy to implement new functionalities and extensions</a:t>
            </a:r>
          </a:p>
          <a:p>
            <a:pPr lvl="1">
              <a:buClr>
                <a:schemeClr val="tx1"/>
              </a:buClr>
            </a:pPr>
            <a:r>
              <a:rPr lang="en-US" sz="3000" dirty="0" smtClean="0"/>
              <a:t>Easy to test and debug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are working with</a:t>
            </a:r>
          </a:p>
          <a:p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</a:t>
            </a:r>
            <a:br>
              <a:rPr lang="en-GB" dirty="0"/>
            </a:br>
            <a:r>
              <a:rPr lang="en-GB" dirty="0"/>
              <a:t>can 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</a:t>
            </a:r>
            <a:br>
              <a:rPr lang="en-GB" dirty="0"/>
            </a:br>
            <a:r>
              <a:rPr lang="en-GB" dirty="0"/>
              <a:t>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</p:spTree>
    <p:extLst>
      <p:ext uri="{BB962C8B-B14F-4D97-AF65-F5344CB8AC3E}">
        <p14:creationId xmlns:p14="http://schemas.microsoft.com/office/powerpoint/2010/main" val="40691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Defines how the application's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user interface </a:t>
            </a:r>
            <a:r>
              <a:rPr lang="en-GB" dirty="0"/>
              <a:t>(UI) will be displayed</a:t>
            </a:r>
          </a:p>
          <a:p>
            <a:r>
              <a:rPr lang="en-GB" dirty="0"/>
              <a:t>May support master views (</a:t>
            </a:r>
            <a:r>
              <a:rPr lang="en-GB" b="1" dirty="0">
                <a:solidFill>
                  <a:schemeClr val="bg1"/>
                </a:solidFill>
              </a:rPr>
              <a:t>layouts</a:t>
            </a:r>
            <a:r>
              <a:rPr lang="en-GB" dirty="0"/>
              <a:t>) </a:t>
            </a:r>
          </a:p>
          <a:p>
            <a:r>
              <a:rPr lang="en-GB" dirty="0"/>
              <a:t>May support sub-views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partial views </a:t>
            </a:r>
            <a:r>
              <a:rPr lang="en-GB" dirty="0"/>
              <a:t>or controls)</a:t>
            </a:r>
          </a:p>
          <a:p>
            <a:r>
              <a:rPr lang="en-GB" dirty="0"/>
              <a:t>May use </a:t>
            </a:r>
            <a:r>
              <a:rPr lang="en-GB" b="1" dirty="0">
                <a:solidFill>
                  <a:schemeClr val="bg1"/>
                </a:solidFill>
              </a:rPr>
              <a:t>templates</a:t>
            </a:r>
            <a:r>
              <a:rPr lang="en-GB" dirty="0"/>
              <a:t> to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dynamically generate </a:t>
            </a:r>
            <a:r>
              <a:rPr lang="en-GB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F46239-5B16-491D-9690-67F809F228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:a16="http://schemas.microsoft.com/office/drawing/2014/main" xmlns="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63" y="3429000"/>
            <a:ext cx="2352178" cy="22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0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core</a:t>
            </a:r>
            <a:r>
              <a:rPr lang="en-GB" dirty="0"/>
              <a:t> MVC component – holds the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</a:p>
          <a:p>
            <a:pPr>
              <a:buClr>
                <a:schemeClr val="tx1"/>
              </a:buClr>
            </a:pPr>
            <a:r>
              <a:rPr lang="en-GB" dirty="0"/>
              <a:t>Process the requests</a:t>
            </a:r>
          </a:p>
          <a:p>
            <a:pPr>
              <a:buClr>
                <a:schemeClr val="tx1"/>
              </a:buClr>
            </a:pPr>
            <a:r>
              <a:rPr lang="en-GB" dirty="0"/>
              <a:t>A set of classes that handles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Communication</a:t>
            </a:r>
            <a:r>
              <a:rPr lang="en-GB" dirty="0"/>
              <a:t> from the user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Overall application </a:t>
            </a:r>
            <a:r>
              <a:rPr lang="en-GB" b="1" dirty="0">
                <a:solidFill>
                  <a:schemeClr val="bg1"/>
                </a:solidFill>
              </a:rPr>
              <a:t>flow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Application-specific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  <a:r>
              <a:rPr lang="en-GB" dirty="0"/>
              <a:t> (business logic)</a:t>
            </a:r>
          </a:p>
          <a:p>
            <a:pPr>
              <a:buClr>
                <a:schemeClr val="tx1"/>
              </a:buClr>
            </a:pPr>
            <a:r>
              <a:rPr lang="en-GB" dirty="0"/>
              <a:t>Every controller has one or more </a:t>
            </a:r>
            <a:r>
              <a:rPr lang="en-GB" b="1" dirty="0">
                <a:solidFill>
                  <a:schemeClr val="bg1"/>
                </a:solidFill>
              </a:rPr>
              <a:t>"actions"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20087C-E33F-40A2-93F9-F782D84530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1B4A669-44EC-4C96-8D0A-08BCE09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87E40D-0D28-4DCA-A748-6B7657698B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1758267-E885-46A2-BBA1-EBAA9F52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33" y="1715074"/>
            <a:ext cx="10485733" cy="483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8157</TotalTime>
  <Words>1024</Words>
  <Application>Microsoft Office PowerPoint</Application>
  <PresentationFormat>Widescreen</PresentationFormat>
  <Paragraphs>273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Basic Web</vt:lpstr>
      <vt:lpstr>Table of Contents</vt:lpstr>
      <vt:lpstr>Have a Question?</vt:lpstr>
      <vt:lpstr>PowerPoint Presentation</vt:lpstr>
      <vt:lpstr>MVC</vt:lpstr>
      <vt:lpstr>Model (Data)</vt:lpstr>
      <vt:lpstr>View </vt:lpstr>
      <vt:lpstr>Controller</vt:lpstr>
      <vt:lpstr>MVC</vt:lpstr>
      <vt:lpstr>PowerPoint Presentation</vt:lpstr>
      <vt:lpstr>Web Framework</vt:lpstr>
      <vt:lpstr>ASP.NET Core MVC</vt:lpstr>
      <vt:lpstr>Create ASP.NET Core MVC App: Project Type</vt:lpstr>
      <vt:lpstr>Create ASP.NET Core MVC App: Choose Template</vt:lpstr>
      <vt:lpstr>Run ASP.NET Core MVC App</vt:lpstr>
      <vt:lpstr>MVC App: What's Inside?</vt:lpstr>
      <vt:lpstr>Controllers in ASP.NET Core</vt:lpstr>
      <vt:lpstr>ASP.NET Core App Routing</vt:lpstr>
      <vt:lpstr>ASP.NET Core App Routing Example</vt:lpstr>
      <vt:lpstr>Views in ASP.NET Core</vt:lpstr>
      <vt:lpstr>Razor Syntax</vt:lpstr>
      <vt:lpstr>Models in ASP.NET</vt:lpstr>
      <vt:lpstr>Example: Number Generator</vt:lpstr>
      <vt:lpstr>Process GET Request</vt:lpstr>
      <vt:lpstr>Create View</vt:lpstr>
      <vt:lpstr>Nums 1 .. 10</vt:lpstr>
      <vt:lpstr>Process POST Request</vt:lpstr>
      <vt:lpstr>Process POST Request</vt:lpstr>
      <vt:lpstr>Number Generator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Foundation - http://softuni.org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Basic Web</dc:title>
  <dc:subject>Technology Fundamentals – Practical Training Course @ SoftUni</dc:subject>
  <dc:creator>Software University Foundation</dc:creator>
  <cp:keywords>Technology Fundamentals, C#, Technology, Fundamentals, Software University, SoftUni, programming, coding, software development, education, training, course</cp:keywords>
  <cp:lastModifiedBy>Kiril Kirilov</cp:lastModifiedBy>
  <cp:revision>169</cp:revision>
  <dcterms:created xsi:type="dcterms:W3CDTF">2018-05-23T13:08:44Z</dcterms:created>
  <dcterms:modified xsi:type="dcterms:W3CDTF">2018-11-15T17:04:27Z</dcterms:modified>
  <cp:category>programming, education, software engineering, software development</cp:category>
</cp:coreProperties>
</file>