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64" r:id="rId5"/>
    <p:sldId id="265" r:id="rId6"/>
    <p:sldId id="266" r:id="rId7"/>
    <p:sldId id="275" r:id="rId8"/>
    <p:sldId id="267" r:id="rId9"/>
    <p:sldId id="290" r:id="rId10"/>
    <p:sldId id="289" r:id="rId11"/>
    <p:sldId id="268" r:id="rId12"/>
    <p:sldId id="276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59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7AD6100-A38D-4E57-A31F-43BB7C1A088B}">
          <p14:sldIdLst>
            <p14:sldId id="256"/>
            <p14:sldId id="257"/>
            <p14:sldId id="258"/>
          </p14:sldIdLst>
        </p14:section>
        <p14:section name="ORM" id="{F5D89D66-D8A7-4D2F-A18C-FFD67C5ED285}">
          <p14:sldIdLst>
            <p14:sldId id="264"/>
            <p14:sldId id="265"/>
            <p14:sldId id="266"/>
            <p14:sldId id="275"/>
          </p14:sldIdLst>
        </p14:section>
        <p14:section name="EFCore" id="{C5E76B73-E589-4372-B572-E4FF76A8F31C}">
          <p14:sldIdLst>
            <p14:sldId id="267"/>
            <p14:sldId id="290"/>
            <p14:sldId id="289"/>
            <p14:sldId id="268"/>
            <p14:sldId id="276"/>
            <p14:sldId id="270"/>
            <p14:sldId id="271"/>
            <p14:sldId id="272"/>
            <p14:sldId id="273"/>
            <p14:sldId id="274"/>
          </p14:sldIdLst>
        </p14:section>
        <p14:section name="CRUD" id="{7F9A5708-C713-4384-AE90-B9FEE7E34DF1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851878B4-4C8C-4B5D-8339-ED7237DEE6FA}">
          <p14:sldIdLst>
            <p14:sldId id="259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9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7CD2B-3937-4FAB-8A6B-156039A9E47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EA51-3F9D-4C32-8CA6-B5364FC7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9FB52-DBCF-4ECC-B0A4-70627062754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764F9-B903-472C-BD62-8A14F0AE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6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2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1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47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60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626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0949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5068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70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3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95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5DFD822-61B9-4768-AFC6-B792DB36A0D5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FBFDF31-74D3-4A19-805E-2DD049971D5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60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822-61B9-4768-AFC6-B792DB36A0D5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F31-74D3-4A19-805E-2DD049971D55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35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822-61B9-4768-AFC6-B792DB36A0D5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F31-74D3-4A19-805E-2DD049971D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3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8517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5DFD822-61B9-4768-AFC6-B792DB36A0D5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FBFDF31-74D3-4A19-805E-2DD049971D5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6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822-61B9-4768-AFC6-B792DB36A0D5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F31-74D3-4A19-805E-2DD04997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8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62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17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5DFD822-61B9-4768-AFC6-B792DB36A0D5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FBFDF31-74D3-4A19-805E-2DD04997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2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447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0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3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552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99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4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4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5DFD822-61B9-4768-AFC6-B792DB36A0D5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FBFDF31-74D3-4A19-805E-2DD04997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5DFD822-61B9-4768-AFC6-B792DB36A0D5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FBFDF31-74D3-4A19-805E-2DD049971D5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6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5DFD822-61B9-4768-AFC6-B792DB36A0D5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FBFDF31-74D3-4A19-805E-2DD049971D5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0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25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55DFD822-61B9-4768-AFC6-B792DB36A0D5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BFDF31-74D3-4A19-805E-2DD049971D55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2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5DFD822-61B9-4768-AFC6-B792DB36A0D5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BFDF31-74D3-4A19-805E-2DD049971D5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55DFD822-61B9-4768-AFC6-B792DB36A0D5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BFDF31-74D3-4A19-805E-2DD049971D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874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3.png"/><Relationship Id="rId10" Type="http://schemas.openxmlformats.org/officeDocument/2006/relationships/image" Target="../media/image5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61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8.gif"/><Relationship Id="rId5" Type="http://schemas.openxmlformats.org/officeDocument/2006/relationships/image" Target="../media/image65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7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ORM, </a:t>
            </a:r>
            <a:r>
              <a:rPr lang="en-US" dirty="0" smtClean="0"/>
              <a:t>Entity Framework</a:t>
            </a:r>
            <a:r>
              <a:rPr lang="en-GB" dirty="0" smtClean="0"/>
              <a:t> </a:t>
            </a:r>
            <a:r>
              <a:rPr lang="en-GB" dirty="0"/>
              <a:t>and CRUD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CRUD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64" y="1963324"/>
            <a:ext cx="3934691" cy="342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8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Framework </a:t>
            </a:r>
            <a:r>
              <a:rPr lang="en-GB" dirty="0" smtClean="0"/>
              <a:t>Core(2)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91409" y="1604882"/>
            <a:ext cx="2442124" cy="1542928"/>
            <a:chOff x="2388637" y="3884627"/>
            <a:chExt cx="2230016" cy="1321279"/>
          </a:xfrm>
        </p:grpSpPr>
        <p:sp>
          <p:nvSpPr>
            <p:cNvPr id="9" name="Flowchart: Magnetic Disk 8"/>
            <p:cNvSpPr/>
            <p:nvPr/>
          </p:nvSpPr>
          <p:spPr bwMode="auto">
            <a:xfrm>
              <a:off x="2388637" y="3946274"/>
              <a:ext cx="2230016" cy="1259632"/>
            </a:xfrm>
            <a:prstGeom prst="flowChartMagneticDisk">
              <a:avLst/>
            </a:prstGeom>
            <a:solidFill>
              <a:schemeClr val="accent4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896375" y="4436782"/>
              <a:ext cx="1214539" cy="638468"/>
              <a:chOff x="5831988" y="4357219"/>
              <a:chExt cx="1214539" cy="638468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5831988" y="4357221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6132187" y="4357220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6435821" y="4357219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6739456" y="4357219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5831988" y="4516586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6132187" y="4516585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6435821" y="4516584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6739456" y="4516584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5831988" y="4675950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6135623" y="4675949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6439257" y="4675948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6742892" y="4675947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5831988" y="4836322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6135623" y="4836321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6439257" y="4836320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6742892" y="4836319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011860" y="3884627"/>
              <a:ext cx="1137198" cy="53800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smtClean="0">
                  <a:latin typeface="Consolas" panose="020B0609020204030204" pitchFamily="49" charset="0"/>
                </a:rPr>
                <a:t>Tables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8" name="Right Arrow 27"/>
          <p:cNvSpPr/>
          <p:nvPr/>
        </p:nvSpPr>
        <p:spPr bwMode="auto">
          <a:xfrm>
            <a:off x="3579862" y="2044259"/>
            <a:ext cx="1043984" cy="5653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922418" y="1789446"/>
            <a:ext cx="2439515" cy="11337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b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9067945" y="1770423"/>
            <a:ext cx="2177231" cy="11491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75000"/>
                  </a:schemeClr>
                </a:solidFill>
              </a:rPr>
              <a:t>Classes</a:t>
            </a:r>
          </a:p>
        </p:txBody>
      </p:sp>
      <p:sp>
        <p:nvSpPr>
          <p:cNvPr id="31" name="Right Arrow 30"/>
          <p:cNvSpPr/>
          <p:nvPr/>
        </p:nvSpPr>
        <p:spPr bwMode="auto">
          <a:xfrm>
            <a:off x="7760647" y="2044259"/>
            <a:ext cx="1043984" cy="5950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11580" y="3194102"/>
            <a:ext cx="664620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/>
              <a:t>Generate Data Access Classes for Existing Database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8935498" y="4430113"/>
            <a:ext cx="2442124" cy="1542928"/>
            <a:chOff x="2388637" y="3884627"/>
            <a:chExt cx="2230016" cy="1321279"/>
          </a:xfrm>
        </p:grpSpPr>
        <p:sp>
          <p:nvSpPr>
            <p:cNvPr id="83" name="Flowchart: Magnetic Disk 82"/>
            <p:cNvSpPr/>
            <p:nvPr/>
          </p:nvSpPr>
          <p:spPr bwMode="auto">
            <a:xfrm>
              <a:off x="2388637" y="3946274"/>
              <a:ext cx="2230016" cy="1259632"/>
            </a:xfrm>
            <a:prstGeom prst="flowChartMagneticDisk">
              <a:avLst/>
            </a:prstGeom>
            <a:solidFill>
              <a:schemeClr val="accent4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896375" y="4436782"/>
              <a:ext cx="1214539" cy="638468"/>
              <a:chOff x="5831988" y="4357219"/>
              <a:chExt cx="1214539" cy="638468"/>
            </a:xfrm>
          </p:grpSpPr>
          <p:sp>
            <p:nvSpPr>
              <p:cNvPr id="86" name="Rectangle 85"/>
              <p:cNvSpPr/>
              <p:nvPr/>
            </p:nvSpPr>
            <p:spPr bwMode="auto">
              <a:xfrm>
                <a:off x="5831988" y="4357221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6132187" y="4357220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6435821" y="4357219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6739456" y="4357219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 bwMode="auto">
              <a:xfrm>
                <a:off x="5831988" y="4516586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 bwMode="auto">
              <a:xfrm>
                <a:off x="6132187" y="4516585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6435821" y="4516584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6739456" y="4516584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5831988" y="4675950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6135623" y="4675949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6439257" y="4675948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 bwMode="auto">
              <a:xfrm>
                <a:off x="6742892" y="4675947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5831988" y="4836322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6135623" y="4836321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6439257" y="4836320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6742892" y="4836319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2985207" y="3884627"/>
              <a:ext cx="1137198" cy="53800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smtClean="0">
                  <a:latin typeface="Consolas" panose="020B0609020204030204" pitchFamily="49" charset="0"/>
                </a:rPr>
                <a:t>Tables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2" name="Right Arrow 101"/>
          <p:cNvSpPr/>
          <p:nvPr/>
        </p:nvSpPr>
        <p:spPr bwMode="auto">
          <a:xfrm>
            <a:off x="3463127" y="4854652"/>
            <a:ext cx="1043984" cy="5653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4922418" y="4599839"/>
            <a:ext cx="2439515" cy="11337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b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881506" y="4626983"/>
            <a:ext cx="2177231" cy="11491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75000"/>
                  </a:schemeClr>
                </a:solidFill>
              </a:rPr>
              <a:t>Classes</a:t>
            </a:r>
          </a:p>
        </p:txBody>
      </p:sp>
      <p:sp>
        <p:nvSpPr>
          <p:cNvPr id="105" name="Right Arrow 104"/>
          <p:cNvSpPr/>
          <p:nvPr/>
        </p:nvSpPr>
        <p:spPr bwMode="auto">
          <a:xfrm>
            <a:off x="7712007" y="4854652"/>
            <a:ext cx="1043984" cy="5950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629646" y="5912598"/>
            <a:ext cx="5025057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/>
              <a:t>Create Database from Domain Classes</a:t>
            </a:r>
          </a:p>
        </p:txBody>
      </p:sp>
    </p:spTree>
    <p:extLst>
      <p:ext uri="{BB962C8B-B14F-4D97-AF65-F5344CB8AC3E}">
        <p14:creationId xmlns:p14="http://schemas.microsoft.com/office/powerpoint/2010/main" val="355177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Core - Overview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41275" y="1150938"/>
            <a:ext cx="11804650" cy="5570537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Access </a:t>
            </a:r>
            <a:r>
              <a:rPr lang="en-US" dirty="0"/>
              <a:t>database through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C# classes</a:t>
            </a:r>
            <a:r>
              <a:rPr lang="en-US" dirty="0"/>
              <a:t>: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6350" y="1801698"/>
            <a:ext cx="10958400" cy="47497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BlogDbContext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DbContext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&lt;User&gt;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&lt;Article&gt;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Id, Username, PasswordHash, FullName, Articles }</a:t>
            </a:r>
          </a:p>
          <a:p>
            <a:pPr marL="0" lvl="1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Id, Title, Content, Date, AuthorId, Author }</a:t>
            </a:r>
          </a:p>
          <a:p>
            <a:pPr marL="0" lvl="1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db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BlogDbContext()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foreach (var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article </a:t>
            </a:r>
            <a:r>
              <a:rPr lang="en-US" sz="2400" dirty="0">
                <a:solidFill>
                  <a:schemeClr val="tx1"/>
                </a:solidFill>
                <a:effectLst/>
              </a:rPr>
              <a:t>in db.</a:t>
            </a:r>
            <a:r>
              <a:rPr lang="en-US" sz="2400" dirty="0">
                <a:solidFill>
                  <a:schemeClr val="bg1"/>
                </a:solidFill>
                <a:effectLst/>
              </a:rPr>
              <a:t>Articles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  <a:effectLst/>
              </a:rPr>
              <a:t>{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Console.WriteLine( article.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Title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+ " " +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article.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Date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068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225153"/>
            <a:ext cx="11818096" cy="5201066"/>
          </a:xfrm>
        </p:spPr>
        <p:txBody>
          <a:bodyPr/>
          <a:lstStyle/>
          <a:p>
            <a:r>
              <a:rPr lang="en-US" dirty="0"/>
              <a:t>Entity classes are regular C# classes</a:t>
            </a:r>
          </a:p>
          <a:p>
            <a:r>
              <a:rPr lang="en-US" dirty="0"/>
              <a:t>Used </a:t>
            </a:r>
            <a:r>
              <a:rPr lang="en-US" dirty="0" smtClean="0"/>
              <a:t>as models for creating Database tables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6478696" y="3943013"/>
            <a:ext cx="939146" cy="609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970" y="3106057"/>
            <a:ext cx="3530537" cy="2283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09" y="2598056"/>
            <a:ext cx="5372100" cy="40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8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/>
          <a:lstStyle/>
          <a:p>
            <a:r>
              <a:rPr lang="en-US" dirty="0"/>
              <a:t>Specifies that the p</a:t>
            </a:r>
            <a:r>
              <a:rPr lang="en-US" dirty="0" smtClean="0"/>
              <a:t>roperty's </a:t>
            </a:r>
            <a:r>
              <a:rPr lang="en-US" dirty="0"/>
              <a:t>value is required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1200" dirty="0" smtClean="0"/>
          </a:p>
          <a:p>
            <a:r>
              <a:rPr lang="en-US" sz="3400" dirty="0"/>
              <a:t>Sets the maximum allowed length of the property </a:t>
            </a:r>
            <a:r>
              <a:rPr lang="en-US" sz="3400" dirty="0" smtClean="0"/>
              <a:t>value</a:t>
            </a:r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r>
              <a:rPr lang="en-US" dirty="0"/>
              <a:t> </a:t>
            </a:r>
            <a:r>
              <a:rPr lang="en-US" dirty="0" smtClean="0"/>
              <a:t>Property is to be </a:t>
            </a:r>
            <a:r>
              <a:rPr lang="en-US" dirty="0"/>
              <a:t>excluded from database mapping.</a:t>
            </a:r>
            <a:endParaRPr lang="en-US" sz="3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 Attributes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8425" y="1841034"/>
            <a:ext cx="682060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[Required]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Email { get; set; 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28425" y="3720017"/>
            <a:ext cx="682060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[MaxLength(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string Username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 get; set;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8425" y="5599001"/>
            <a:ext cx="838814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[NotMapped]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List&lt;Article&gt; Articles { get; set; }</a:t>
            </a:r>
          </a:p>
        </p:txBody>
      </p:sp>
    </p:spTree>
    <p:extLst>
      <p:ext uri="{BB962C8B-B14F-4D97-AF65-F5344CB8AC3E}">
        <p14:creationId xmlns:p14="http://schemas.microsoft.com/office/powerpoint/2010/main" val="197399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EF </a:t>
            </a:r>
            <a:r>
              <a:rPr lang="en-US" b="1" dirty="0" smtClean="0">
                <a:solidFill>
                  <a:schemeClr val="bg1"/>
                </a:solidFill>
              </a:rPr>
              <a:t>Core</a:t>
            </a:r>
            <a:r>
              <a:rPr lang="en-US" b="1" dirty="0" smtClean="0"/>
              <a:t> </a:t>
            </a:r>
            <a:r>
              <a:rPr lang="en-US" dirty="0" smtClean="0"/>
              <a:t>uses </a:t>
            </a:r>
            <a:r>
              <a:rPr lang="en-US" dirty="0"/>
              <a:t>classic C#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10042166" cy="882654"/>
          </a:xfrm>
        </p:spPr>
        <p:txBody>
          <a:bodyPr>
            <a:normAutofit/>
          </a:bodyPr>
          <a:lstStyle/>
          <a:p>
            <a:r>
              <a:rPr lang="en-US" dirty="0"/>
              <a:t>Creating Models (Entity Classes) with </a:t>
            </a:r>
            <a:r>
              <a:rPr lang="en-US" dirty="0" smtClean="0"/>
              <a:t>EF Core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8012" y="1787128"/>
            <a:ext cx="8463417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nb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public int Id </a:t>
            </a:r>
            <a:r>
              <a:rPr lang="nb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b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[Required]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public string Username 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public string PasswordHash { get; set; </a:t>
            </a:r>
            <a:r>
              <a:rPr lang="nb-NO" sz="26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nb-NO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[MaxLength(</a:t>
            </a:r>
            <a:r>
              <a:rPr lang="nb-NO" sz="2600" b="1" noProof="1" smtClean="0">
                <a:latin typeface="Consolas" pitchFamily="49" charset="0"/>
                <a:cs typeface="Consolas" pitchFamily="49" charset="0"/>
              </a:rPr>
              <a:t>50</a:t>
            </a:r>
            <a:r>
              <a:rPr lang="nb-NO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  <a:endParaRPr lang="nb-NO" sz="26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nb-NO" sz="2600" b="1" noProof="1">
                <a:latin typeface="Consolas" pitchFamily="49" charset="0"/>
                <a:cs typeface="Consolas" pitchFamily="49" charset="0"/>
              </a:rPr>
              <a:t>public string FullName 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nb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List&lt;Article&gt;</a:t>
            </a:r>
            <a:r>
              <a:rPr lang="nb-NO" sz="2600" b="1" noProof="1">
                <a:latin typeface="Consolas" pitchFamily="49" charset="0"/>
                <a:cs typeface="Consolas" pitchFamily="49" charset="0"/>
              </a:rPr>
              <a:t> Articles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5" name="AutoShape 25">
            <a:extLst>
              <a:ext uri="{FF2B5EF4-FFF2-40B4-BE49-F238E27FC236}">
                <a16:creationId xmlns:a16="http://schemas.microsoft.com/office/drawing/2014/main" id="{9369BFBC-D539-4810-8DCF-8059B5C3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2" y="2148113"/>
            <a:ext cx="4379459" cy="496515"/>
          </a:xfrm>
          <a:prstGeom prst="wedgeRoundRectCallout">
            <a:avLst>
              <a:gd name="adj1" fmla="val -55124"/>
              <a:gd name="adj2" fmla="val 321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is the primary key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918206" y="2780064"/>
            <a:ext cx="3373908" cy="968898"/>
          </a:xfrm>
          <a:prstGeom prst="wedgeRoundRectCallout">
            <a:avLst>
              <a:gd name="adj1" fmla="val -96053"/>
              <a:gd name="adj2" fmla="val 16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[Required]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makes the DB column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non-nullable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50159A78-ACE1-4325-A34D-1BAC2C7DA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194" y="4952401"/>
            <a:ext cx="2130721" cy="761000"/>
          </a:xfrm>
          <a:prstGeom prst="wedgeRoundRectCallout">
            <a:avLst>
              <a:gd name="adj1" fmla="val -76982"/>
              <a:gd name="adj2" fmla="val 465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One-to-many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3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10042166" cy="882654"/>
          </a:xfrm>
        </p:spPr>
        <p:txBody>
          <a:bodyPr>
            <a:normAutofit/>
          </a:bodyPr>
          <a:lstStyle/>
          <a:p>
            <a:r>
              <a:rPr lang="en-US" dirty="0"/>
              <a:t>Creating Models (Entity Classes) with </a:t>
            </a:r>
            <a:r>
              <a:rPr lang="en-US" dirty="0" smtClean="0"/>
              <a:t>EF Core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3497" y="1409757"/>
            <a:ext cx="7447417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nb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public int Id { get; set; </a:t>
            </a:r>
            <a:r>
              <a:rPr lang="nb-NO" sz="26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nb-NO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b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[Required]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public string Title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b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[Required]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 smtClean="0">
                <a:latin typeface="Consolas" pitchFamily="49" charset="0"/>
                <a:cs typeface="Consolas" pitchFamily="49" charset="0"/>
              </a:rPr>
              <a:t>  public string Content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nb-NO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DateTime? </a:t>
            </a:r>
            <a:r>
              <a:rPr lang="nb-NO" sz="2600" b="1" noProof="1" smtClean="0">
                <a:latin typeface="Consolas" pitchFamily="49" charset="0"/>
                <a:cs typeface="Consolas" pitchFamily="49" charset="0"/>
              </a:rPr>
              <a:t>Date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nb-NO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nb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int?</a:t>
            </a:r>
            <a:r>
              <a:rPr lang="nb-NO" sz="2600" b="1" noProof="1">
                <a:latin typeface="Consolas" pitchFamily="49" charset="0"/>
                <a:cs typeface="Consolas" pitchFamily="49" charset="0"/>
              </a:rPr>
              <a:t> AuthorId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nb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nb-NO" sz="2600" b="1" noProof="1">
                <a:latin typeface="Consolas" pitchFamily="49" charset="0"/>
                <a:cs typeface="Consolas" pitchFamily="49" charset="0"/>
              </a:rPr>
              <a:t> Author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6CCCF015-FDB9-4486-BA38-C139BD303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717" y="5575259"/>
            <a:ext cx="3857030" cy="656072"/>
          </a:xfrm>
          <a:prstGeom prst="wedgeRoundRectCallout">
            <a:avLst>
              <a:gd name="adj1" fmla="val -65111"/>
              <a:gd name="adj2" fmla="val -605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Many-to-one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171" y="1409756"/>
            <a:ext cx="2812597" cy="449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/>
          <a:lstStyle/>
          <a:p>
            <a:r>
              <a:rPr lang="en-US" dirty="0"/>
              <a:t>Creating a DB context for the application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DbSet&lt;T&gt; </a:t>
            </a:r>
            <a:r>
              <a:rPr lang="en-US" dirty="0"/>
              <a:t>corresponds to a single database </a:t>
            </a:r>
            <a:r>
              <a:rPr lang="en-US" dirty="0" smtClean="0"/>
              <a:t>table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foreach-able</a:t>
            </a:r>
          </a:p>
          <a:p>
            <a:pPr lvl="1"/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operations</a:t>
            </a:r>
          </a:p>
          <a:p>
            <a:pPr marL="609219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Creating the DbContext Class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3638" y="1999235"/>
            <a:ext cx="9469276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AppDbContext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DbContext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DbSet&lt;User&gt; Users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DbSet&lt;Article&gt; Articles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379609" y="3939520"/>
            <a:ext cx="4343400" cy="734649"/>
          </a:xfrm>
          <a:prstGeom prst="wedgeRoundRectCallout">
            <a:avLst>
              <a:gd name="adj1" fmla="val -56892"/>
              <a:gd name="adj2" fmla="val -438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the mapped DB tables using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DbSet&lt;Type&gt;</a:t>
            </a:r>
          </a:p>
        </p:txBody>
      </p:sp>
    </p:spTree>
    <p:extLst>
      <p:ext uri="{BB962C8B-B14F-4D97-AF65-F5344CB8AC3E}">
        <p14:creationId xmlns:p14="http://schemas.microsoft.com/office/powerpoint/2010/main" val="258760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DbContext: Accessing Table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50938"/>
            <a:ext cx="11807825" cy="5570537"/>
          </a:xfrm>
        </p:spPr>
        <p:txBody>
          <a:bodyPr vert="horz" lIns="108000" tIns="36000" rIns="108000" bIns="36000" rtlCol="0">
            <a:normAutofit/>
          </a:bodyPr>
          <a:lstStyle/>
          <a:p>
            <a:r>
              <a:rPr lang="en-US" dirty="0"/>
              <a:t>Use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class for </a:t>
            </a: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pPr lvl="1"/>
            <a:r>
              <a:rPr lang="en-US" dirty="0"/>
              <a:t>Access through </a:t>
            </a:r>
            <a:r>
              <a:rPr lang="en-US" b="1" dirty="0" smtClean="0">
                <a:solidFill>
                  <a:schemeClr val="bg1"/>
                </a:solidFill>
              </a:rPr>
              <a:t>properties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28575" y="2557666"/>
            <a:ext cx="108348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var db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AppDbContext();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7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foreach (var a in db.</a:t>
            </a:r>
            <a:r>
              <a:rPr lang="en-US" sz="2700" dirty="0">
                <a:solidFill>
                  <a:schemeClr val="bg1"/>
                </a:solidFill>
                <a:effectLst/>
              </a:rPr>
              <a:t>Articles</a:t>
            </a:r>
            <a:r>
              <a:rPr lang="en-US" sz="27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  Console.WriteLine($"Title:</a:t>
            </a:r>
            <a:r>
              <a:rPr lang="en-US" sz="27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{a.</a:t>
            </a:r>
            <a:r>
              <a:rPr lang="en-US" sz="2700" dirty="0">
                <a:solidFill>
                  <a:schemeClr val="bg1"/>
                </a:solidFill>
                <a:effectLst/>
              </a:rPr>
              <a:t>Title</a:t>
            </a:r>
            <a:r>
              <a:rPr lang="en-US" sz="2700" dirty="0">
                <a:solidFill>
                  <a:schemeClr val="tx1"/>
                </a:solidFill>
                <a:effectLst/>
              </a:rPr>
              <a:t>}");</a:t>
            </a: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  Console.WriteLine($"Content:</a:t>
            </a:r>
            <a:r>
              <a:rPr lang="en-US" sz="27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{a.</a:t>
            </a:r>
            <a:r>
              <a:rPr lang="en-US" sz="2700" dirty="0">
                <a:solidFill>
                  <a:schemeClr val="bg1"/>
                </a:solidFill>
                <a:effectLst/>
              </a:rPr>
              <a:t>Content</a:t>
            </a:r>
            <a:r>
              <a:rPr lang="en-US" sz="2700" dirty="0">
                <a:solidFill>
                  <a:schemeClr val="tx1"/>
                </a:solidFill>
                <a:effectLst/>
              </a:rPr>
              <a:t>}");</a:t>
            </a: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  Console.WriteLine($"Posted by:</a:t>
            </a:r>
            <a:r>
              <a:rPr lang="en-US" sz="27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{a.</a:t>
            </a:r>
            <a:r>
              <a:rPr lang="en-US" sz="2700" dirty="0">
                <a:solidFill>
                  <a:schemeClr val="bg1"/>
                </a:solidFill>
                <a:effectLst/>
              </a:rPr>
              <a:t>Author?.FullName</a:t>
            </a:r>
            <a:r>
              <a:rPr lang="en-US" sz="2700" dirty="0">
                <a:solidFill>
                  <a:schemeClr val="tx1"/>
                </a:solidFill>
                <a:effectLst/>
              </a:rPr>
              <a:t>}");</a:t>
            </a: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345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CRUD in ASP.NET </a:t>
            </a:r>
            <a:r>
              <a:rPr lang="en-US" dirty="0" smtClean="0"/>
              <a:t>Core MVC </a:t>
            </a:r>
            <a:r>
              <a:rPr lang="en-US" dirty="0"/>
              <a:t>with EFC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Manipulating Database</a:t>
            </a:r>
          </a:p>
        </p:txBody>
      </p:sp>
      <p:pic>
        <p:nvPicPr>
          <p:cNvPr id="8" name="Picture 2" descr="Image result for crud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257" y="1618341"/>
            <a:ext cx="5065486" cy="214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98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Adding</a:t>
            </a:r>
            <a:r>
              <a:rPr lang="en-US" sz="3200" dirty="0" smtClean="0"/>
              <a:t> new element to database table: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smtClean="0"/>
              <a:t>Entities – Controller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0250" y="1743339"/>
            <a:ext cx="109584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[HttpPost]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public IActionResult 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CreateArticle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(string 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, string 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content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  var 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content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    db.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articles.Add(article);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db.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  return RedirectToAction("Index", "Home");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484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Object-Relational Mapping (ORM)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 smtClean="0"/>
              <a:t>Entity Framework Core</a:t>
            </a:r>
            <a:endParaRPr lang="en-GB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Basic CRUD 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Create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Read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Update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Delete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3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find a single element by </a:t>
            </a:r>
            <a:r>
              <a:rPr lang="en-US" b="1" dirty="0" smtClean="0">
                <a:solidFill>
                  <a:schemeClr val="bg1"/>
                </a:solidFill>
              </a:rPr>
              <a:t>ID</a:t>
            </a:r>
            <a:r>
              <a:rPr lang="en-US" dirty="0" smtClean="0"/>
              <a:t>, using </a:t>
            </a:r>
            <a:r>
              <a:rPr lang="en-US" b="1" noProof="1" smtClean="0">
                <a:solidFill>
                  <a:schemeClr val="bg1"/>
                </a:solidFill>
              </a:rPr>
              <a:t>Find( )</a:t>
            </a:r>
          </a:p>
          <a:p>
            <a:endParaRPr lang="en-US" noProof="1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Generated route: </a:t>
            </a:r>
            <a:r>
              <a:rPr lang="en-US" noProof="1" smtClean="0"/>
              <a:t>“/Article/ArticleDetails/2”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smtClean="0"/>
              <a:t>Entities – Controller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6486" y="1897082"/>
            <a:ext cx="10899028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[HttpGet]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IActionResult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ArticleDetails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db.Articles.Find(id)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View(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781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retrieve an entire collection, using the </a:t>
            </a:r>
            <a:r>
              <a:rPr lang="en-US" noProof="1" smtClean="0"/>
              <a:t>DbContext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Generated route: </a:t>
            </a:r>
            <a:r>
              <a:rPr lang="en-US" noProof="1" smtClean="0"/>
              <a:t>“/Article/ListArticles/”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smtClean="0"/>
              <a:t>Entities – Controllers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6486" y="1897082"/>
            <a:ext cx="10899028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[HttpGet]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public IActionResult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ListArticles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    var articles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db.Articles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.ToList();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    return View(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067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We can use </a:t>
            </a:r>
            <a:r>
              <a:rPr lang="en-US" b="1" dirty="0" smtClean="0">
                <a:solidFill>
                  <a:schemeClr val="bg1"/>
                </a:solidFill>
              </a:rPr>
              <a:t>LINQ</a:t>
            </a:r>
            <a:r>
              <a:rPr lang="en-US" dirty="0" smtClean="0"/>
              <a:t> on </a:t>
            </a:r>
            <a:r>
              <a:rPr lang="en-US" b="1" noProof="1" smtClean="0">
                <a:solidFill>
                  <a:schemeClr val="bg1"/>
                </a:solidFill>
              </a:rPr>
              <a:t>DbContext</a:t>
            </a:r>
            <a:r>
              <a:rPr lang="en-US" dirty="0" smtClean="0"/>
              <a:t>, just like a normal collection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smtClean="0"/>
              <a:t>Entities – Controllers (3)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6486" y="1905000"/>
            <a:ext cx="10899028" cy="4413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[HttpGet]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public IActionResult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ArticlesByAuthor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authorId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  var articlesByAuthor = db.Articles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.Where(article =&gt; article.Author.Id == authorId)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  return View(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articlesByAuthor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55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Editing</a:t>
            </a:r>
            <a:r>
              <a:rPr lang="en-US" dirty="0" smtClean="0"/>
              <a:t> existing entry in database: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</a:t>
            </a:r>
            <a:r>
              <a:rPr lang="en-US" dirty="0" smtClean="0"/>
              <a:t>Entities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1828801"/>
            <a:ext cx="11049000" cy="45807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[HttpPost]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public ActionResult 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Edit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, string 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, string 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content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6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    var article = db.Articles.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Find(id)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    article.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 = title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article.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Content = content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db.SaveChanges()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  return RedirectToAction("Index", "Home");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Deleting</a:t>
            </a:r>
            <a:r>
              <a:rPr lang="en-US" dirty="0" smtClean="0"/>
              <a:t> </a:t>
            </a:r>
            <a:r>
              <a:rPr lang="en-US" dirty="0" smtClean="0"/>
              <a:t>existing entry in database: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</a:t>
            </a:r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1500" y="1828800"/>
            <a:ext cx="11049000" cy="41703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[HttpPost]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public IActionResult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(int id)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6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    var article = db.Articles.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Find(id)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    db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.Articles.Remove(article)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    db.SaveChanges();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  return RedirectToAction("Index", "Home");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905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04321"/>
            <a:ext cx="8635244" cy="5301720"/>
            <a:chOff x="4692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92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b="1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9043FF4-51F3-4E62-8399-0E0187DD9182}"/>
              </a:ext>
            </a:extLst>
          </p:cNvPr>
          <p:cNvSpPr txBox="1">
            <a:spLocks/>
          </p:cNvSpPr>
          <p:nvPr/>
        </p:nvSpPr>
        <p:spPr>
          <a:xfrm>
            <a:off x="615796" y="1723767"/>
            <a:ext cx="8209851" cy="481834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chemeClr val="bg2"/>
                </a:solidFill>
              </a:rPr>
              <a:t>Object-Relational Mapping</a:t>
            </a:r>
            <a:endParaRPr lang="en-US" sz="4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chemeClr val="bg2"/>
                </a:solidFill>
              </a:rPr>
              <a:t>Entity Framework Core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Entity Classes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DbContext, DbSet&lt;T&gt;</a:t>
            </a:r>
          </a:p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chemeClr val="bg2"/>
                </a:solidFill>
              </a:rPr>
              <a:t>CRUD Operations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solidFill>
                  <a:schemeClr val="bg2"/>
                </a:solidFill>
              </a:rPr>
              <a:t>Create, Read, Update, Delete</a:t>
            </a:r>
          </a:p>
        </p:txBody>
      </p:sp>
    </p:spTree>
    <p:extLst>
      <p:ext uri="{BB962C8B-B14F-4D97-AF65-F5344CB8AC3E}">
        <p14:creationId xmlns:p14="http://schemas.microsoft.com/office/powerpoint/2010/main" val="10031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5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9984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9490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4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4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3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53E78-4F45-4582-880A-65468CB3B6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14AE4-9CB7-4B24-8878-61AFDCB8A0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ORM Concepts and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0E7CB-A32A-4569-8835-9D8DDF37C0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3768B-E3D4-4317-8594-49D0DF67D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58" y="1478844"/>
            <a:ext cx="2287884" cy="22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2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4D868-501C-4F63-948B-2CDF7BFA0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 Frameworks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/>
              <a:t>maps model </a:t>
            </a:r>
            <a:r>
              <a:rPr lang="en-GB" b="1" dirty="0" smtClean="0">
                <a:solidFill>
                  <a:schemeClr val="bg1"/>
                </a:solidFill>
              </a:rPr>
              <a:t>classes</a:t>
            </a:r>
            <a:r>
              <a:rPr lang="en-GB" dirty="0" smtClean="0"/>
              <a:t>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to database tables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2C3F5B-D35D-4E4F-901F-394D9C61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ORM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CADBD-516D-4998-A8A0-E0AF0203BCFE}"/>
              </a:ext>
            </a:extLst>
          </p:cNvPr>
          <p:cNvSpPr/>
          <p:nvPr/>
        </p:nvSpPr>
        <p:spPr bwMode="auto">
          <a:xfrm rot="16200000">
            <a:off x="5111221" y="3858666"/>
            <a:ext cx="3488268" cy="7422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Logic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7C029-88B4-424A-8999-6E126F2C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855" y="2658247"/>
            <a:ext cx="2771244" cy="2771244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9923837-3715-4EA6-ACDD-06CEC9F56E4E}"/>
              </a:ext>
            </a:extLst>
          </p:cNvPr>
          <p:cNvSpPr/>
          <p:nvPr/>
        </p:nvSpPr>
        <p:spPr bwMode="auto">
          <a:xfrm>
            <a:off x="3015837" y="2911361"/>
            <a:ext cx="2383221" cy="2307856"/>
          </a:xfrm>
          <a:prstGeom prst="flowChartConnec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</a:p>
          <a:p>
            <a:pPr algn="ctr"/>
            <a:r>
              <a:rPr lang="en-GB" sz="4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endParaRPr lang="en-GB" sz="4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EBF258-5038-4FAE-B8D0-E2C0265845C9}"/>
              </a:ext>
            </a:extLst>
          </p:cNvPr>
          <p:cNvSpPr/>
          <p:nvPr/>
        </p:nvSpPr>
        <p:spPr>
          <a:xfrm>
            <a:off x="2374830" y="5387880"/>
            <a:ext cx="36652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Object in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9A12A2-B2D7-4FBF-A411-158DB06616EE}"/>
              </a:ext>
            </a:extLst>
          </p:cNvPr>
          <p:cNvSpPr/>
          <p:nvPr/>
        </p:nvSpPr>
        <p:spPr>
          <a:xfrm>
            <a:off x="7670647" y="5387880"/>
            <a:ext cx="4015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</a:rPr>
              <a:t>Relational Database</a:t>
            </a:r>
            <a:endParaRPr lang="en-US" sz="36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CC6579BA-81C1-46CA-A83D-ED95ABAF9A68}"/>
              </a:ext>
            </a:extLst>
          </p:cNvPr>
          <p:cNvSpPr/>
          <p:nvPr/>
        </p:nvSpPr>
        <p:spPr bwMode="auto">
          <a:xfrm>
            <a:off x="5540704" y="3898922"/>
            <a:ext cx="742244" cy="323124"/>
          </a:xfrm>
          <a:prstGeom prst="left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FCABC206-E8A2-4330-8F63-6AE6C93EF2FD}"/>
              </a:ext>
            </a:extLst>
          </p:cNvPr>
          <p:cNvSpPr/>
          <p:nvPr/>
        </p:nvSpPr>
        <p:spPr bwMode="auto">
          <a:xfrm>
            <a:off x="7427762" y="3882307"/>
            <a:ext cx="742244" cy="323124"/>
          </a:xfrm>
          <a:prstGeom prst="left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826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56A5C0-867A-49B4-90D3-F73B6F64CF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 smtClean="0"/>
              <a:t>C# </a:t>
            </a:r>
            <a:r>
              <a:rPr lang="en-US" dirty="0" smtClean="0"/>
              <a:t>Entity</a:t>
            </a:r>
            <a:r>
              <a:rPr lang="en-GB" dirty="0" smtClean="0"/>
              <a:t>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are mapped to DB </a:t>
            </a:r>
            <a:r>
              <a:rPr lang="en-GB" b="1" dirty="0" smtClean="0">
                <a:solidFill>
                  <a:schemeClr val="bg1"/>
                </a:solidFill>
              </a:rPr>
              <a:t>tables</a:t>
            </a:r>
          </a:p>
          <a:p>
            <a:pPr>
              <a:buClr>
                <a:schemeClr val="tx1"/>
              </a:buClr>
            </a:pPr>
            <a:r>
              <a:rPr lang="en-GB" dirty="0" smtClean="0"/>
              <a:t>ORM </a:t>
            </a:r>
            <a:r>
              <a:rPr lang="en-GB" dirty="0"/>
              <a:t>provides API for </a:t>
            </a:r>
            <a:r>
              <a:rPr lang="en-GB" b="1" dirty="0">
                <a:solidFill>
                  <a:schemeClr val="bg1"/>
                </a:solidFill>
              </a:rPr>
              <a:t>CRUD</a:t>
            </a:r>
            <a:r>
              <a:rPr lang="en-GB" dirty="0"/>
              <a:t> operations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List</a:t>
            </a:r>
            <a:r>
              <a:rPr lang="en-GB" dirty="0"/>
              <a:t> objects / query database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Create</a:t>
            </a:r>
            <a:r>
              <a:rPr lang="en-GB" dirty="0"/>
              <a:t> new object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Update</a:t>
            </a:r>
            <a:r>
              <a:rPr lang="en-GB" dirty="0"/>
              <a:t> existing object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Delete</a:t>
            </a:r>
            <a:r>
              <a:rPr lang="en-GB" dirty="0"/>
              <a:t> existing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ORM provides </a:t>
            </a:r>
            <a:r>
              <a:rPr lang="en-US" b="1" dirty="0">
                <a:solidFill>
                  <a:schemeClr val="bg1"/>
                </a:solidFill>
              </a:rPr>
              <a:t>schema synchronization </a:t>
            </a:r>
            <a:r>
              <a:rPr lang="en-US" dirty="0"/>
              <a:t>(DB migrations)</a:t>
            </a: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88A44E-62F7-47A5-A7AD-80C96535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ORM Frameworks -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B7ED9-9A99-4266-814C-0F7BFABFBC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C4B99CF-A09D-449A-9FD1-C10CA640EA04}"/>
              </a:ext>
            </a:extLst>
          </p:cNvPr>
          <p:cNvSpPr/>
          <p:nvPr/>
        </p:nvSpPr>
        <p:spPr>
          <a:xfrm>
            <a:off x="6205525" y="2831550"/>
            <a:ext cx="678203" cy="2233935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91CEA-81C7-4E66-B42B-7D103B6C6DC4}"/>
              </a:ext>
            </a:extLst>
          </p:cNvPr>
          <p:cNvSpPr/>
          <p:nvPr/>
        </p:nvSpPr>
        <p:spPr>
          <a:xfrm>
            <a:off x="7111403" y="3763035"/>
            <a:ext cx="4669420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400" dirty="0">
                <a:ln w="0"/>
              </a:rPr>
              <a:t>CRUD operations execute</a:t>
            </a:r>
          </a:p>
          <a:p>
            <a:pPr algn="ctr"/>
            <a:r>
              <a:rPr lang="en-GB" sz="3400" b="1" dirty="0">
                <a:ln w="0"/>
                <a:solidFill>
                  <a:schemeClr val="bg1"/>
                </a:solidFill>
              </a:rPr>
              <a:t>SQL commands </a:t>
            </a:r>
            <a:r>
              <a:rPr lang="en-GB" sz="3400" dirty="0">
                <a:ln w="0"/>
              </a:rPr>
              <a:t>in the DB</a:t>
            </a:r>
          </a:p>
        </p:txBody>
      </p:sp>
    </p:spTree>
    <p:extLst>
      <p:ext uri="{BB962C8B-B14F-4D97-AF65-F5344CB8AC3E}">
        <p14:creationId xmlns:p14="http://schemas.microsoft.com/office/powerpoint/2010/main" val="407504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56A5C0-867A-49B4-90D3-F73B6F64CF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Advantages: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Developer productivity: </a:t>
            </a:r>
            <a:r>
              <a:rPr lang="en-US" b="1" dirty="0">
                <a:solidFill>
                  <a:schemeClr val="bg1"/>
                </a:solidFill>
              </a:rPr>
              <a:t>writing less code</a:t>
            </a:r>
          </a:p>
          <a:p>
            <a:pPr lvl="1">
              <a:lnSpc>
                <a:spcPct val="100000"/>
              </a:lnSpc>
            </a:pPr>
            <a:r>
              <a:rPr lang="da-DK" dirty="0"/>
              <a:t>Abstract from differences between </a:t>
            </a:r>
            <a:r>
              <a:rPr lang="da-DK" b="1" dirty="0">
                <a:solidFill>
                  <a:schemeClr val="bg1"/>
                </a:solidFill>
              </a:rPr>
              <a:t>object</a:t>
            </a:r>
            <a:r>
              <a:rPr lang="da-DK" dirty="0"/>
              <a:t> and </a:t>
            </a:r>
            <a:r>
              <a:rPr lang="da-DK" b="1" dirty="0">
                <a:solidFill>
                  <a:schemeClr val="bg1"/>
                </a:solidFill>
              </a:rPr>
              <a:t>relational</a:t>
            </a:r>
            <a:r>
              <a:rPr lang="da-DK" dirty="0"/>
              <a:t> world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Manageability of the </a:t>
            </a:r>
            <a:r>
              <a:rPr lang="en-US" b="1" dirty="0">
                <a:solidFill>
                  <a:schemeClr val="bg1"/>
                </a:solidFill>
              </a:rPr>
              <a:t>CRUD operations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relationships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maintainability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Disadvantages: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</a:rPr>
              <a:t>Reduced performance </a:t>
            </a:r>
            <a:r>
              <a:rPr lang="en-US" dirty="0"/>
              <a:t>(due to </a:t>
            </a:r>
            <a:r>
              <a:rPr lang="en-US" b="1" dirty="0">
                <a:solidFill>
                  <a:schemeClr val="bg1"/>
                </a:solidFill>
              </a:rPr>
              <a:t>overhead</a:t>
            </a:r>
            <a:r>
              <a:rPr lang="en-US" dirty="0"/>
              <a:t> or </a:t>
            </a:r>
            <a:r>
              <a:rPr lang="en-US" b="1" dirty="0" smtClean="0">
                <a:solidFill>
                  <a:schemeClr val="bg1"/>
                </a:solidFill>
              </a:rPr>
              <a:t>auto generated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Reduces flexibility (some operations are hard to implement)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88A44E-62F7-47A5-A7AD-80C96535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Advantages and Disadvantages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B7ED9-9A99-4266-814C-0F7BFABFBC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6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Entity Framework Core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9436" y="5500982"/>
            <a:ext cx="11513127" cy="499819"/>
          </a:xfrm>
        </p:spPr>
        <p:txBody>
          <a:bodyPr/>
          <a:lstStyle/>
          <a:p>
            <a:r>
              <a:rPr lang="en-US" dirty="0"/>
              <a:t>Powerful ORM for .</a:t>
            </a:r>
            <a:r>
              <a:rPr lang="en-US" dirty="0" smtClean="0"/>
              <a:t>NET Core </a:t>
            </a:r>
            <a:r>
              <a:rPr lang="en-US" dirty="0"/>
              <a:t>and ASP.NET </a:t>
            </a:r>
            <a:r>
              <a:rPr lang="en-US" dirty="0" smtClean="0"/>
              <a:t>Core MVC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3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751" y="1434226"/>
            <a:ext cx="3292531" cy="2714784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4255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standard ORM framework for </a:t>
            </a:r>
            <a:r>
              <a:rPr lang="en-US" sz="3400" b="1" dirty="0">
                <a:solidFill>
                  <a:schemeClr val="bg1"/>
                </a:solidFill>
              </a:rPr>
              <a:t>.NET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dirty="0"/>
              <a:t>and .</a:t>
            </a:r>
            <a:r>
              <a:rPr lang="en-US" sz="3400" b="1" dirty="0">
                <a:solidFill>
                  <a:schemeClr val="bg1"/>
                </a:solidFill>
              </a:rPr>
              <a:t>NET Core</a:t>
            </a:r>
          </a:p>
          <a:p>
            <a:r>
              <a:rPr lang="en-GB" sz="3400" dirty="0"/>
              <a:t>Mapping an object-oriented model </a:t>
            </a:r>
            <a:br>
              <a:rPr lang="en-GB" sz="3400" dirty="0"/>
            </a:br>
            <a:r>
              <a:rPr lang="en-GB" sz="3400" dirty="0"/>
              <a:t>to a relational database</a:t>
            </a:r>
          </a:p>
          <a:p>
            <a:r>
              <a:rPr lang="en-US" sz="3400" dirty="0"/>
              <a:t>Provides LINQ-based data queries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CRUD </a:t>
            </a:r>
            <a:r>
              <a:rPr lang="en-US" sz="3400" dirty="0"/>
              <a:t>operations</a:t>
            </a:r>
          </a:p>
          <a:p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C# </a:t>
            </a:r>
            <a:r>
              <a:rPr lang="en-GB" sz="3400" b="1" dirty="0" smtClean="0">
                <a:solidFill>
                  <a:schemeClr val="bg1"/>
                </a:solidFill>
              </a:rPr>
              <a:t>Annotations</a:t>
            </a:r>
            <a:endParaRPr lang="en-GB" sz="34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Framework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8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2391</TotalTime>
  <Words>1247</Words>
  <Application>Microsoft Office PowerPoint</Application>
  <PresentationFormat>Widescreen</PresentationFormat>
  <Paragraphs>305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2_SoftUni3_1</vt:lpstr>
      <vt:lpstr>Basic CRUD</vt:lpstr>
      <vt:lpstr>Table of Contents</vt:lpstr>
      <vt:lpstr>Have a Question?</vt:lpstr>
      <vt:lpstr>PowerPoint Presentation</vt:lpstr>
      <vt:lpstr>ORM Overview</vt:lpstr>
      <vt:lpstr>ORM Frameworks - Features</vt:lpstr>
      <vt:lpstr>ORM Advantages and Disadvantages</vt:lpstr>
      <vt:lpstr>PowerPoint Presentation</vt:lpstr>
      <vt:lpstr>Entity Framework Core</vt:lpstr>
      <vt:lpstr>Entity Framework Core(2)</vt:lpstr>
      <vt:lpstr>Entity Framework Core - Overview</vt:lpstr>
      <vt:lpstr>Entity Classes</vt:lpstr>
      <vt:lpstr>Data Annotations Attributes</vt:lpstr>
      <vt:lpstr>Creating Models (Entity Classes) with EF Core</vt:lpstr>
      <vt:lpstr>Creating Models (Entity Classes) with EF Core</vt:lpstr>
      <vt:lpstr>Creating the DbContext Class</vt:lpstr>
      <vt:lpstr>DbContext: Accessing Table Data</vt:lpstr>
      <vt:lpstr>PowerPoint Presentation</vt:lpstr>
      <vt:lpstr>Creating Entities – Controller</vt:lpstr>
      <vt:lpstr>Reading Entities – Controller</vt:lpstr>
      <vt:lpstr>Reading Entities – Controllers (2)</vt:lpstr>
      <vt:lpstr>Reading Entities – Controllers (3)</vt:lpstr>
      <vt:lpstr>Updating Entities</vt:lpstr>
      <vt:lpstr>Deleting Entities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Foundation - http://softuni.org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Basic CRUD</dc:title>
  <dc:subject>Technology Fundamentals – Practical Training Course @ SoftUni</dc:subject>
  <dc:creator>Software University Foundation</dc:creator>
  <cp:keywords>Technology Fundamentals, C#,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Galin</cp:lastModifiedBy>
  <cp:revision>36</cp:revision>
  <dcterms:created xsi:type="dcterms:W3CDTF">2018-11-13T22:20:10Z</dcterms:created>
  <dcterms:modified xsi:type="dcterms:W3CDTF">2018-11-16T16:38:59Z</dcterms:modified>
  <cp:category>programming, education, software engineering, software development</cp:category>
</cp:coreProperties>
</file>