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1"/>
  </p:notesMasterIdLst>
  <p:handoutMasterIdLst>
    <p:handoutMasterId r:id="rId42"/>
  </p:handoutMasterIdLst>
  <p:sldIdLst>
    <p:sldId id="402" r:id="rId3"/>
    <p:sldId id="493" r:id="rId4"/>
    <p:sldId id="508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542" r:id="rId15"/>
    <p:sldId id="478" r:id="rId16"/>
    <p:sldId id="479" r:id="rId17"/>
    <p:sldId id="477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539" r:id="rId31"/>
    <p:sldId id="540" r:id="rId32"/>
    <p:sldId id="541" r:id="rId33"/>
    <p:sldId id="492" r:id="rId34"/>
    <p:sldId id="349" r:id="rId35"/>
    <p:sldId id="543" r:id="rId36"/>
    <p:sldId id="544" r:id="rId37"/>
    <p:sldId id="545" r:id="rId38"/>
    <p:sldId id="546" r:id="rId39"/>
    <p:sldId id="547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Value vs. Reference Types" id="{6F66BED0-FBED-470B-BAD5-ACFC36FA0673}">
          <p14:sldIdLst>
            <p14:sldId id="473"/>
            <p14:sldId id="474"/>
            <p14:sldId id="475"/>
            <p14:sldId id="542"/>
            <p14:sldId id="478"/>
            <p14:sldId id="479"/>
            <p14:sldId id="477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  <p14:sldId id="492"/>
          </p14:sldIdLst>
        </p14:section>
        <p14:section name="Conclusion" id="{10E03AB1-9AA8-4E86-9A64-D741901E50A2}">
          <p14:sldIdLst>
            <p14:sldId id="349"/>
            <p14:sldId id="543"/>
            <p14:sldId id="544"/>
            <p14:sldId id="545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65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25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8287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0.gif"/><Relationship Id="rId5" Type="http://schemas.openxmlformats.org/officeDocument/2006/relationships/image" Target="../media/image4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9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bool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latin typeface="Consolas" panose="020B0609020204030204" pitchFamily="49" charset="0"/>
              </a:rPr>
              <a:t>char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BigInteger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5801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99346" y="3353499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99346" y="4551222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Random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6607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5812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7878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47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3412" y="1290532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08812" y="2438399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18825" y="1295400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34400" y="1927495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GB" sz="3600" dirty="0"/>
              <a:t>Value vs Reference Types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343" y="4282437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272" y="2046140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56160" y="25908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2072-EAE7-49A1-9499-C21CAAE65E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14D3C-61A7-47E3-B303-BEE096178CC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55711" y="243560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5812" y="31714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1611" y="243560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66012" y="3264526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627812" y="326452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65211" y="323939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DCCF3-D084-49E7-B500-49DC0C8AD8F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0853" y="1981200"/>
            <a:ext cx="10876829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double[] nums = ReadNumbers();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write your method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</a:t>
            </a:r>
            <a:r>
              <a:rPr lang="en-US" sz="2399" b="1" noProof="1" smtClean="0">
                <a:latin typeface="Consolas" pitchFamily="49" charset="0"/>
              </a:rPr>
              <a:t>&lt; </a:t>
            </a:r>
            <a:r>
              <a:rPr lang="en-US" sz="2399" b="1" noProof="1">
                <a:latin typeface="Consolas" pitchFamily="49" charset="0"/>
              </a:rPr>
              <a:t>nums.Length; i++) </a:t>
            </a:r>
            <a:r>
              <a:rPr lang="en-GB" sz="2399" b="1" noProof="1">
                <a:latin typeface="Consolas" pitchFamily="49" charset="0"/>
              </a:rPr>
              <a:t>{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roundedNums[i] = </a:t>
            </a:r>
            <a:r>
              <a:rPr lang="en-US" sz="2399" b="1" noProof="1" smtClean="0">
                <a:latin typeface="Consolas" pitchFamily="49" charset="0"/>
              </a:rPr>
              <a:t>(int)Math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		.Round(nums[i],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399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}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2971801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A491E-7270-4376-A956-12B5A186006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exchange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B2B3FA-0931-4D6B-A7B9-DCFDADA5CD8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446212" y="1284468"/>
            <a:ext cx="9503571" cy="4950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var nums = Console.ReadLine().Split(' ').ToArray();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i = 0; i &lt; nums.Length / 2; i++)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SwapElements(nums, i, nums.Length - 1 - i)</a:t>
            </a:r>
            <a:r>
              <a:rPr lang="bg-BG" sz="2400" b="1" noProof="1">
                <a:latin typeface="Consolas" pitchFamily="49" charset="0"/>
              </a:rPr>
              <a:t>;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string.Join(" ", nums)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400" b="1" noProof="1">
                <a:latin typeface="Consolas" pitchFamily="49" charset="0"/>
              </a:rPr>
              <a:t> SwapElements(string[] arr, int i, int j)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var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arr[i] = arr[j];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arr[j]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7FE5-01EE-4F3A-B261-3CEADE4B771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</a:t>
            </a:r>
            <a:r>
              <a:rPr lang="en-US" dirty="0" smtClean="0"/>
              <a:t>Collections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r>
              <a:rPr lang="bg-BG" sz="11500" b="1" dirty="0" smtClean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53" y="3444229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348534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foreach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 </a:t>
            </a:r>
            <a:r>
              <a:rPr lang="en-GB" sz="3200" dirty="0">
                <a:solidFill>
                  <a:schemeClr val="bg1"/>
                </a:solidFill>
              </a:rPr>
              <a:t>in</a:t>
            </a:r>
            <a:r>
              <a:rPr lang="en-GB" sz="3200" dirty="0">
                <a:solidFill>
                  <a:schemeClr val="tx1"/>
                </a:solidFill>
              </a:rPr>
              <a:t> numbers) </a:t>
            </a:r>
          </a:p>
          <a:p>
            <a:r>
              <a:rPr lang="en-GB" sz="3200" dirty="0">
                <a:solidFill>
                  <a:schemeClr val="tx1"/>
                </a:solidFill>
              </a:rPr>
              <a:t>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Console.Write($"{number}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</a:t>
            </a:r>
            <a:r>
              <a:rPr lang="en-GB" dirty="0" smtClean="0"/>
              <a:t>Array </a:t>
            </a:r>
            <a:r>
              <a:rPr lang="en-GB" dirty="0"/>
              <a:t>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1612" y="4782296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0412" y="5334000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271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4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66725"/>
            <a:ext cx="3253712" cy="1320402"/>
            <a:chOff x="3503612" y="2468444"/>
            <a:chExt cx="381000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8153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54835" y="1328109"/>
            <a:ext cx="2739091" cy="11458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23278" y="2634143"/>
            <a:ext cx="3342417" cy="1546632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Length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2"/>
                </a:solidFill>
              </a:rPr>
              <a:t>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54563" y="4564242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[]</a:t>
            </a:r>
            <a:r>
              <a:rPr lang="en-US" sz="2400" b="1" noProof="1">
                <a:solidFill>
                  <a:srgbClr val="FFFFFF"/>
                </a:solidFill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421153"/>
              </p:ext>
            </p:extLst>
          </p:nvPr>
        </p:nvGraphicFramePr>
        <p:xfrm>
          <a:off x="6569757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8" y="1444320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</a:t>
            </a:r>
            <a:r>
              <a:rPr lang="en-US" dirty="0" smtClean="0"/>
              <a:t>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</a:t>
            </a:r>
            <a:r>
              <a:rPr lang="en-US" dirty="0" smtClean="0"/>
              <a:t> Console.WriteLine(days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/>
              <a:t>day </a:t>
            </a:r>
            <a:r>
              <a:rPr lang="en-US" dirty="0"/>
              <a:t>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 smtClean="0"/>
              <a:t>else</a:t>
            </a:r>
            <a:endParaRPr lang="en-US" dirty="0"/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1610</TotalTime>
  <Words>1747</Words>
  <Application>Microsoft Office PowerPoint</Application>
  <PresentationFormat>Custom</PresentationFormat>
  <Paragraphs>423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Working with Arrays</vt:lpstr>
      <vt:lpstr>Days of Week – Example</vt:lpstr>
      <vt:lpstr>Problem: Day of Week</vt:lpstr>
      <vt:lpstr>Solution: Day of Week</vt:lpstr>
      <vt:lpstr>PowerPoint Presentation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Arrays</dc:title>
  <dc:subject>Software Development Course</dc:subject>
  <dc:creator>Software University Foundation</dc:creator>
  <cp:keywords>Technology Fundamentals, Technology, Fundamentals, Software University, SoftUni, programming, coding, software development, education, training, course</cp:keywords>
  <dc:description>Software University Foundation - http://softuni.foundation/</dc:description>
  <cp:lastModifiedBy>Galin</cp:lastModifiedBy>
  <cp:revision>332</cp:revision>
  <dcterms:created xsi:type="dcterms:W3CDTF">2014-01-02T17:00:34Z</dcterms:created>
  <dcterms:modified xsi:type="dcterms:W3CDTF">2018-10-05T13:24:14Z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