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62"/>
  </p:notesMasterIdLst>
  <p:handoutMasterIdLst>
    <p:handoutMasterId r:id="rId63"/>
  </p:handoutMasterIdLst>
  <p:sldIdLst>
    <p:sldId id="402" r:id="rId3"/>
    <p:sldId id="527" r:id="rId4"/>
    <p:sldId id="508" r:id="rId5"/>
    <p:sldId id="539" r:id="rId6"/>
    <p:sldId id="538" r:id="rId7"/>
    <p:sldId id="540" r:id="rId8"/>
    <p:sldId id="541" r:id="rId9"/>
    <p:sldId id="543" r:id="rId10"/>
    <p:sldId id="545" r:id="rId11"/>
    <p:sldId id="544" r:id="rId12"/>
    <p:sldId id="546" r:id="rId13"/>
    <p:sldId id="547" r:id="rId14"/>
    <p:sldId id="548" r:id="rId15"/>
    <p:sldId id="550" r:id="rId16"/>
    <p:sldId id="549" r:id="rId17"/>
    <p:sldId id="551" r:id="rId18"/>
    <p:sldId id="552" r:id="rId19"/>
    <p:sldId id="490" r:id="rId20"/>
    <p:sldId id="451" r:id="rId21"/>
    <p:sldId id="491" r:id="rId22"/>
    <p:sldId id="473" r:id="rId23"/>
    <p:sldId id="494" r:id="rId24"/>
    <p:sldId id="495" r:id="rId25"/>
    <p:sldId id="496" r:id="rId26"/>
    <p:sldId id="497" r:id="rId27"/>
    <p:sldId id="499" r:id="rId28"/>
    <p:sldId id="500" r:id="rId29"/>
    <p:sldId id="501" r:id="rId30"/>
    <p:sldId id="530" r:id="rId31"/>
    <p:sldId id="529" r:id="rId32"/>
    <p:sldId id="503" r:id="rId33"/>
    <p:sldId id="504" r:id="rId34"/>
    <p:sldId id="505" r:id="rId35"/>
    <p:sldId id="506" r:id="rId36"/>
    <p:sldId id="507" r:id="rId37"/>
    <p:sldId id="509" r:id="rId38"/>
    <p:sldId id="510" r:id="rId39"/>
    <p:sldId id="511" r:id="rId40"/>
    <p:sldId id="512" r:id="rId41"/>
    <p:sldId id="513" r:id="rId42"/>
    <p:sldId id="514" r:id="rId43"/>
    <p:sldId id="515" r:id="rId44"/>
    <p:sldId id="516" r:id="rId45"/>
    <p:sldId id="517" r:id="rId46"/>
    <p:sldId id="518" r:id="rId47"/>
    <p:sldId id="519" r:id="rId48"/>
    <p:sldId id="520" r:id="rId49"/>
    <p:sldId id="521" r:id="rId50"/>
    <p:sldId id="533" r:id="rId51"/>
    <p:sldId id="534" r:id="rId52"/>
    <p:sldId id="535" r:id="rId53"/>
    <p:sldId id="536" r:id="rId54"/>
    <p:sldId id="537" r:id="rId55"/>
    <p:sldId id="349" r:id="rId56"/>
    <p:sldId id="554" r:id="rId57"/>
    <p:sldId id="555" r:id="rId58"/>
    <p:sldId id="556" r:id="rId59"/>
    <p:sldId id="557" r:id="rId60"/>
    <p:sldId id="558" r:id="rId6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27"/>
            <p14:sldId id="508"/>
          </p14:sldIdLst>
        </p14:section>
        <p14:section name="Introduction and Basic Syntax" id="{E2293DB6-F577-4ECD-BB5C-347D8C25B614}">
          <p14:sldIdLst>
            <p14:sldId id="539"/>
            <p14:sldId id="538"/>
            <p14:sldId id="540"/>
            <p14:sldId id="541"/>
            <p14:sldId id="543"/>
          </p14:sldIdLst>
        </p14:section>
        <p14:section name="I/O" id="{B3C2F6C5-3811-46BC-8A13-A1D9AFBBEEEE}">
          <p14:sldIdLst>
            <p14:sldId id="545"/>
            <p14:sldId id="544"/>
            <p14:sldId id="546"/>
            <p14:sldId id="547"/>
            <p14:sldId id="548"/>
            <p14:sldId id="550"/>
            <p14:sldId id="549"/>
            <p14:sldId id="551"/>
            <p14:sldId id="552"/>
          </p14:sldIdLst>
        </p14:section>
        <p14:section name="Comparison Operators" id="{83CAED28-7812-4FC1-B9D6-4793E43BDB79}">
          <p14:sldIdLst>
            <p14:sldId id="490"/>
            <p14:sldId id="451"/>
            <p14:sldId id="491"/>
          </p14:sldIdLst>
        </p14:section>
        <p14:section name="If / Else Statements" id="{130A4ED5-C7C3-44ED-931F-169C147C932A}">
          <p14:sldIdLst>
            <p14:sldId id="473"/>
            <p14:sldId id="494"/>
            <p14:sldId id="495"/>
            <p14:sldId id="496"/>
            <p14:sldId id="497"/>
          </p14:sldIdLst>
        </p14:section>
        <p14:section name="Switch Statements" id="{B56C13C7-1A79-4B26-9356-BBB72CA7B7B3}">
          <p14:sldIdLst>
            <p14:sldId id="499"/>
            <p14:sldId id="500"/>
            <p14:sldId id="501"/>
            <p14:sldId id="530"/>
          </p14:sldIdLst>
        </p14:section>
        <p14:section name="Logical Operators" id="{43F26E95-5930-4D82-8818-E1D62107F612}">
          <p14:sldIdLst>
            <p14:sldId id="529"/>
            <p14:sldId id="503"/>
            <p14:sldId id="504"/>
            <p14:sldId id="505"/>
            <p14:sldId id="506"/>
            <p14:sldId id="507"/>
          </p14:sldIdLst>
        </p14:section>
        <p14:section name="Loops" id="{767741AE-D679-4CE7-972B-8D3041EEE898}">
          <p14:sldIdLst>
            <p14:sldId id="509"/>
            <p14:sldId id="510"/>
          </p14:sldIdLst>
        </p14:section>
        <p14:section name="For Loops" id="{4045AAF8-D146-4470-91BA-AFFF356EDF9D}">
          <p14:sldIdLst>
            <p14:sldId id="511"/>
            <p14:sldId id="512"/>
            <p14:sldId id="513"/>
            <p14:sldId id="514"/>
            <p14:sldId id="515"/>
          </p14:sldIdLst>
        </p14:section>
        <p14:section name="While Loops" id="{8C375EC3-6FED-4585-B5E9-A2232024BEC7}">
          <p14:sldIdLst>
            <p14:sldId id="516"/>
            <p14:sldId id="517"/>
            <p14:sldId id="518"/>
          </p14:sldIdLst>
        </p14:section>
        <p14:section name="Do-While Loops" id="{B327B4D0-2AFB-40FD-9F61-00361373755F}">
          <p14:sldIdLst>
            <p14:sldId id="519"/>
            <p14:sldId id="520"/>
            <p14:sldId id="521"/>
          </p14:sldIdLst>
        </p14:section>
        <p14:section name="Debugging" id="{A1555B4B-16C3-4EFF-8473-73BA3682DAC1}">
          <p14:sldIdLst>
            <p14:sldId id="533"/>
            <p14:sldId id="534"/>
            <p14:sldId id="535"/>
            <p14:sldId id="536"/>
            <p14:sldId id="537"/>
          </p14:sldIdLst>
        </p14:section>
        <p14:section name="Conclusion" id="{10E03AB1-9AA8-4E86-9A64-D741901E50A2}">
          <p14:sldIdLst>
            <p14:sldId id="349"/>
            <p14:sldId id="554"/>
            <p14:sldId id="555"/>
            <p14:sldId id="556"/>
            <p14:sldId id="557"/>
            <p14:sldId id="5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486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69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1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29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80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738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1621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258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52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1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2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98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35545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275651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1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17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B77B9B79-3DD1-435C-A06D-293BA3843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64FE50A-7120-4111-810F-0F6E3D4E8C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2D3C0-2398-43EA-A020-EADD323A26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8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92C202-B846-4E5A-9F70-183DA5625868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B89FA-8EAA-4D1E-BD33-EF71589ECF3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F8023C85-4DB9-4984-BD59-58C532CC88FA}"/>
              </a:ext>
            </a:extLst>
          </p:cNvPr>
          <p:cNvSpPr txBox="1"/>
          <p:nvPr userDrawn="1"/>
        </p:nvSpPr>
        <p:spPr>
          <a:xfrm rot="20630519">
            <a:off x="6262132" y="2455429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36E7B45C-6306-42C6-A106-7AFAC099338D}"/>
              </a:ext>
            </a:extLst>
          </p:cNvPr>
          <p:cNvSpPr txBox="1"/>
          <p:nvPr userDrawn="1"/>
        </p:nvSpPr>
        <p:spPr>
          <a:xfrm rot="1520410">
            <a:off x="3877964" y="2025853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13552CD6-A76D-4401-B313-2DA69FD0C2E3}"/>
              </a:ext>
            </a:extLst>
          </p:cNvPr>
          <p:cNvSpPr txBox="1"/>
          <p:nvPr userDrawn="1"/>
        </p:nvSpPr>
        <p:spPr>
          <a:xfrm rot="20630519" flipH="1">
            <a:off x="4681374" y="1498789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7AA4B7CB-C232-4A3A-B998-1F6A9134F2A7}"/>
              </a:ext>
            </a:extLst>
          </p:cNvPr>
          <p:cNvSpPr txBox="1"/>
          <p:nvPr userDrawn="1"/>
        </p:nvSpPr>
        <p:spPr>
          <a:xfrm rot="1561633" flipH="1">
            <a:off x="4556582" y="2300748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C0EB26FD-1863-4D46-9561-DE710ABDF0AB}"/>
              </a:ext>
            </a:extLst>
          </p:cNvPr>
          <p:cNvSpPr txBox="1"/>
          <p:nvPr userDrawn="1"/>
        </p:nvSpPr>
        <p:spPr>
          <a:xfrm rot="20630519">
            <a:off x="5595499" y="1910250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C20D2E1E-676D-476D-A8A5-2D75E1B00489}"/>
              </a:ext>
            </a:extLst>
          </p:cNvPr>
          <p:cNvSpPr txBox="1"/>
          <p:nvPr userDrawn="1"/>
        </p:nvSpPr>
        <p:spPr>
          <a:xfrm rot="20630519">
            <a:off x="5958093" y="4185177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CEF44FF-F85B-4472-B296-F62F51F56852}"/>
              </a:ext>
            </a:extLst>
          </p:cNvPr>
          <p:cNvSpPr txBox="1"/>
          <p:nvPr userDrawn="1"/>
        </p:nvSpPr>
        <p:spPr>
          <a:xfrm rot="1523920">
            <a:off x="5526053" y="4973072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4" name="TextBox 13">
            <a:hlinkClick r:id="rId5" tooltip="Software University Foundaton"/>
            <a:extLst>
              <a:ext uri="{FF2B5EF4-FFF2-40B4-BE49-F238E27FC236}">
                <a16:creationId xmlns:a16="http://schemas.microsoft.com/office/drawing/2014/main" id="{8203D78B-1551-4563-A480-CDE89719BDD6}"/>
              </a:ext>
            </a:extLst>
          </p:cNvPr>
          <p:cNvSpPr txBox="1"/>
          <p:nvPr userDrawn="1"/>
        </p:nvSpPr>
        <p:spPr>
          <a:xfrm rot="20630519">
            <a:off x="4449873" y="5209304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4C9F20-ACC3-48C1-942C-0D079125E041}"/>
              </a:ext>
            </a:extLst>
          </p:cNvPr>
          <p:cNvSpPr txBox="1"/>
          <p:nvPr userDrawn="1"/>
        </p:nvSpPr>
        <p:spPr>
          <a:xfrm rot="20630519">
            <a:off x="3816150" y="472110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4434FB42-069B-4E24-9985-7A9B74485F31}"/>
              </a:ext>
            </a:extLst>
          </p:cNvPr>
          <p:cNvSpPr txBox="1"/>
          <p:nvPr userDrawn="1"/>
        </p:nvSpPr>
        <p:spPr>
          <a:xfrm rot="20630519">
            <a:off x="6700448" y="5556898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AC30AE-6134-41CB-A96B-0CF95601F75B}"/>
              </a:ext>
            </a:extLst>
          </p:cNvPr>
          <p:cNvSpPr txBox="1"/>
          <p:nvPr userDrawn="1"/>
        </p:nvSpPr>
        <p:spPr>
          <a:xfrm rot="20414927">
            <a:off x="4564931" y="3847302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8" name="TextBox 17">
            <a:hlinkClick r:id="rId5" tooltip="Software University Foundaton"/>
            <a:extLst>
              <a:ext uri="{FF2B5EF4-FFF2-40B4-BE49-F238E27FC236}">
                <a16:creationId xmlns:a16="http://schemas.microsoft.com/office/drawing/2014/main" id="{8A86AF2D-C043-4500-8383-0A0CC8A349CB}"/>
              </a:ext>
            </a:extLst>
          </p:cNvPr>
          <p:cNvSpPr txBox="1"/>
          <p:nvPr userDrawn="1"/>
        </p:nvSpPr>
        <p:spPr>
          <a:xfrm rot="20215874">
            <a:off x="3237387" y="525800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D7FEFD2B-104C-4C4F-A78E-4727BB795D5F}"/>
              </a:ext>
            </a:extLst>
          </p:cNvPr>
          <p:cNvSpPr txBox="1"/>
          <p:nvPr userDrawn="1"/>
        </p:nvSpPr>
        <p:spPr>
          <a:xfrm rot="1264394">
            <a:off x="4972839" y="546110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C976C315-3BBA-423B-874F-CC2488B7D287}"/>
              </a:ext>
            </a:extLst>
          </p:cNvPr>
          <p:cNvSpPr txBox="1"/>
          <p:nvPr userDrawn="1"/>
        </p:nvSpPr>
        <p:spPr>
          <a:xfrm rot="1264394">
            <a:off x="2288795" y="478583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DDD043A1-58F2-4445-8D84-F11350C295E8}"/>
              </a:ext>
            </a:extLst>
          </p:cNvPr>
          <p:cNvSpPr txBox="1"/>
          <p:nvPr userDrawn="1"/>
        </p:nvSpPr>
        <p:spPr>
          <a:xfrm rot="19121928">
            <a:off x="1148777" y="51921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FE4667FB-0988-4D3E-9958-E8DA9205A1FD}"/>
              </a:ext>
            </a:extLst>
          </p:cNvPr>
          <p:cNvSpPr txBox="1"/>
          <p:nvPr userDrawn="1"/>
        </p:nvSpPr>
        <p:spPr>
          <a:xfrm rot="1264394">
            <a:off x="5119223" y="242335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00CA8125-F75A-493C-AAE0-FBB8ADC28E42}"/>
              </a:ext>
            </a:extLst>
          </p:cNvPr>
          <p:cNvSpPr txBox="1"/>
          <p:nvPr userDrawn="1"/>
        </p:nvSpPr>
        <p:spPr>
          <a:xfrm rot="1264394">
            <a:off x="6346551" y="143327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529EE192-8C44-4C1B-9FBA-D1D962D2B8C9}"/>
              </a:ext>
            </a:extLst>
          </p:cNvPr>
          <p:cNvSpPr txBox="1"/>
          <p:nvPr userDrawn="1"/>
        </p:nvSpPr>
        <p:spPr>
          <a:xfrm rot="20252314">
            <a:off x="3655924" y="255875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30EDB410-EC1E-4D8A-B422-B1FCF8B8FCB2}"/>
              </a:ext>
            </a:extLst>
          </p:cNvPr>
          <p:cNvSpPr txBox="1"/>
          <p:nvPr userDrawn="1"/>
        </p:nvSpPr>
        <p:spPr>
          <a:xfrm rot="20585427">
            <a:off x="5153803" y="120525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1E7AC9E7-AF5C-477E-BA9D-F11E4FC67829}"/>
              </a:ext>
            </a:extLst>
          </p:cNvPr>
          <p:cNvSpPr txBox="1"/>
          <p:nvPr userDrawn="1"/>
        </p:nvSpPr>
        <p:spPr>
          <a:xfrm rot="1264394">
            <a:off x="6087514" y="486519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45D98824-742F-42CA-8644-50584CE3FF04}"/>
              </a:ext>
            </a:extLst>
          </p:cNvPr>
          <p:cNvSpPr txBox="1"/>
          <p:nvPr userDrawn="1"/>
        </p:nvSpPr>
        <p:spPr>
          <a:xfrm rot="2248444">
            <a:off x="2907153" y="1116639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283534F5-5EFA-4904-9954-AA793C69FD0A}"/>
              </a:ext>
            </a:extLst>
          </p:cNvPr>
          <p:cNvSpPr txBox="1"/>
          <p:nvPr userDrawn="1"/>
        </p:nvSpPr>
        <p:spPr>
          <a:xfrm rot="20630519">
            <a:off x="2267918" y="5761976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6464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9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13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7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6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6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06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1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058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88/Intro-and-Basic-Syntax-Lab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judge.softuni.bg/Contests/1188/Intro-and-Basic-Syntax-Lab" TargetMode="Externa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6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1.png"/><Relationship Id="rId10" Type="http://schemas.openxmlformats.org/officeDocument/2006/relationships/image" Target="../media/image5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9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54.png"/><Relationship Id="rId22" Type="http://schemas.openxmlformats.org/officeDocument/2006/relationships/image" Target="../media/image58.png"/><Relationship Id="rId27" Type="http://schemas.openxmlformats.org/officeDocument/2006/relationships/hyperlink" Target="http://smartit.bg/" TargetMode="Externa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2.jpe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6.gif"/><Relationship Id="rId5" Type="http://schemas.openxmlformats.org/officeDocument/2006/relationships/image" Target="../media/image63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65.jpe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5" y="1178879"/>
            <a:ext cx="10962447" cy="1225140"/>
          </a:xfrm>
        </p:spPr>
        <p:txBody>
          <a:bodyPr>
            <a:normAutofit/>
          </a:bodyPr>
          <a:lstStyle/>
          <a:p>
            <a:r>
              <a:rPr lang="en-US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3" y="254857"/>
            <a:ext cx="11097320" cy="882654"/>
          </a:xfrm>
        </p:spPr>
        <p:txBody>
          <a:bodyPr>
            <a:normAutofit/>
          </a:bodyPr>
          <a:lstStyle/>
          <a:p>
            <a:r>
              <a:rPr lang="en-US" dirty="0"/>
              <a:t>C#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876800"/>
            <a:ext cx="3137440" cy="506796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29D80-EC3F-4C59-903D-A55EE0F8B6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995305" y="2068236"/>
            <a:ext cx="4198214" cy="33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read/write</a:t>
            </a:r>
            <a:r>
              <a:rPr lang="en-US" dirty="0"/>
              <a:t> to the console, using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dirty="0"/>
              <a:t> class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namespace to access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dirty="0"/>
              <a:t>Reading input from the console using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3012" y="3581400"/>
            <a:ext cx="2819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using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System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3012" y="5719917"/>
            <a:ext cx="65532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string name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Console.ReadLine()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79396" y="4897109"/>
            <a:ext cx="3084004" cy="769074"/>
          </a:xfrm>
          <a:prstGeom prst="wedgeRoundRectCallout">
            <a:avLst>
              <a:gd name="adj1" fmla="val -54343"/>
              <a:gd name="adj2" fmla="val 444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</a:t>
            </a:r>
            <a:r>
              <a:rPr lang="en-US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endParaRPr lang="bg-BG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Convert the string to number by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5812" y="2743200"/>
            <a:ext cx="9604837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700" b="1" noProof="1">
                <a:latin typeface="Consolas" pitchFamily="49" charset="0"/>
              </a:rPr>
              <a:t> name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700" b="1" noProof="1">
                <a:latin typeface="Consolas" pitchFamily="49" charset="0"/>
              </a:rPr>
              <a:t> age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salary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700" b="1" noProof="1">
                <a:latin typeface="Consolas" pitchFamily="49" charset="0"/>
              </a:rPr>
              <a:t> isHungry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917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dirty="0"/>
              <a:t> class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namespace to access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dirty="0"/>
              <a:t> class</a:t>
            </a:r>
          </a:p>
          <a:p>
            <a:r>
              <a:rPr lang="en-US" dirty="0"/>
              <a:t>Writing output to the console: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7612" y="4690718"/>
            <a:ext cx="5105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Write(</a:t>
            </a:r>
            <a:r>
              <a:rPr lang="en-US" sz="2400" b="1" noProof="1">
                <a:latin typeface="Consolas" pitchFamily="49" charset="0"/>
              </a:rPr>
              <a:t>"Hi,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WriteLine(</a:t>
            </a:r>
            <a:r>
              <a:rPr lang="en-US" sz="2400" b="1" noProof="1">
                <a:latin typeface="Consolas" pitchFamily="49" charset="0"/>
              </a:rPr>
              <a:t>"John!"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John!</a:t>
            </a:r>
          </a:p>
        </p:txBody>
      </p:sp>
    </p:spTree>
    <p:extLst>
      <p:ext uri="{BB962C8B-B14F-4D97-AF65-F5344CB8AC3E}">
        <p14:creationId xmlns:p14="http://schemas.microsoft.com/office/powerpoint/2010/main" val="35138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placeholders</a:t>
            </a:r>
            <a:r>
              <a:rPr lang="en-US" dirty="0"/>
              <a:t>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84212" y="2618054"/>
            <a:ext cx="10114054" cy="2341768"/>
          </a:xfrm>
        </p:spPr>
        <p:txBody>
          <a:bodyPr/>
          <a:lstStyle/>
          <a:p>
            <a:r>
              <a:rPr lang="en-US" sz="2700" dirty="0">
                <a:solidFill>
                  <a:schemeClr val="tx1"/>
                </a:solidFill>
              </a:rPr>
              <a:t>string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>
                <a:solidFill>
                  <a:schemeClr val="tx1"/>
                </a:solidFill>
              </a:rPr>
              <a:t> = "George";</a:t>
            </a:r>
          </a:p>
          <a:p>
            <a:r>
              <a:rPr lang="en-US" sz="2700" dirty="0">
                <a:solidFill>
                  <a:schemeClr val="tx1"/>
                </a:solidFill>
              </a:rPr>
              <a:t>int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>
                <a:solidFill>
                  <a:schemeClr val="tx1"/>
                </a:solidFill>
              </a:rPr>
              <a:t> = 5;</a:t>
            </a:r>
          </a:p>
          <a:p>
            <a:r>
              <a:rPr lang="en-US" sz="2700" dirty="0">
                <a:solidFill>
                  <a:schemeClr val="tx1"/>
                </a:solidFill>
              </a:rPr>
              <a:t>Console.WriteLine("Name: </a:t>
            </a:r>
            <a:r>
              <a:rPr lang="en-US" sz="2700" dirty="0">
                <a:solidFill>
                  <a:schemeClr val="bg1"/>
                </a:solidFill>
              </a:rPr>
              <a:t>{0}</a:t>
            </a:r>
            <a:r>
              <a:rPr lang="en-US" sz="2700" dirty="0">
                <a:solidFill>
                  <a:schemeClr val="tx1"/>
                </a:solidFill>
              </a:rPr>
              <a:t>, Age: </a:t>
            </a:r>
            <a:r>
              <a:rPr lang="en-US" sz="2700" dirty="0">
                <a:solidFill>
                  <a:schemeClr val="bg1"/>
                </a:solidFill>
              </a:rPr>
              <a:t>{1}</a:t>
            </a:r>
            <a:r>
              <a:rPr lang="en-US" sz="2700" dirty="0">
                <a:solidFill>
                  <a:schemeClr val="tx1"/>
                </a:solidFill>
              </a:rPr>
              <a:t>",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>
                <a:solidFill>
                  <a:schemeClr val="tx1"/>
                </a:solidFill>
              </a:rPr>
              <a:t>,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>
                <a:solidFill>
                  <a:schemeClr val="tx1"/>
                </a:solidFill>
              </a:rPr>
              <a:t>);</a:t>
            </a:r>
          </a:p>
          <a:p>
            <a:r>
              <a:rPr lang="en-US" sz="2700" i="1" dirty="0">
                <a:solidFill>
                  <a:schemeClr val="accent2"/>
                </a:solidFill>
              </a:rPr>
              <a:t>// Name: George, Age: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Placeholders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2412" y="2475530"/>
            <a:ext cx="3469196" cy="1084220"/>
          </a:xfrm>
          <a:prstGeom prst="wedgeRoundRectCallout">
            <a:avLst>
              <a:gd name="adj1" fmla="val -32568"/>
              <a:gd name="adj2" fmla="val 752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{0}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237412" y="4501445"/>
            <a:ext cx="3469196" cy="1084220"/>
          </a:xfrm>
          <a:prstGeom prst="wedgeRoundRectCallout">
            <a:avLst>
              <a:gd name="adj1" fmla="val -36520"/>
              <a:gd name="adj2" fmla="val -63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{1}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1113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– format floating point number with certain digits after the</a:t>
            </a:r>
            <a:br>
              <a:rPr lang="en-US" dirty="0"/>
            </a:br>
            <a:r>
              <a:rPr lang="en-US" dirty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3788938"/>
            <a:ext cx="9396974" cy="2341768"/>
          </a:xfrm>
        </p:spPr>
        <p:txBody>
          <a:bodyPr/>
          <a:lstStyle/>
          <a:p>
            <a:r>
              <a:rPr lang="en-GB" sz="2700" dirty="0">
                <a:solidFill>
                  <a:schemeClr val="tx1"/>
                </a:solidFill>
              </a:rPr>
              <a:t>double grade = 5.5334;</a:t>
            </a:r>
          </a:p>
          <a:p>
            <a:r>
              <a:rPr lang="en-GB" sz="2700" dirty="0">
                <a:solidFill>
                  <a:schemeClr val="tx1"/>
                </a:solidFill>
              </a:rPr>
              <a:t>int percentage = 55;</a:t>
            </a:r>
          </a:p>
          <a:p>
            <a:r>
              <a:rPr lang="en-GB" sz="2700" dirty="0">
                <a:solidFill>
                  <a:schemeClr val="tx1"/>
                </a:solidFill>
              </a:rPr>
              <a:t>Console.WriteLine("</a:t>
            </a:r>
            <a:r>
              <a:rPr lang="en-GB" sz="2700" dirty="0">
                <a:solidFill>
                  <a:schemeClr val="bg1"/>
                </a:solidFill>
              </a:rPr>
              <a:t>{0:F2}</a:t>
            </a:r>
            <a:r>
              <a:rPr lang="en-GB" sz="2700" dirty="0">
                <a:solidFill>
                  <a:schemeClr val="tx1"/>
                </a:solidFill>
              </a:rPr>
              <a:t>", grade);      </a:t>
            </a:r>
            <a:r>
              <a:rPr lang="en-GB" sz="2700" i="1" dirty="0">
                <a:solidFill>
                  <a:schemeClr val="accent2"/>
                </a:solidFill>
              </a:rPr>
              <a:t>// 5.53</a:t>
            </a:r>
          </a:p>
          <a:p>
            <a:r>
              <a:rPr lang="en-GB" sz="2700" dirty="0">
                <a:solidFill>
                  <a:schemeClr val="tx1"/>
                </a:solidFill>
              </a:rPr>
              <a:t>Console.WriteLine("</a:t>
            </a:r>
            <a:r>
              <a:rPr lang="en-GB" sz="2700" dirty="0">
                <a:solidFill>
                  <a:schemeClr val="bg1"/>
                </a:solidFill>
              </a:rPr>
              <a:t>{0:D3}</a:t>
            </a:r>
            <a:r>
              <a:rPr lang="en-GB" sz="2700" dirty="0">
                <a:solidFill>
                  <a:schemeClr val="tx1"/>
                </a:solidFill>
              </a:rPr>
              <a:t>", percentage); </a:t>
            </a:r>
            <a:r>
              <a:rPr lang="en-GB" sz="2700" i="1" dirty="0">
                <a:solidFill>
                  <a:schemeClr val="accent2"/>
                </a:solidFill>
              </a:rPr>
              <a:t>// 055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 Numbers in Placeholders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string interpolation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2667000"/>
            <a:ext cx="9296400" cy="2911154"/>
          </a:xfrm>
        </p:spPr>
        <p:txBody>
          <a:bodyPr/>
          <a:lstStyle/>
          <a:p>
            <a:r>
              <a:rPr lang="en-US" sz="2700" dirty="0">
                <a:solidFill>
                  <a:schemeClr val="tx1"/>
                </a:solidFill>
              </a:rPr>
              <a:t>string name = "George";</a:t>
            </a:r>
          </a:p>
          <a:p>
            <a:r>
              <a:rPr lang="en-US" sz="2700" dirty="0">
                <a:solidFill>
                  <a:schemeClr val="tx1"/>
                </a:solidFill>
              </a:rPr>
              <a:t>int age = 5;</a:t>
            </a:r>
          </a:p>
          <a:p>
            <a:endParaRPr lang="en-US" sz="2700" dirty="0">
              <a:solidFill>
                <a:schemeClr val="tx1"/>
              </a:solidFill>
            </a:endParaRPr>
          </a:p>
          <a:p>
            <a:r>
              <a:rPr lang="en-US" sz="2700" dirty="0">
                <a:solidFill>
                  <a:schemeClr val="tx1"/>
                </a:solidFill>
              </a:rPr>
              <a:t>Console.WriteLine(</a:t>
            </a:r>
            <a:r>
              <a:rPr lang="en-US" sz="2700" dirty="0">
                <a:solidFill>
                  <a:schemeClr val="bg1"/>
                </a:solidFill>
              </a:rPr>
              <a:t>$</a:t>
            </a:r>
            <a:r>
              <a:rPr lang="en-US" sz="2700" dirty="0">
                <a:solidFill>
                  <a:schemeClr val="tx1"/>
                </a:solidFill>
              </a:rPr>
              <a:t>"Name: </a:t>
            </a:r>
            <a:r>
              <a:rPr lang="en-US" sz="2700" dirty="0">
                <a:solidFill>
                  <a:schemeClr val="bg1"/>
                </a:solidFill>
              </a:rPr>
              <a:t>{name}</a:t>
            </a:r>
            <a:r>
              <a:rPr lang="en-US" sz="2700" dirty="0">
                <a:solidFill>
                  <a:schemeClr val="tx1"/>
                </a:solidFill>
              </a:rPr>
              <a:t>, Age: </a:t>
            </a:r>
            <a:r>
              <a:rPr lang="en-US" sz="2700" dirty="0">
                <a:solidFill>
                  <a:schemeClr val="bg1"/>
                </a:solidFill>
              </a:rPr>
              <a:t>{age}</a:t>
            </a:r>
            <a:r>
              <a:rPr lang="en-US" sz="2700" dirty="0">
                <a:solidFill>
                  <a:schemeClr val="tx1"/>
                </a:solidFill>
              </a:rPr>
              <a:t>");</a:t>
            </a:r>
          </a:p>
          <a:p>
            <a:r>
              <a:rPr lang="en-US" sz="2700" i="1" dirty="0">
                <a:solidFill>
                  <a:schemeClr val="accent2"/>
                </a:solidFill>
              </a:rPr>
              <a:t>//Name: George, Age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String Interpolation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99012" y="3276600"/>
            <a:ext cx="3657600" cy="1226959"/>
          </a:xfrm>
          <a:prstGeom prst="wedgeRoundRectCallout">
            <a:avLst>
              <a:gd name="adj1" fmla="val -58932"/>
              <a:gd name="adj2" fmla="val 43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 </a:t>
            </a:r>
            <a:r>
              <a:rPr lang="en-US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en-US" sz="2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front of the string to use </a:t>
            </a:r>
            <a:r>
              <a:rPr lang="en-US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interpolation</a:t>
            </a:r>
          </a:p>
        </p:txBody>
      </p:sp>
    </p:spTree>
    <p:extLst>
      <p:ext uri="{BB962C8B-B14F-4D97-AF65-F5344CB8AC3E}">
        <p14:creationId xmlns:p14="http://schemas.microsoft.com/office/powerpoint/2010/main" val="38487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"Name: {name}, Age: {age}, Grade {grade}"</a:t>
            </a:r>
          </a:p>
          <a:p>
            <a:pPr lvl="1"/>
            <a:r>
              <a:rPr lang="en-GB" dirty="0"/>
              <a:t>Format the grade to 2 decimal places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43317-2D68-4324-9B00-AEB3536B18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89212" y="5217570"/>
            <a:ext cx="5597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62" y="4724400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212" y="5155286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CCFEA-219A-4AA1-B2D5-4C0A613B788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07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832" y="1371600"/>
            <a:ext cx="11339580" cy="2678719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string name = </a:t>
            </a:r>
            <a:r>
              <a:rPr lang="en-GB" dirty="0" err="1">
                <a:solidFill>
                  <a:schemeClr val="bg1"/>
                </a:solidFill>
              </a:rPr>
              <a:t>Console.ReadLine</a:t>
            </a:r>
            <a:r>
              <a:rPr lang="en-GB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int age = </a:t>
            </a:r>
            <a:r>
              <a:rPr lang="en-GB" dirty="0" err="1">
                <a:solidFill>
                  <a:schemeClr val="bg1"/>
                </a:solidFill>
              </a:rPr>
              <a:t>int.Parse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Console.ReadLine</a:t>
            </a:r>
            <a:r>
              <a:rPr lang="en-GB" dirty="0">
                <a:solidFill>
                  <a:schemeClr val="tx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double grade = </a:t>
            </a:r>
            <a:r>
              <a:rPr lang="en-GB" dirty="0" err="1">
                <a:solidFill>
                  <a:schemeClr val="bg1"/>
                </a:solidFill>
              </a:rPr>
              <a:t>double.Parse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Console.ReadLine</a:t>
            </a:r>
            <a:r>
              <a:rPr lang="en-GB" dirty="0">
                <a:solidFill>
                  <a:schemeClr val="tx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Console.WriteLine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$</a:t>
            </a:r>
            <a:r>
              <a:rPr lang="en-GB" dirty="0">
                <a:solidFill>
                  <a:schemeClr val="tx1"/>
                </a:solidFill>
              </a:rPr>
              <a:t>"Name: </a:t>
            </a:r>
            <a:r>
              <a:rPr lang="en-GB" dirty="0">
                <a:solidFill>
                  <a:schemeClr val="bg1"/>
                </a:solidFill>
              </a:rPr>
              <a:t>{name}</a:t>
            </a:r>
            <a:r>
              <a:rPr lang="en-GB" dirty="0">
                <a:solidFill>
                  <a:schemeClr val="tx1"/>
                </a:solidFill>
              </a:rPr>
              <a:t>, Age: </a:t>
            </a:r>
            <a:r>
              <a:rPr lang="en-GB" dirty="0">
                <a:solidFill>
                  <a:schemeClr val="bg1"/>
                </a:solidFill>
              </a:rPr>
              <a:t>{age}</a:t>
            </a:r>
            <a:r>
              <a:rPr lang="en-GB" dirty="0">
                <a:solidFill>
                  <a:schemeClr val="tx1"/>
                </a:solidFill>
              </a:rPr>
              <a:t>, Grade: </a:t>
            </a:r>
            <a:r>
              <a:rPr lang="en-GB" dirty="0">
                <a:solidFill>
                  <a:schemeClr val="bg1"/>
                </a:solidFill>
              </a:rPr>
              <a:t>{grade:f2}</a:t>
            </a:r>
            <a:r>
              <a:rPr lang="en-GB" dirty="0">
                <a:solidFill>
                  <a:schemeClr val="tx1"/>
                </a:solidFill>
              </a:rPr>
              <a:t>");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Student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215FF-3756-47CF-8F23-1AD3FE122BA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DBF2C-62DF-42FF-9D32-A11DD00FE697}"/>
              </a:ext>
            </a:extLst>
          </p:cNvPr>
          <p:cNvSpPr/>
          <p:nvPr/>
        </p:nvSpPr>
        <p:spPr bwMode="auto">
          <a:xfrm>
            <a:off x="4265612" y="4800600"/>
            <a:ext cx="5805420" cy="762000"/>
          </a:xfrm>
          <a:prstGeom prst="rect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 John, Age: 15, Grade: 5.40</a:t>
            </a: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4B3AF833-DDDC-4CCD-8A46-B19E6B048046}"/>
              </a:ext>
            </a:extLst>
          </p:cNvPr>
          <p:cNvSpPr/>
          <p:nvPr/>
        </p:nvSpPr>
        <p:spPr bwMode="auto">
          <a:xfrm rot="5400000">
            <a:off x="2845288" y="4365747"/>
            <a:ext cx="1169377" cy="1071929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36CA2-A1E2-4826-AD71-5B1ED3491E1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77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86A01-8A4D-490F-815F-1C9667159E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  <a:endParaRPr lang="en-GB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1995120"/>
              </p:ext>
            </p:extLst>
          </p:nvPr>
        </p:nvGraphicFramePr>
        <p:xfrm>
          <a:off x="1979612" y="1600200"/>
          <a:ext cx="8229600" cy="4319016"/>
        </p:xfrm>
        <a:graphic>
          <a:graphicData uri="http://schemas.openxmlformats.org/drawingml/2006/table">
            <a:tbl>
              <a:tblPr/>
              <a:tblGrid>
                <a:gridCol w="4911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812" y="1295400"/>
            <a:ext cx="8153400" cy="4795935"/>
          </a:xfrm>
        </p:spPr>
        <p:txBody>
          <a:bodyPr>
            <a:noAutofit/>
          </a:bodyPr>
          <a:lstStyle/>
          <a:p>
            <a:r>
              <a:rPr lang="en-GB" sz="2800" dirty="0"/>
              <a:t>Introduction and Basic Syntax </a:t>
            </a:r>
          </a:p>
          <a:p>
            <a:r>
              <a:rPr lang="en-GB" sz="2800" dirty="0"/>
              <a:t>Input / Output</a:t>
            </a:r>
          </a:p>
          <a:p>
            <a:r>
              <a:rPr lang="en-GB" sz="2800" dirty="0"/>
              <a:t>Comparison operators</a:t>
            </a:r>
          </a:p>
          <a:p>
            <a:r>
              <a:rPr lang="en-GB" sz="2800" dirty="0"/>
              <a:t>The if-else /</a:t>
            </a:r>
            <a:r>
              <a:rPr lang="en-US" sz="2800" dirty="0"/>
              <a:t> Switch-Case Statement</a:t>
            </a:r>
          </a:p>
          <a:p>
            <a:r>
              <a:rPr lang="en-GB" sz="2800" dirty="0"/>
              <a:t>Logical Operators</a:t>
            </a:r>
            <a:endParaRPr lang="en-US" sz="2800" dirty="0"/>
          </a:p>
          <a:p>
            <a:r>
              <a:rPr lang="en-GB" sz="2800" dirty="0"/>
              <a:t>Loops</a:t>
            </a:r>
          </a:p>
          <a:p>
            <a:r>
              <a:rPr lang="en-GB" sz="2800" dirty="0"/>
              <a:t>Debugging</a:t>
            </a:r>
            <a:r>
              <a:rPr lang="en-US" sz="2800" dirty="0"/>
              <a:t> and Troubleshooting</a:t>
            </a:r>
            <a:endParaRPr lang="en-US" sz="3200" dirty="0"/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4812" y="1951051"/>
            <a:ext cx="8534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int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 b);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 0);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 100);     </a:t>
            </a:r>
            <a:endParaRPr lang="bg-BG" sz="2400" dirty="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 a);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&lt;=</a:t>
            </a:r>
            <a:r>
              <a:rPr lang="en-US" sz="2400" dirty="0">
                <a:solidFill>
                  <a:schemeClr val="tx1"/>
                </a:solidFill>
              </a:rPr>
              <a:t> 5);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Console.WriteLine(b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>
                <a:solidFill>
                  <a:schemeClr val="tx1"/>
                </a:solidFill>
              </a:rPr>
              <a:t> 2 * a);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7389812" y="3122180"/>
            <a:ext cx="163362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7389812" y="3684322"/>
            <a:ext cx="163362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7389812" y="4847625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7389812" y="4263488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7389812" y="5350556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7389812" y="5853487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if-else Statement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248C20F-ECAC-4875-B160-F2FA774AB6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7"/>
            <a:ext cx="10958928" cy="499819"/>
          </a:xfrm>
        </p:spPr>
        <p:txBody>
          <a:bodyPr/>
          <a:lstStyle/>
          <a:p>
            <a:r>
              <a:rPr lang="en-GB" dirty="0"/>
              <a:t>Implementing Control-Flow Logic</a:t>
            </a:r>
          </a:p>
        </p:txBody>
      </p:sp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most simple conditional statement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 Statement</a:t>
            </a:r>
            <a:endParaRPr lang="bg-BG" i="1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19199" y="3865271"/>
            <a:ext cx="8474727" cy="21012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</a:t>
            </a:r>
            <a:r>
              <a:rPr lang="it-IT" sz="2400" b="1" noProof="1">
                <a:latin typeface="Consolas" pitchFamily="49" charset="0"/>
              </a:rPr>
              <a:t>grade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3.00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57499" y="4900511"/>
            <a:ext cx="3732814" cy="85026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 C# the opening bracket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Executes </a:t>
            </a:r>
            <a:r>
              <a:rPr lang="en-US" sz="3200" b="1" dirty="0">
                <a:solidFill>
                  <a:schemeClr val="bg1"/>
                </a:solidFill>
              </a:rPr>
              <a:t>one branch</a:t>
            </a:r>
            <a:r>
              <a:rPr lang="en-US" sz="3200" b="1" dirty="0"/>
              <a:t> </a:t>
            </a:r>
            <a:r>
              <a:rPr lang="en-US" sz="3200" dirty="0"/>
              <a:t>if the condition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if it is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chemeClr val="bg1"/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it-IT" sz="3200" noProof="1"/>
              <a:t>"</a:t>
            </a:r>
            <a:r>
              <a:rPr lang="it-IT" sz="3200" b="1" noProof="1">
                <a:solidFill>
                  <a:schemeClr val="bg1"/>
                </a:solidFill>
              </a:rPr>
              <a:t>Failed</a:t>
            </a:r>
            <a:r>
              <a:rPr lang="it-IT" sz="3200" noProof="1"/>
              <a:t>!", </a:t>
            </a:r>
            <a:br>
              <a:rPr lang="it-IT" sz="3200" noProof="1"/>
            </a:br>
            <a:r>
              <a:rPr lang="it-IT" sz="3200" noProof="1"/>
              <a:t>if the</a:t>
            </a:r>
            <a:r>
              <a:rPr lang="en-US" sz="3200" dirty="0"/>
              <a:t> mark is lower than 3.00: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3322887" y="3393829"/>
            <a:ext cx="5438526" cy="290233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if (grade &gt;</a:t>
            </a:r>
            <a:r>
              <a:rPr lang="bg-BG" sz="2200" b="1" noProof="1">
                <a:latin typeface="Consolas" pitchFamily="49" charset="0"/>
              </a:rPr>
              <a:t>=</a:t>
            </a:r>
            <a:r>
              <a:rPr lang="it-IT" sz="2200" b="1" noProof="1"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2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37469" y="4351013"/>
            <a:ext cx="2438400" cy="1242275"/>
          </a:xfrm>
          <a:prstGeom prst="wedgeRoundRectCallout">
            <a:avLst>
              <a:gd name="adj1" fmla="val 63391"/>
              <a:gd name="adj2" fmla="val 113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else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keyword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1" y="1196125"/>
            <a:ext cx="11625959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Back in 30 Minutes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4553" y="3579451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3865" y="397563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2639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0906" y="356385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29205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4551" y="356292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2277" y="396131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59707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0644" y="501093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2540" y="545469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2639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09875" y="4995345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29205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5322" y="4994415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7428" y="540712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59706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9F631A-59DD-4D87-81F8-C49CE6447B8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28" name="Right Arrow 14"/>
          <p:cNvSpPr/>
          <p:nvPr/>
        </p:nvSpPr>
        <p:spPr>
          <a:xfrm>
            <a:off x="2411439" y="5442285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9" name="Right Arrow 14"/>
          <p:cNvSpPr/>
          <p:nvPr/>
        </p:nvSpPr>
        <p:spPr>
          <a:xfrm>
            <a:off x="2403277" y="3970538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Back in 30 Minutes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2812" y="1295400"/>
            <a:ext cx="10287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int.Parse(Console.ReadLine()) + 30;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Console.WriteLine("</a:t>
            </a:r>
            <a:r>
              <a:rPr lang="en-US" sz="2800" b="1" noProof="1">
                <a:latin typeface="Consolas" pitchFamily="49" charset="0"/>
              </a:rPr>
              <a:t>{0}:{1:D2}", hours, minutes</a:t>
            </a:r>
            <a:r>
              <a:rPr lang="it-IT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6E057-8F7E-40C6-B810-82C36D87F99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Switch-Case Statement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943EE-0B90-41B9-AA66-4A6940EBFF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0959"/>
            <a:ext cx="10958928" cy="499819"/>
          </a:xfrm>
        </p:spPr>
        <p:txBody>
          <a:bodyPr/>
          <a:lstStyle/>
          <a:p>
            <a:r>
              <a:rPr lang="en-GB" dirty="0"/>
              <a:t>Simplified if-else-if-else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4832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Works as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200" dirty="0"/>
              <a:t> statements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read input a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89212" y="2477109"/>
            <a:ext cx="7010399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month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switch (month)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000" b="1" noProof="1">
                <a:latin typeface="Consolas" pitchFamily="49" charset="0"/>
              </a:rPr>
              <a:t> Console.WriteLine("January");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000" b="1" noProof="1">
                <a:latin typeface="Consolas" pitchFamily="49" charset="0"/>
              </a:rPr>
              <a:t> Console.WriteLine("February");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000" b="1" noProof="1">
                <a:latin typeface="Consolas" pitchFamily="49" charset="0"/>
              </a:rPr>
              <a:t> Console.WriteLine("Error!");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01C22-1050-4070-8335-F4255E798ED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56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029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55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029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5643" y="5098408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2957840"/>
            <a:ext cx="2857500" cy="2857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4B0BB3-9CB7-444E-BA73-ED70E622489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5643" y="4230694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760412" y="1247412"/>
            <a:ext cx="10453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"England": Console.WriteLine("English");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"Spain":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"Argentina":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"Mexico": Console.WriteLine("Spanish");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398" b="1" noProof="1">
                <a:latin typeface="Consolas" pitchFamily="49" charset="0"/>
              </a:rPr>
              <a:t>: Console.WriteLine("unknown");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118CA-2FA1-4032-9E29-BDA80456137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801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#TECH-CSHARP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74D91-D9FC-46BD-86D0-77FA9E100E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Writing More Complex Conditions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2077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081875"/>
              </p:ext>
            </p:extLst>
          </p:nvPr>
        </p:nvGraphicFramePr>
        <p:xfrm>
          <a:off x="989805" y="3352800"/>
          <a:ext cx="10209213" cy="2184019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day. If the age is &lt; 0 or &gt; 122, </a:t>
            </a:r>
            <a:br>
              <a:rPr lang="en-US" dirty="0"/>
            </a:br>
            <a:r>
              <a:rPr lang="en-US" dirty="0"/>
              <a:t>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07270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48788" y="5591773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2404" y="5461650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51812" y="5462739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39521" y="5591774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965672"/>
              </p:ext>
            </p:extLst>
          </p:nvPr>
        </p:nvGraphicFramePr>
        <p:xfrm>
          <a:off x="760412" y="2969035"/>
          <a:ext cx="10209212" cy="214661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983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1387F-3B0F-43B4-B588-2B1FB6A8FC59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5312" y="1254661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day = Console.ReadLine().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ToLower</a:t>
            </a:r>
            <a:r>
              <a:rPr lang="en-US" sz="2000" b="1" noProof="1">
                <a:latin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age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if (day == "weekday")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(age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5312" y="1256758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 if (day == "weekend")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(age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else if (age &gt; 18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64)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87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5312" y="1261145"/>
            <a:ext cx="8458200" cy="46808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 if (day == "holiday")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if (price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sz="2000" b="1" noProof="1">
                <a:latin typeface="Consolas" pitchFamily="49" charset="0"/>
              </a:rPr>
              <a:t>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Console.WriteLine(price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Console.WriteLine("Error!");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FC7D4-986A-4724-8515-A05E785CB40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9023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C8B4B-2849-4053-BCFF-56C3F7C1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Code Block Repetition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501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</a:t>
            </a:r>
            <a:br>
              <a:rPr kumimoji="0" lang="en-US" dirty="0"/>
            </a:br>
            <a:r>
              <a:rPr kumimoji="0" lang="en-US" dirty="0"/>
              <a:t>while a given condition returns true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kumimoji="0" lang="en-US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956" y="1219200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7131B-3922-4111-B266-6173EA1FC5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Managing the Count of the Iteration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3" y="2251655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34963" y="3577541"/>
            <a:ext cx="2178049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at the new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3012" y="2290534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19662" y="2285758"/>
            <a:ext cx="2178048" cy="735890"/>
          </a:xfrm>
          <a:prstGeom prst="wedgeRoundRectCallout">
            <a:avLst>
              <a:gd name="adj1" fmla="val 22879"/>
              <a:gd name="adj2" fmla="val 914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317611" y="3801520"/>
            <a:ext cx="2266371" cy="1684879"/>
          </a:xfrm>
          <a:prstGeom prst="wedgeRoundRectCallout">
            <a:avLst>
              <a:gd name="adj1" fmla="val -63501"/>
              <a:gd name="adj2" fmla="val 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b="1" dirty="0">
                <a:solidFill>
                  <a:schemeClr val="bg2"/>
                </a:solidFill>
              </a:rPr>
              <a:t>,</a:t>
            </a: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Executed each iteration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8222" y="3276600"/>
            <a:ext cx="6357989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latin typeface="Consolas" pitchFamily="49" charset="0"/>
              </a:rPr>
              <a:t> 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int i = 1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 Console.WriteLine("i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19718" y="2285758"/>
            <a:ext cx="2178048" cy="735890"/>
          </a:xfrm>
          <a:prstGeom prst="wedgeRoundRectCallout">
            <a:avLst>
              <a:gd name="adj1" fmla="val -40091"/>
              <a:gd name="adj2" fmla="val 82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B611B21A-1BD6-4547-8BD3-63908CD2285E}"/>
              </a:ext>
            </a:extLst>
          </p:cNvPr>
          <p:cNvSpPr/>
          <p:nvPr/>
        </p:nvSpPr>
        <p:spPr>
          <a:xfrm>
            <a:off x="8274693" y="4113123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9" grpId="0" animBg="1"/>
      <p:bldP spid="10" grpId="0" animBg="1"/>
      <p:bldP spid="5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Introduction and Basic Syntax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39992-37FC-4E1B-9904-A1DB42FE1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936" y="1337719"/>
            <a:ext cx="287695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3C8386-F25D-452F-AF6F-4349E9668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4915648"/>
            <a:ext cx="6029922" cy="1336252"/>
          </a:xfrm>
          <a:prstGeom prst="rect">
            <a:avLst/>
          </a:prstGeom>
        </p:spPr>
      </p:pic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/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endParaRPr kumimoji="0" lang="en-US"/>
          </a:p>
          <a:p>
            <a:pPr>
              <a:lnSpc>
                <a:spcPct val="110000"/>
              </a:lnSpc>
            </a:pPr>
            <a:r>
              <a:rPr kumimoji="0" lang="en-US"/>
              <a:t>You can </a:t>
            </a:r>
            <a:r>
              <a:rPr lang="en-US"/>
              <a:t>use </a:t>
            </a:r>
            <a:r>
              <a:rPr lang="en-US" sz="3600"/>
              <a:t>"</a:t>
            </a:r>
            <a:r>
              <a:rPr lang="en-US" sz="3600" b="1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/>
              <a:t>" code snippet in</a:t>
            </a:r>
            <a:r>
              <a:rPr lang="bg-BG" sz="3600"/>
              <a:t> </a:t>
            </a:r>
            <a:r>
              <a:rPr lang="en-US" sz="3600"/>
              <a:t>Visual Studio 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863907"/>
            <a:ext cx="5943600" cy="21535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(var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398" b="1" noProof="1">
                <a:latin typeface="Consolas" pitchFamily="49" charset="0"/>
              </a:rPr>
              <a:t>; i &lt;=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100</a:t>
            </a:r>
            <a:r>
              <a:rPr lang="en-US" sz="2398" b="1" noProof="1">
                <a:latin typeface="Consolas" pitchFamily="49" charset="0"/>
              </a:rPr>
              <a:t>; i += 3)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149" y="4915648"/>
            <a:ext cx="4124561" cy="1256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ight Arrow 12"/>
          <p:cNvSpPr/>
          <p:nvPr/>
        </p:nvSpPr>
        <p:spPr>
          <a:xfrm>
            <a:off x="6837362" y="5386309"/>
            <a:ext cx="533400" cy="394929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27829" y="4770357"/>
            <a:ext cx="2895600" cy="559117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Push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[Tab] twice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635" y="2090496"/>
            <a:ext cx="3389513" cy="18642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EBFF01-7F3F-43FC-8D2B-789ED76C4A98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6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5812" y="3625408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944532" y="3721928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27949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3185" y="3633262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03834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82F58D-68F7-446B-A6F5-DA6D64DAC01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2" name="Right Arrow 14"/>
          <p:cNvSpPr/>
          <p:nvPr/>
        </p:nvSpPr>
        <p:spPr>
          <a:xfrm>
            <a:off x="7334439" y="3721928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Odd Numbers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132012" y="1268482"/>
            <a:ext cx="77724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var n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var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398" b="1" noProof="1">
                <a:latin typeface="Consolas" pitchFamily="49" charset="0"/>
              </a:rPr>
              <a:t>(int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Console.WriteLine("{0}", 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Console.WriteLine("Sum:{0}", sum);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DE29D-2719-4FA0-9076-B3AC4932B248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7461B-6027-4B03-AB52-D2258416A4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Iterations While a Condition is 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905000"/>
            <a:ext cx="3048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50845" y="2802342"/>
            <a:ext cx="63246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var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Console.WriteLine(n);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531356" y="4724400"/>
            <a:ext cx="2211204" cy="712442"/>
          </a:xfrm>
          <a:prstGeom prst="wedgeRoundRectCallout">
            <a:avLst>
              <a:gd name="adj1" fmla="val -67623"/>
              <a:gd name="adj2" fmla="val 6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47667" y="3358501"/>
            <a:ext cx="1828800" cy="695444"/>
          </a:xfrm>
          <a:prstGeom prst="wedgeRoundRectCallout">
            <a:avLst>
              <a:gd name="adj1" fmla="val -64442"/>
              <a:gd name="adj2" fmla="val 13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732212" y="5811888"/>
            <a:ext cx="3729855" cy="686832"/>
          </a:xfrm>
          <a:prstGeom prst="wedgeRoundRectCallout">
            <a:avLst>
              <a:gd name="adj1" fmla="val -53727"/>
              <a:gd name="adj2" fmla="val -513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C9F83C3-E2AA-4DB6-BC4F-AE90C458002B}"/>
              </a:ext>
            </a:extLst>
          </p:cNvPr>
          <p:cNvSpPr/>
          <p:nvPr/>
        </p:nvSpPr>
        <p:spPr>
          <a:xfrm>
            <a:off x="8228012" y="4613035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351212" y="1981713"/>
            <a:ext cx="2116206" cy="703660"/>
          </a:xfrm>
          <a:prstGeom prst="wedgeRoundRectCallout">
            <a:avLst>
              <a:gd name="adj1" fmla="val 2436"/>
              <a:gd name="adj2" fmla="val 82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3" grpId="0" animBg="1"/>
      <p:bldP spid="11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Print a table holding</a:t>
            </a:r>
            <a:r>
              <a:rPr lang="en-US" dirty="0"/>
              <a:t>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111396" y="1916363"/>
            <a:ext cx="7966032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while (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Console.WriteLine(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  $"{number} X {times} = {number * times}");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times++</a:t>
            </a:r>
            <a:r>
              <a:rPr lang="pt-BR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}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FE4D9-9A10-42CA-BCE8-26FC4D49575C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Do…While Loop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56F7F-CA8E-4636-89F2-751C7AE216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Executes Code Block One or More Times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0668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7412" y="2213807"/>
            <a:ext cx="5334000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990012" y="4249099"/>
            <a:ext cx="1981200" cy="666938"/>
          </a:xfrm>
          <a:prstGeom prst="wedgeRoundRectCallout">
            <a:avLst>
              <a:gd name="adj1" fmla="val -57013"/>
              <a:gd name="adj2" fmla="val 44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97868" y="5007276"/>
            <a:ext cx="1799145" cy="604352"/>
          </a:xfrm>
          <a:prstGeom prst="wedgeRoundRectCallout">
            <a:avLst>
              <a:gd name="adj1" fmla="val -38256"/>
              <a:gd name="adj2" fmla="val 90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2012" y="2001085"/>
            <a:ext cx="2086455" cy="612576"/>
          </a:xfrm>
          <a:prstGeom prst="wedgeRoundRectCallout">
            <a:avLst>
              <a:gd name="adj1" fmla="val -61930"/>
              <a:gd name="adj2" fmla="val 392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161779" y="4314682"/>
            <a:ext cx="2339754" cy="859336"/>
          </a:xfrm>
          <a:prstGeom prst="wedgeRoundRectCallout">
            <a:avLst>
              <a:gd name="adj1" fmla="val 64245"/>
              <a:gd name="adj2" fmla="val 180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0CDAE3F-DF65-47C2-A20F-8EDD2E760991}"/>
              </a:ext>
            </a:extLst>
          </p:cNvPr>
          <p:cNvSpPr/>
          <p:nvPr/>
        </p:nvSpPr>
        <p:spPr>
          <a:xfrm>
            <a:off x="7798634" y="3624784"/>
            <a:ext cx="914400" cy="19155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44721" y="1828396"/>
            <a:ext cx="76962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times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pt-BR" sz="2200" b="1" noProof="1">
                <a:latin typeface="Consolas" pitchFamily="49" charset="0"/>
              </a:rPr>
              <a:t>Console.WriteLine(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  $"{number} X {times} = {number * times}"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200" b="1" noProof="1">
                <a:latin typeface="Consolas" pitchFamily="49" charset="0"/>
              </a:rPr>
              <a:t> while (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200" b="1" noProof="1">
                <a:latin typeface="Consolas" pitchFamily="49" charset="0"/>
              </a:rPr>
              <a:t>);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33645-7BEB-4AA7-93AC-18C901AA7033}"/>
              </a:ext>
            </a:extLst>
          </p:cNvPr>
          <p:cNvSpPr txBox="1"/>
          <p:nvPr/>
        </p:nvSpPr>
        <p:spPr>
          <a:xfrm>
            <a:off x="796921" y="638175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CA24E-EED6-4687-92A1-F015AE9C21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the Visual Studio Debugger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1934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C# – Introduction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8263" y="1048552"/>
            <a:ext cx="10033549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C# </a:t>
            </a:r>
            <a:r>
              <a:rPr lang="en-US" dirty="0"/>
              <a:t>is modern, flexible, general-purpose</a:t>
            </a:r>
            <a:br>
              <a:rPr lang="en-US" dirty="0"/>
            </a:br>
            <a:r>
              <a:rPr lang="en-US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Object-oriented</a:t>
            </a:r>
            <a:r>
              <a:rPr lang="en-US" dirty="0"/>
              <a:t> by nature, statically-typed, compiled</a:t>
            </a:r>
          </a:p>
          <a:p>
            <a:pPr>
              <a:buClr>
                <a:schemeClr val="tx1"/>
              </a:buClr>
            </a:pPr>
            <a:r>
              <a:rPr lang="en-US" dirty="0"/>
              <a:t>Runs on .NET Framework / .NET Core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13012" y="3886200"/>
            <a:ext cx="41148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static void Main()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8665FAE-590E-4084-8660-901EFA66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3855440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9523412" y="1278998"/>
            <a:ext cx="1873556" cy="5035320"/>
            <a:chOff x="9402456" y="1219200"/>
            <a:chExt cx="1873556" cy="5035320"/>
          </a:xfrm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Visual Studio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Visual Studio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812" y="1524000"/>
            <a:ext cx="6534150" cy="4029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[Ctrl+F5]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[F9]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r>
              <a:rPr lang="en-US" b="1" dirty="0">
                <a:solidFill>
                  <a:schemeClr val="bg1"/>
                </a:solidFill>
              </a:rPr>
              <a:t>[F5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[F10]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[F11]</a:t>
            </a:r>
          </a:p>
          <a:p>
            <a:pPr>
              <a:lnSpc>
                <a:spcPct val="114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Watches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  <a:p>
            <a:pPr>
              <a:lnSpc>
                <a:spcPct val="114000"/>
              </a:lnSpc>
            </a:pPr>
            <a:r>
              <a:rPr lang="en-US" dirty="0"/>
              <a:t>Enter debug mode after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Visual Studio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12" y="3962152"/>
            <a:ext cx="4562475" cy="2381250"/>
          </a:xfrm>
          <a:prstGeom prst="roundRect">
            <a:avLst>
              <a:gd name="adj" fmla="val 111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312764"/>
            <a:ext cx="4562475" cy="2532749"/>
          </a:xfrm>
          <a:prstGeom prst="roundRect">
            <a:avLst>
              <a:gd name="adj" fmla="val 672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76F3E5B-48DB-42A7-861A-AB22F987D3B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program aims to count the non-working days between two dates (e.g. 1.05.2016 … 15.05.2016 </a:t>
            </a:r>
            <a:r>
              <a:rPr lang="en-US" sz="3200" dirty="0">
                <a:sym typeface="Wingdings" panose="05000000000000000000" pitchFamily="2" charset="2"/>
              </a:rPr>
              <a:t> 5 non-working days). Debug it!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86712" y="2327081"/>
            <a:ext cx="80154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startDate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endDate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holidaysCount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for (var date = startDate; date &lt;= endDate; date.AddDays(1))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if (date.DayOfWeek == DayOfWeek.Saturday &amp;&amp;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    date.DayOfWeek == DayOfWeek.Sunday) holidaysCount++;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Console.WriteLine(holidaysCount);</a:t>
            </a:r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 Using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  <a:r>
              <a:rPr lang="en-US" sz="3200" dirty="0">
                <a:solidFill>
                  <a:schemeClr val="bg2"/>
                </a:solidFill>
              </a:rPr>
              <a:t> –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Writing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7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4501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71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3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65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Visual Studio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 </a:t>
            </a:r>
            <a:r>
              <a:rPr lang="en-US" dirty="0"/>
              <a:t>(VS) is powerful IDE for C#</a:t>
            </a:r>
          </a:p>
          <a:p>
            <a:r>
              <a:rPr lang="en-US" dirty="0"/>
              <a:t>Create a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console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application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628" y="1981200"/>
            <a:ext cx="6771777" cy="40096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9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 the program from VS using [</a:t>
            </a:r>
            <a:r>
              <a:rPr lang="en-US" b="1" dirty="0">
                <a:solidFill>
                  <a:schemeClr val="bg1"/>
                </a:solidFill>
              </a:rPr>
              <a:t>Ctrl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F5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the Program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81200"/>
            <a:ext cx="8166085" cy="35783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281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</a:t>
            </a:r>
            <a:r>
              <a:rPr lang="en-GB" dirty="0"/>
              <a:t>Initializing variables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4062" y="2133600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4062" y="4168396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2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988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2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34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Console I/O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Reading from and Writing to the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F0DB5-C5E3-40D8-859C-F6D9EDDE96D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42" y="1385091"/>
            <a:ext cx="2618740" cy="261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2805</TotalTime>
  <Words>3043</Words>
  <Application>Microsoft Office PowerPoint</Application>
  <PresentationFormat>Custom</PresentationFormat>
  <Paragraphs>599</Paragraphs>
  <Slides>59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C# Introduction</vt:lpstr>
      <vt:lpstr>Table of Contents</vt:lpstr>
      <vt:lpstr>Have a Question?</vt:lpstr>
      <vt:lpstr>PowerPoint Presentation</vt:lpstr>
      <vt:lpstr>C# – Introduction</vt:lpstr>
      <vt:lpstr>Using Visual Studio</vt:lpstr>
      <vt:lpstr>Running the Program</vt:lpstr>
      <vt:lpstr>Declaring Variables</vt:lpstr>
      <vt:lpstr>PowerPoint Presentation</vt:lpstr>
      <vt:lpstr>Reading from the Console</vt:lpstr>
      <vt:lpstr>Converting Input from the Console</vt:lpstr>
      <vt:lpstr>Printing to the Console</vt:lpstr>
      <vt:lpstr>Using Placeholders</vt:lpstr>
      <vt:lpstr>Formatting Numbers in Placeholders</vt:lpstr>
      <vt:lpstr>Using String Interpolation</vt:lpstr>
      <vt:lpstr>Problem: Student Information</vt:lpstr>
      <vt:lpstr>Solution: Student Information</vt:lpstr>
      <vt:lpstr>PowerPoint Presentation</vt:lpstr>
      <vt:lpstr>Comparison Operators</vt:lpstr>
      <vt:lpstr>Comparing Numbers</vt:lpstr>
      <vt:lpstr>PowerPoint Presentation</vt:lpstr>
      <vt:lpstr>The If Statement</vt:lpstr>
      <vt:lpstr>The if-else Statement</vt:lpstr>
      <vt:lpstr>Problem: Back in 30 Minutes</vt:lpstr>
      <vt:lpstr>Solution: Back in 30 Minutes</vt:lpstr>
      <vt:lpstr>PowerPoint Presentation</vt:lpstr>
      <vt:lpstr>The switch-case Statement</vt:lpstr>
      <vt:lpstr>Problem: Foreign Languages</vt:lpstr>
      <vt:lpstr>Solution: Foreign Languages</vt:lpstr>
      <vt:lpstr>PowerPoint Presentation</vt:lpstr>
      <vt:lpstr>Logical Operators</vt:lpstr>
      <vt:lpstr>Problem: Theatre Promotions</vt:lpstr>
      <vt:lpstr>Solution: Theatre Promotions</vt:lpstr>
      <vt:lpstr>Solution: Theatre Promotions (2)</vt:lpstr>
      <vt:lpstr>Solution: Theatre Promotions (3)</vt:lpstr>
      <vt:lpstr>PowerPoint Presentation</vt:lpstr>
      <vt:lpstr>Loop: Definition</vt:lpstr>
      <vt:lpstr>PowerPoint Presentation</vt:lpstr>
      <vt:lpstr>For-Loops</vt:lpstr>
      <vt:lpstr>Example: Divisible by 3</vt:lpstr>
      <vt:lpstr>Problem: Sum of Odd Numbers</vt:lpstr>
      <vt:lpstr>Solution: Sum of Odd Numbers</vt:lpstr>
      <vt:lpstr>PowerPoint Presentation</vt:lpstr>
      <vt:lpstr>While Loops</vt:lpstr>
      <vt:lpstr>Problem: Multiplication Table</vt:lpstr>
      <vt:lpstr>PowerPoint Presentation</vt:lpstr>
      <vt:lpstr>Do ... While Loop</vt:lpstr>
      <vt:lpstr>Problem: Multiplication Table 2.0</vt:lpstr>
      <vt:lpstr>PowerPoint Presentation</vt:lpstr>
      <vt:lpstr>Debugging the Code</vt:lpstr>
      <vt:lpstr>Debugging in Visual Studio</vt:lpstr>
      <vt:lpstr>Using the Debugger in Visual Studio</vt:lpstr>
      <vt:lpstr>Problem: Find and Fix the Bugs in the Code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Intro and Baisc Syntax</dc:title>
  <dc:subject>Technology Fundamentals – Practical Training Course @ SoftUni</dc:subject>
  <dc:creator>Software University Foundation</dc:creator>
  <cp:keywords>technology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Atanas Atanasov</cp:lastModifiedBy>
  <cp:revision>559</cp:revision>
  <dcterms:created xsi:type="dcterms:W3CDTF">2014-01-02T17:00:34Z</dcterms:created>
  <dcterms:modified xsi:type="dcterms:W3CDTF">2018-09-21T07:04:22Z</dcterms:modified>
  <cp:category>technology fundamentals;computer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