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4"/>
  </p:notesMasterIdLst>
  <p:handoutMasterIdLst>
    <p:handoutMasterId r:id="rId77"/>
  </p:handoutMasterIdLst>
  <p:sldIdLst>
    <p:sldId id="256" r:id="rId4"/>
    <p:sldId id="499" r:id="rId5"/>
    <p:sldId id="257" r:id="rId6"/>
    <p:sldId id="263" r:id="rId7"/>
    <p:sldId id="472" r:id="rId8"/>
    <p:sldId id="409" r:id="rId9"/>
    <p:sldId id="453" r:id="rId10"/>
    <p:sldId id="454" r:id="rId11"/>
    <p:sldId id="410"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28" r:id="rId32"/>
    <p:sldId id="469" r:id="rId33"/>
    <p:sldId id="427" r:id="rId34"/>
    <p:sldId id="451" r:id="rId35"/>
    <p:sldId id="457" r:id="rId36"/>
    <p:sldId id="458" r:id="rId37"/>
    <p:sldId id="459" r:id="rId38"/>
    <p:sldId id="429" r:id="rId39"/>
    <p:sldId id="470" r:id="rId40"/>
    <p:sldId id="431" r:id="rId41"/>
    <p:sldId id="430" r:id="rId42"/>
    <p:sldId id="432" r:id="rId43"/>
    <p:sldId id="433" r:id="rId44"/>
    <p:sldId id="434" r:id="rId45"/>
    <p:sldId id="435" r:id="rId46"/>
    <p:sldId id="436" r:id="rId47"/>
    <p:sldId id="455" r:id="rId48"/>
    <p:sldId id="437" r:id="rId49"/>
    <p:sldId id="438" r:id="rId50"/>
    <p:sldId id="456" r:id="rId51"/>
    <p:sldId id="442" r:id="rId52"/>
    <p:sldId id="443" r:id="rId53"/>
    <p:sldId id="460" r:id="rId54"/>
    <p:sldId id="444" r:id="rId55"/>
    <p:sldId id="445" r:id="rId56"/>
    <p:sldId id="446" r:id="rId57"/>
    <p:sldId id="447" r:id="rId58"/>
    <p:sldId id="461" r:id="rId59"/>
    <p:sldId id="462" r:id="rId60"/>
    <p:sldId id="463" r:id="rId61"/>
    <p:sldId id="464" r:id="rId62"/>
    <p:sldId id="448" r:id="rId63"/>
    <p:sldId id="452" r:id="rId64"/>
    <p:sldId id="449" r:id="rId65"/>
    <p:sldId id="492" r:id="rId66"/>
    <p:sldId id="493" r:id="rId67"/>
    <p:sldId id="494" r:id="rId68"/>
    <p:sldId id="495" r:id="rId69"/>
    <p:sldId id="496" r:id="rId70"/>
    <p:sldId id="497" r:id="rId71"/>
    <p:sldId id="498" r:id="rId72"/>
    <p:sldId id="408" r:id="rId73"/>
    <p:sldId id="450" r:id="rId75"/>
    <p:sldId id="471"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11F1F"/>
    <a:srgbClr val="FF0000"/>
    <a:srgbClr val="DE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87" autoAdjust="0"/>
  </p:normalViewPr>
  <p:slideViewPr>
    <p:cSldViewPr>
      <p:cViewPr>
        <p:scale>
          <a:sx n="75" d="100"/>
          <a:sy n="75" d="100"/>
        </p:scale>
        <p:origin x="-174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0" d="100"/>
          <a:sy n="50" d="100"/>
        </p:scale>
        <p:origin x="-151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notesMaster" Target="notesMasters/notes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7782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DEB76AB3-9A4E-4932-A6D8-753C53855919}" type="datetimeFigureOut">
              <a:rPr lang="zh-CN" altLang="en-US"/>
            </a:fld>
            <a:endParaRPr lang="en-US" altLang="zh-CN"/>
          </a:p>
        </p:txBody>
      </p:sp>
      <p:sp>
        <p:nvSpPr>
          <p:cNvPr id="7782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ltLang="zh-CN"/>
          </a:p>
        </p:txBody>
      </p:sp>
      <p:sp>
        <p:nvSpPr>
          <p:cNvPr id="7782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4C27F57E-DA47-40D8-B4E1-A8EF0C96155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42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C08152CB-C9F9-4CDD-93CF-4CFF0B7FB48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C8442DF-178A-45A6-9150-DD97E4835253}" type="slidenum">
              <a:rPr lang="en-US" altLang="zh-CN" smtClean="0"/>
            </a:fld>
            <a:endParaRPr lang="en-US" altLang="zh-CN" smtClean="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algn="just" eaLnBrk="1" hangingPunct="1">
              <a:lnSpc>
                <a:spcPct val="110000"/>
              </a:lnSpc>
              <a:spcBef>
                <a:spcPct val="0"/>
              </a:spcBef>
            </a:pPr>
            <a:r>
              <a:rPr lang="zh-CN" altLang="en-US" b="1" smtClean="0"/>
              <a:t>对象接收消息，根据消息及消息参数调用自己的服务，处理并予以响应，从而实现系统功能。</a:t>
            </a:r>
            <a:endParaRPr lang="zh-CN" altLang="en-US" b="1" smtClean="0"/>
          </a:p>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0DF5DD9-4DFA-4ED9-8AE6-1E44B5D44304}" type="slidenum">
              <a:rPr lang="en-US" altLang="zh-CN" sz="1200"/>
            </a:fld>
            <a:endParaRPr lang="en-US" altLang="zh-CN" sz="120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algn="just" eaLnBrk="1" hangingPunct="1">
              <a:lnSpc>
                <a:spcPct val="110000"/>
              </a:lnSpc>
              <a:spcBef>
                <a:spcPct val="0"/>
              </a:spcBef>
            </a:pPr>
            <a:r>
              <a:rPr lang="zh-CN" altLang="en-US" b="1" smtClean="0"/>
              <a:t>对象接收消息，根据消息及消息参数调用自己的服务，处理并予以响应，从而实现系统功能。</a:t>
            </a:r>
            <a:endParaRPr lang="zh-CN" altLang="en-US" b="1" smtClean="0"/>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E4C6216-AF41-4087-856B-90057B6AA708}" type="slidenum">
              <a:rPr lang="en-US" altLang="zh-CN" sz="1200"/>
            </a:fld>
            <a:endParaRPr lang="en-US" altLang="zh-CN"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algn="just" eaLnBrk="1" hangingPunct="1">
              <a:lnSpc>
                <a:spcPct val="110000"/>
              </a:lnSpc>
              <a:spcBef>
                <a:spcPct val="0"/>
              </a:spcBef>
            </a:pPr>
            <a:r>
              <a:rPr lang="zh-CN" altLang="en-US" b="1" smtClean="0"/>
              <a:t>对象接收消息，根据消息及消息参数调用自己的服务，处理并予以响应，从而实现系统功能。</a:t>
            </a:r>
            <a:endParaRPr lang="zh-CN" altLang="en-US" b="1" smtClean="0"/>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Line 9"/>
          <p:cNvSpPr>
            <a:spLocks noChangeShapeType="1"/>
          </p:cNvSpPr>
          <p:nvPr userDrawn="1"/>
        </p:nvSpPr>
        <p:spPr bwMode="auto">
          <a:xfrm flipV="1">
            <a:off x="179388" y="6248400"/>
            <a:ext cx="8785225" cy="0"/>
          </a:xfrm>
          <a:prstGeom prst="line">
            <a:avLst/>
          </a:prstGeom>
          <a:noFill/>
          <a:ln w="25400">
            <a:solidFill>
              <a:srgbClr val="FF0000"/>
            </a:solidFill>
            <a:round/>
          </a:ln>
          <a:effectLst/>
        </p:spPr>
        <p:txBody>
          <a:bodyPr/>
          <a:lstStyle/>
          <a:p>
            <a:pPr>
              <a:defRPr/>
            </a:pPr>
            <a:endParaRPr lang="zh-CN" altLang="en-US"/>
          </a:p>
        </p:txBody>
      </p:sp>
      <p:sp>
        <p:nvSpPr>
          <p:cNvPr id="1034" name="Line 10"/>
          <p:cNvSpPr>
            <a:spLocks noChangeShapeType="1"/>
          </p:cNvSpPr>
          <p:nvPr userDrawn="1"/>
        </p:nvSpPr>
        <p:spPr bwMode="auto">
          <a:xfrm flipV="1">
            <a:off x="179388" y="620713"/>
            <a:ext cx="8785225" cy="0"/>
          </a:xfrm>
          <a:prstGeom prst="line">
            <a:avLst/>
          </a:prstGeom>
          <a:noFill/>
          <a:ln w="25400">
            <a:solidFill>
              <a:srgbClr val="FF0000"/>
            </a:solidFill>
            <a:round/>
          </a:ln>
          <a:effectLst/>
        </p:spPr>
        <p:txBody>
          <a:bodyPr/>
          <a:lstStyle/>
          <a:p>
            <a:pPr>
              <a:defRPr/>
            </a:pPr>
            <a:endParaRPr lang="zh-CN" altLang="en-US"/>
          </a:p>
        </p:txBody>
      </p:sp>
      <p:sp>
        <p:nvSpPr>
          <p:cNvPr id="1035" name="Text Box 11"/>
          <p:cNvSpPr txBox="1">
            <a:spLocks noChangeArrowheads="1"/>
          </p:cNvSpPr>
          <p:nvPr userDrawn="1"/>
        </p:nvSpPr>
        <p:spPr bwMode="auto">
          <a:xfrm>
            <a:off x="7010400" y="6324600"/>
            <a:ext cx="1981200" cy="304800"/>
          </a:xfrm>
          <a:prstGeom prst="rect">
            <a:avLst/>
          </a:prstGeom>
          <a:noFill/>
          <a:ln w="9525">
            <a:noFill/>
            <a:miter lim="800000"/>
          </a:ln>
          <a:effectLst/>
        </p:spPr>
        <p:txBody>
          <a:bodyPr>
            <a:spAutoFit/>
          </a:bodyPr>
          <a:lstStyle/>
          <a:p>
            <a:pPr algn="r">
              <a:spcBef>
                <a:spcPct val="50000"/>
              </a:spcBef>
              <a:defRPr/>
            </a:pPr>
            <a:r>
              <a:rPr lang="zh-CN" altLang="en-US" sz="1400" b="1" dirty="0">
                <a:latin typeface="Times New Roman" panose="02020603050405020304" pitchFamily="18" charset="0"/>
              </a:rPr>
              <a:t>第</a:t>
            </a:r>
            <a:fld id="{32379791-421A-4BE5-8294-3D45F5C61C6E}" type="slidenum">
              <a:rPr lang="zh-CN" altLang="en-US" sz="1400" b="1" dirty="0">
                <a:latin typeface="Times New Roman" panose="02020603050405020304" pitchFamily="18" charset="0"/>
              </a:rPr>
            </a:fld>
            <a:r>
              <a:rPr lang="zh-CN" altLang="en-US" sz="1400" b="1" dirty="0">
                <a:latin typeface="Times New Roman" panose="02020603050405020304" pitchFamily="18" charset="0"/>
              </a:rPr>
              <a:t>页</a:t>
            </a:r>
            <a:r>
              <a:rPr lang="en-US" altLang="zh-CN" sz="1400" b="1" dirty="0">
                <a:latin typeface="Times New Roman" panose="02020603050405020304" pitchFamily="18" charset="0"/>
              </a:rPr>
              <a:t>/</a:t>
            </a:r>
            <a:r>
              <a:rPr lang="zh-CN" altLang="en-US" sz="1400" b="1" dirty="0" smtClean="0">
                <a:latin typeface="Times New Roman" panose="02020603050405020304" pitchFamily="18" charset="0"/>
              </a:rPr>
              <a:t>共</a:t>
            </a:r>
            <a:r>
              <a:rPr lang="en-US" altLang="zh-CN" sz="1400" b="1" dirty="0" smtClean="0">
                <a:latin typeface="Times New Roman" panose="02020603050405020304" pitchFamily="18" charset="0"/>
              </a:rPr>
              <a:t>71</a:t>
            </a:r>
            <a:r>
              <a:rPr lang="zh-CN" altLang="en-US" sz="1400" b="1" dirty="0" smtClean="0">
                <a:latin typeface="Times New Roman" panose="02020603050405020304" pitchFamily="18" charset="0"/>
              </a:rPr>
              <a:t>页</a:t>
            </a:r>
            <a:endParaRPr lang="zh-CN" altLang="en-US" sz="1400" b="1" dirty="0">
              <a:latin typeface="Times New Roman" panose="02020603050405020304" pitchFamily="18" charset="0"/>
            </a:endParaRPr>
          </a:p>
        </p:txBody>
      </p:sp>
      <p:sp>
        <p:nvSpPr>
          <p:cNvPr id="4107" name="Line 11"/>
          <p:cNvSpPr>
            <a:spLocks noChangeShapeType="1"/>
          </p:cNvSpPr>
          <p:nvPr userDrawn="1"/>
        </p:nvSpPr>
        <p:spPr bwMode="auto">
          <a:xfrm flipV="1">
            <a:off x="179388" y="620713"/>
            <a:ext cx="8785225" cy="0"/>
          </a:xfrm>
          <a:prstGeom prst="line">
            <a:avLst/>
          </a:prstGeom>
          <a:noFill/>
          <a:ln w="25400">
            <a:solidFill>
              <a:srgbClr val="FF0000"/>
            </a:solidFill>
            <a:round/>
          </a:ln>
          <a:effectLst/>
        </p:spPr>
        <p:txBody>
          <a:bodyPr/>
          <a:lstStyle/>
          <a:p>
            <a:pPr>
              <a:defRPr/>
            </a:pPr>
            <a:endParaRPr lang="zh-CN" altLang="en-US"/>
          </a:p>
        </p:txBody>
      </p:sp>
      <p:pic>
        <p:nvPicPr>
          <p:cNvPr id="9222" name="Picture 29" descr="合肥工业大学图标"/>
          <p:cNvPicPr>
            <a:picLocks noChangeAspect="1" noChangeArrowheads="1"/>
          </p:cNvPicPr>
          <p:nvPr userDrawn="1"/>
        </p:nvPicPr>
        <p:blipFill>
          <a:blip r:embed="rId13" cstate="print"/>
          <a:srcRect/>
          <a:stretch>
            <a:fillRect/>
          </a:stretch>
        </p:blipFill>
        <p:spPr bwMode="auto">
          <a:xfrm>
            <a:off x="152400" y="133350"/>
            <a:ext cx="2160588" cy="476250"/>
          </a:xfrm>
          <a:prstGeom prst="rect">
            <a:avLst/>
          </a:prstGeom>
          <a:noFill/>
          <a:ln w="9525">
            <a:noFill/>
            <a:miter lim="800000"/>
            <a:headEnd/>
            <a:tailEnd/>
          </a:ln>
        </p:spPr>
      </p:pic>
      <p:pic>
        <p:nvPicPr>
          <p:cNvPr id="9223" name="Picture 13" descr="glxy"/>
          <p:cNvPicPr>
            <a:picLocks noChangeAspect="1" noChangeArrowheads="1"/>
          </p:cNvPicPr>
          <p:nvPr userDrawn="1"/>
        </p:nvPicPr>
        <p:blipFill>
          <a:blip r:embed="rId14" cstate="print"/>
          <a:srcRect/>
          <a:stretch>
            <a:fillRect/>
          </a:stretch>
        </p:blipFill>
        <p:spPr bwMode="auto">
          <a:xfrm>
            <a:off x="6629400" y="309563"/>
            <a:ext cx="2303463" cy="3000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3" name="Line 9"/>
          <p:cNvSpPr>
            <a:spLocks noChangeShapeType="1"/>
          </p:cNvSpPr>
          <p:nvPr userDrawn="1"/>
        </p:nvSpPr>
        <p:spPr bwMode="auto">
          <a:xfrm flipV="1">
            <a:off x="179388" y="6248400"/>
            <a:ext cx="8785225" cy="0"/>
          </a:xfrm>
          <a:prstGeom prst="line">
            <a:avLst/>
          </a:prstGeom>
          <a:noFill/>
          <a:ln w="25400">
            <a:solidFill>
              <a:srgbClr val="FF0000"/>
            </a:solidFill>
            <a:round/>
          </a:ln>
          <a:effectLst/>
        </p:spPr>
        <p:txBody>
          <a:bodyPr/>
          <a:lstStyle/>
          <a:p>
            <a:pPr>
              <a:defRPr/>
            </a:pPr>
            <a:endParaRPr lang="zh-CN" altLang="en-US"/>
          </a:p>
        </p:txBody>
      </p:sp>
      <p:sp>
        <p:nvSpPr>
          <p:cNvPr id="1034" name="Line 10"/>
          <p:cNvSpPr>
            <a:spLocks noChangeShapeType="1"/>
          </p:cNvSpPr>
          <p:nvPr userDrawn="1"/>
        </p:nvSpPr>
        <p:spPr bwMode="auto">
          <a:xfrm flipV="1">
            <a:off x="179388" y="620713"/>
            <a:ext cx="8785225" cy="0"/>
          </a:xfrm>
          <a:prstGeom prst="line">
            <a:avLst/>
          </a:prstGeom>
          <a:noFill/>
          <a:ln w="254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7"/>
          <p:cNvSpPr>
            <a:spLocks noChangeArrowheads="1"/>
          </p:cNvSpPr>
          <p:nvPr/>
        </p:nvSpPr>
        <p:spPr bwMode="auto">
          <a:xfrm>
            <a:off x="381000" y="2133600"/>
            <a:ext cx="8229600" cy="838200"/>
          </a:xfrm>
          <a:prstGeom prst="roundRect">
            <a:avLst>
              <a:gd name="adj" fmla="val 16667"/>
            </a:avLst>
          </a:prstGeom>
          <a:noFill/>
          <a:ln w="25400">
            <a:solidFill>
              <a:srgbClr val="FF0000"/>
            </a:solidFill>
            <a:round/>
          </a:ln>
        </p:spPr>
        <p:txBody>
          <a:bodyPr wrap="none" anchor="ctr"/>
          <a:lstStyle/>
          <a:p>
            <a:pPr algn="ctr"/>
            <a:endParaRPr lang="zh-CN" altLang="zh-CN">
              <a:ea typeface="楷体_GB2312" pitchFamily="49" charset="-122"/>
            </a:endParaRPr>
          </a:p>
        </p:txBody>
      </p:sp>
      <p:sp>
        <p:nvSpPr>
          <p:cNvPr id="4100" name="Rectangle 4"/>
          <p:cNvSpPr>
            <a:spLocks noGrp="1" noChangeArrowheads="1"/>
          </p:cNvSpPr>
          <p:nvPr>
            <p:ph type="ctrTitle"/>
          </p:nvPr>
        </p:nvSpPr>
        <p:spPr bwMode="auto">
          <a:xfrm>
            <a:off x="228600" y="2179638"/>
            <a:ext cx="8664575" cy="715962"/>
          </a:xfrm>
          <a:solidFill>
            <a:srgbClr val="FFFFFF">
              <a:alpha val="0"/>
            </a:srgbClr>
          </a:solidFill>
          <a:ln>
            <a:miter lim="800000"/>
          </a:ln>
        </p:spPr>
        <p:txBody>
          <a:bodyPr vert="horz" wrap="square" lIns="91440" tIns="45720" rIns="91440" bIns="45720" numCol="1" anchor="t" anchorCtr="0" compatLnSpc="1"/>
          <a:lstStyle/>
          <a:p>
            <a:pPr eaLnBrk="1" hangingPunct="1">
              <a:defRPr/>
            </a:pPr>
            <a:r>
              <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rPr>
              <a:t>第</a:t>
            </a:r>
            <a:r>
              <a:rPr lang="en-US" altLang="zh-CN" sz="3600" b="1" dirty="0" smtClean="0">
                <a:solidFill>
                  <a:schemeClr val="tx1"/>
                </a:solidFill>
                <a:effectLst>
                  <a:outerShdw blurRad="38100" dist="38100" dir="2700000" algn="tl">
                    <a:srgbClr val="C0C0C0"/>
                  </a:outerShdw>
                </a:effectLst>
                <a:latin typeface="楷体_GB2312" pitchFamily="49" charset="-122"/>
                <a:ea typeface="楷体_GB2312" pitchFamily="49" charset="-122"/>
              </a:rPr>
              <a:t>2</a:t>
            </a:r>
            <a:r>
              <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rPr>
              <a:t>章　信息系统的开发方法和模型</a:t>
            </a:r>
            <a:endPar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endParaRPr>
          </a:p>
        </p:txBody>
      </p:sp>
      <p:sp>
        <p:nvSpPr>
          <p:cNvPr id="11268" name="Rectangle 13"/>
          <p:cNvSpPr>
            <a:spLocks noGrp="1" noChangeArrowheads="1"/>
          </p:cNvSpPr>
          <p:nvPr>
            <p:ph type="subTitle" idx="1"/>
          </p:nvPr>
        </p:nvSpPr>
        <p:spPr bwMode="auto">
          <a:xfrm>
            <a:off x="1371600" y="3962400"/>
            <a:ext cx="6400800" cy="762000"/>
          </a:xfrm>
          <a:noFill/>
          <a:ln>
            <a:miter lim="800000"/>
          </a:ln>
        </p:spPr>
        <p:txBody>
          <a:bodyPr vert="horz" wrap="square" lIns="91440" tIns="45720" rIns="91440" bIns="45720" numCol="1" anchor="t" anchorCtr="0" compatLnSpc="1"/>
          <a:lstStyle/>
          <a:p>
            <a:pPr eaLnBrk="1" hangingPunct="1"/>
            <a:r>
              <a:rPr lang="zh-CN" altLang="en-US" sz="3600" b="1" smtClean="0">
                <a:ea typeface="楷体_GB2312" pitchFamily="49" charset="-122"/>
              </a:rPr>
              <a:t>梁昌勇</a:t>
            </a:r>
            <a:endParaRPr lang="zh-CN" altLang="en-US" sz="3600" b="1" smtClean="0">
              <a:ea typeface="楷体_GB2312" pitchFamily="49" charset="-122"/>
            </a:endParaRPr>
          </a:p>
        </p:txBody>
      </p:sp>
      <p:sp>
        <p:nvSpPr>
          <p:cNvPr id="11269" name="Text Box 9"/>
          <p:cNvSpPr txBox="1">
            <a:spLocks noChangeArrowheads="1"/>
          </p:cNvSpPr>
          <p:nvPr/>
        </p:nvSpPr>
        <p:spPr bwMode="auto">
          <a:xfrm>
            <a:off x="3810000" y="5334000"/>
            <a:ext cx="1981200" cy="460375"/>
          </a:xfrm>
          <a:prstGeom prst="rect">
            <a:avLst/>
          </a:prstGeom>
          <a:noFill/>
          <a:ln w="9525">
            <a:noFill/>
            <a:miter lim="800000"/>
          </a:ln>
        </p:spPr>
        <p:txBody>
          <a:bodyPr>
            <a:spAutoFit/>
          </a:bodyPr>
          <a:lstStyle/>
          <a:p>
            <a:pPr>
              <a:spcBef>
                <a:spcPct val="50000"/>
              </a:spcBef>
            </a:pPr>
            <a:r>
              <a:rPr lang="zh-CN" altLang="en-US" sz="2400" b="1" dirty="0" smtClean="0">
                <a:latin typeface="楷体_GB2312" pitchFamily="49" charset="-122"/>
                <a:ea typeface="楷体_GB2312" pitchFamily="49" charset="-122"/>
              </a:rPr>
              <a:t>二零一八年</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bwMode="auto">
          <a:xfrm>
            <a:off x="457200" y="2438400"/>
            <a:ext cx="8229600" cy="3687763"/>
          </a:xfrm>
          <a:prstGeom prst="rect">
            <a:avLst/>
          </a:prstGeom>
          <a:noFill/>
          <a:ln>
            <a:miter lim="800000"/>
          </a:ln>
        </p:spPr>
        <p:txBody>
          <a:bodyPr/>
          <a:lstStyle/>
          <a:p>
            <a:pPr>
              <a:lnSpc>
                <a:spcPct val="90000"/>
              </a:lnSpc>
            </a:pPr>
            <a:r>
              <a:rPr lang="zh-CN" altLang="en-US" sz="2800" dirty="0" smtClean="0">
                <a:latin typeface="楷体_GB2312" pitchFamily="49" charset="-122"/>
                <a:ea typeface="楷体_GB2312" pitchFamily="49" charset="-122"/>
              </a:rPr>
              <a:t>所谓</a:t>
            </a:r>
            <a:r>
              <a:rPr lang="zh-CN" altLang="en-US" sz="2800" dirty="0" smtClean="0">
                <a:ea typeface="楷体_GB2312" pitchFamily="49" charset="-122"/>
              </a:rPr>
              <a:t>“</a:t>
            </a:r>
            <a:r>
              <a:rPr lang="zh-CN" altLang="en-US" sz="2800" dirty="0" smtClean="0">
                <a:latin typeface="楷体_GB2312" pitchFamily="49" charset="-122"/>
                <a:ea typeface="楷体_GB2312" pitchFamily="49" charset="-122"/>
              </a:rPr>
              <a:t>原型</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 在信息系统中，是指一个结构简单但已具备系统的基本功能的应用软件，也就是软件的一个可运行的早期版本。它反映了最终系统的部分重要特性，可由开发人员与用户合作</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直接在运行中不断修改尚不够成熟的原型，通过反复试验、评价与修改</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最终开发出符合用户要求的信息系统。所以原型可用来确定用户的需求，验证设计的灵活性，训练最终用户以及创建成功的系统。</a:t>
            </a:r>
            <a:endParaRPr lang="zh-CN" altLang="en-US" sz="2800" dirty="0" smtClean="0">
              <a:latin typeface="楷体_GB2312" pitchFamily="49" charset="-122"/>
              <a:ea typeface="楷体_GB2312" pitchFamily="49" charset="-122"/>
            </a:endParaRPr>
          </a:p>
        </p:txBody>
      </p:sp>
      <p:sp>
        <p:nvSpPr>
          <p:cNvPr id="24580" name="Rectangle 2"/>
          <p:cNvSpPr>
            <a:spLocks noChangeArrowheads="1"/>
          </p:cNvSpPr>
          <p:nvPr/>
        </p:nvSpPr>
        <p:spPr bwMode="auto">
          <a:xfrm>
            <a:off x="304800" y="1828800"/>
            <a:ext cx="4619625" cy="431800"/>
          </a:xfrm>
          <a:prstGeom prst="rect">
            <a:avLst/>
          </a:prstGeom>
          <a:solidFill>
            <a:srgbClr val="FFFFFF"/>
          </a:solidFill>
          <a:ln w="9525">
            <a:noFill/>
            <a:miter lim="800000"/>
          </a:ln>
        </p:spPr>
        <p:txBody>
          <a:bodyPr anchor="b"/>
          <a:lstStyle/>
          <a:p>
            <a:pPr algn="l"/>
            <a:r>
              <a:rPr lang="zh-CN" altLang="en-US" sz="2800" b="1" dirty="0" smtClean="0">
                <a:solidFill>
                  <a:srgbClr val="000066"/>
                </a:solidFill>
                <a:latin typeface="Arial" panose="020B0604020202020204" pitchFamily="34" charset="0"/>
                <a:ea typeface="宋体" panose="02010600030101010101" pitchFamily="2" charset="-122"/>
              </a:rPr>
              <a:t>基本</a:t>
            </a:r>
            <a:r>
              <a:rPr lang="zh-CN" altLang="en-US" sz="2800" b="1" dirty="0">
                <a:solidFill>
                  <a:srgbClr val="000066"/>
                </a:solidFill>
                <a:latin typeface="Arial" panose="020B0604020202020204" pitchFamily="34" charset="0"/>
                <a:ea typeface="宋体" panose="02010600030101010101" pitchFamily="2" charset="-122"/>
              </a:rPr>
              <a:t>思想</a:t>
            </a:r>
            <a:endParaRPr lang="zh-CN" altLang="en-US" sz="2800" b="1" dirty="0">
              <a:solidFill>
                <a:srgbClr val="000066"/>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2.1.2</a:t>
            </a:r>
            <a:r>
              <a:rPr lang="zh-CN" altLang="en-US" sz="2800" b="1" dirty="0">
                <a:latin typeface="楷体_GB2312" pitchFamily="49" charset="-122"/>
                <a:ea typeface="楷体_GB2312" pitchFamily="49" charset="-122"/>
              </a:rPr>
              <a:t>　原型</a:t>
            </a:r>
            <a:r>
              <a:rPr lang="zh-CN" altLang="en-US" sz="2800" b="1" dirty="0" smtClean="0">
                <a:latin typeface="楷体_GB2312" pitchFamily="49" charset="-122"/>
                <a:ea typeface="楷体_GB2312" pitchFamily="49" charset="-122"/>
              </a:rPr>
              <a:t>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bwMode="auto">
          <a:xfrm>
            <a:off x="228600" y="2133600"/>
            <a:ext cx="3200400" cy="685800"/>
          </a:xfrm>
          <a:prstGeom prst="rect">
            <a:avLst/>
          </a:prstGeom>
          <a:noFill/>
          <a:ln>
            <a:miter lim="800000"/>
          </a:ln>
        </p:spPr>
        <p:txBody>
          <a:bodyPr/>
          <a:lstStyle/>
          <a:p>
            <a:pPr>
              <a:buClr>
                <a:srgbClr val="FF0000"/>
              </a:buClr>
            </a:pPr>
            <a:r>
              <a:rPr lang="zh-CN" altLang="en-US" dirty="0" smtClean="0">
                <a:ea typeface="宋体" panose="02010600030101010101" pitchFamily="2" charset="-122"/>
              </a:rPr>
              <a:t>原型法示意图</a:t>
            </a:r>
            <a:endParaRPr lang="zh-CN" altLang="en-US" dirty="0" smtClean="0">
              <a:ea typeface="宋体" panose="02010600030101010101" pitchFamily="2" charset="-122"/>
            </a:endParaRPr>
          </a:p>
        </p:txBody>
      </p:sp>
      <p:sp>
        <p:nvSpPr>
          <p:cNvPr id="3078" name="Rectangle 7"/>
          <p:cNvSpPr>
            <a:spLocks noChangeArrowheads="1"/>
          </p:cNvSpPr>
          <p:nvPr/>
        </p:nvSpPr>
        <p:spPr bwMode="auto">
          <a:xfrm>
            <a:off x="0" y="1628775"/>
            <a:ext cx="9144000" cy="0"/>
          </a:xfrm>
          <a:prstGeom prst="rect">
            <a:avLst/>
          </a:prstGeom>
          <a:noFill/>
          <a:ln w="9525" algn="ctr">
            <a:noFill/>
            <a:miter lim="800000"/>
          </a:ln>
        </p:spPr>
        <p:txBody>
          <a:bodyPr wrap="none" anchor="ctr">
            <a:spAutoFit/>
          </a:bodyPr>
          <a:lstStyle/>
          <a:p>
            <a:endParaRPr lang="zh-CN" altLang="en-US"/>
          </a:p>
        </p:txBody>
      </p:sp>
      <p:graphicFrame>
        <p:nvGraphicFramePr>
          <p:cNvPr id="3074" name="Object 6"/>
          <p:cNvGraphicFramePr>
            <a:graphicFrameLocks noChangeAspect="1"/>
          </p:cNvGraphicFramePr>
          <p:nvPr/>
        </p:nvGraphicFramePr>
        <p:xfrm>
          <a:off x="3810000" y="1219200"/>
          <a:ext cx="5040313" cy="4895850"/>
        </p:xfrm>
        <a:graphic>
          <a:graphicData uri="http://schemas.openxmlformats.org/presentationml/2006/ole">
            <mc:AlternateContent xmlns:mc="http://schemas.openxmlformats.org/markup-compatibility/2006">
              <mc:Choice xmlns:v="urn:schemas-microsoft-com:vml" Requires="v">
                <p:oleObj spid="_x0000_s1025" name="Visio" r:id="rId1" imgW="5638800" imgH="4813300" progId="Visio.Drawing.11">
                  <p:embed/>
                </p:oleObj>
              </mc:Choice>
              <mc:Fallback>
                <p:oleObj name="Visio" r:id="rId1" imgW="5638800" imgH="4813300" progId="Visio.Drawing.11">
                  <p:embed/>
                  <p:pic>
                    <p:nvPicPr>
                      <p:cNvPr id="0" name="Object 6"/>
                      <p:cNvPicPr>
                        <a:picLocks noChangeAspect="1"/>
                      </p:cNvPicPr>
                      <p:nvPr/>
                    </p:nvPicPr>
                    <p:blipFill>
                      <a:blip r:embed="rId2"/>
                      <a:stretch>
                        <a:fillRect/>
                      </a:stretch>
                    </p:blipFill>
                    <p:spPr>
                      <a:xfrm>
                        <a:off x="3810000" y="1219200"/>
                        <a:ext cx="5040313" cy="4895850"/>
                      </a:xfrm>
                      <a:prstGeom prst="rect">
                        <a:avLst/>
                      </a:prstGeom>
                      <a:noFill/>
                      <a:ln w="9525">
                        <a:noFill/>
                      </a:ln>
                    </p:spPr>
                  </p:pic>
                </p:oleObj>
              </mc:Fallback>
            </mc:AlternateContent>
          </a:graphicData>
        </a:graphic>
      </p:graphicFrame>
      <p:sp>
        <p:nvSpPr>
          <p:cNvPr id="7"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8"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2.1.2</a:t>
            </a:r>
            <a:r>
              <a:rPr lang="zh-CN" altLang="en-US" sz="2800" b="1" dirty="0">
                <a:latin typeface="楷体_GB2312" pitchFamily="49" charset="-122"/>
                <a:ea typeface="楷体_GB2312" pitchFamily="49" charset="-122"/>
              </a:rPr>
              <a:t>　原型</a:t>
            </a:r>
            <a:r>
              <a:rPr lang="zh-CN" altLang="en-US" sz="2800" b="1" dirty="0" smtClean="0">
                <a:latin typeface="楷体_GB2312" pitchFamily="49" charset="-122"/>
                <a:ea typeface="楷体_GB2312" pitchFamily="49" charset="-122"/>
              </a:rPr>
              <a:t>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6"/>
          <p:cNvSpPr txBox="1">
            <a:spLocks noChangeArrowheads="1"/>
          </p:cNvSpPr>
          <p:nvPr/>
        </p:nvSpPr>
        <p:spPr bwMode="auto">
          <a:xfrm>
            <a:off x="457200" y="2133600"/>
            <a:ext cx="8382000" cy="4081117"/>
          </a:xfrm>
          <a:prstGeom prst="rect">
            <a:avLst/>
          </a:prstGeom>
          <a:noFill/>
          <a:ln w="9525">
            <a:noFill/>
            <a:miter lim="800000"/>
          </a:ln>
        </p:spPr>
        <p:txBody>
          <a:bodyPr wrap="square">
            <a:spAutoFit/>
          </a:bodyPr>
          <a:lstStyle/>
          <a:p>
            <a:pPr algn="just">
              <a:lnSpc>
                <a:spcPct val="120000"/>
              </a:lnSpc>
              <a:buClr>
                <a:srgbClr val="FF0000"/>
              </a:buClr>
              <a:buFont typeface="Wingdings" panose="05000000000000000000" pitchFamily="2" charset="2"/>
              <a:buChar char="ü"/>
            </a:pPr>
            <a:r>
              <a:rPr lang="zh-CN" altLang="en-US" sz="2400" b="1" dirty="0">
                <a:latin typeface="楷体_GB2312" pitchFamily="49" charset="-122"/>
                <a:ea typeface="楷体_GB2312" pitchFamily="49" charset="-122"/>
              </a:rPr>
              <a:t>面向对象的思想源于</a:t>
            </a:r>
            <a:r>
              <a:rPr lang="en-US" altLang="zh-CN" sz="2400" b="1" dirty="0">
                <a:latin typeface="楷体_GB2312" pitchFamily="49" charset="-122"/>
                <a:ea typeface="楷体_GB2312" pitchFamily="49" charset="-122"/>
              </a:rPr>
              <a:t>20</a:t>
            </a:r>
            <a:r>
              <a:rPr lang="zh-CN" altLang="en-US" sz="2400" b="1" dirty="0">
                <a:latin typeface="楷体_GB2312" pitchFamily="49" charset="-122"/>
                <a:ea typeface="楷体_GB2312" pitchFamily="49" charset="-122"/>
              </a:rPr>
              <a:t>世纪</a:t>
            </a:r>
            <a:r>
              <a:rPr lang="en-US" altLang="zh-CN" sz="2400" b="1" dirty="0">
                <a:latin typeface="楷体_GB2312" pitchFamily="49" charset="-122"/>
                <a:ea typeface="楷体_GB2312" pitchFamily="49" charset="-122"/>
              </a:rPr>
              <a:t>70</a:t>
            </a:r>
            <a:r>
              <a:rPr lang="zh-CN" altLang="en-US" sz="2400" b="1" dirty="0">
                <a:latin typeface="楷体_GB2312" pitchFamily="49" charset="-122"/>
                <a:ea typeface="楷体_GB2312" pitchFamily="49" charset="-122"/>
              </a:rPr>
              <a:t>年代出现的面向对象的编程语言。</a:t>
            </a:r>
            <a:endParaRPr lang="zh-CN" altLang="en-US" sz="2400" b="1" dirty="0">
              <a:latin typeface="楷体_GB2312" pitchFamily="49" charset="-122"/>
              <a:ea typeface="楷体_GB2312" pitchFamily="49" charset="-122"/>
            </a:endParaRPr>
          </a:p>
          <a:p>
            <a:pPr algn="just">
              <a:lnSpc>
                <a:spcPct val="120000"/>
              </a:lnSpc>
            </a:pP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面向对象的程序设计方法</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Object-Oriented Programming</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OOP</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gn="just">
              <a:lnSpc>
                <a:spcPct val="120000"/>
              </a:lnSpc>
            </a:pP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面向对象分析</a:t>
            </a:r>
            <a:r>
              <a:rPr lang="zh-CN" altLang="en-US" sz="2400" dirty="0">
                <a:latin typeface="楷体_GB2312" pitchFamily="49" charset="-122"/>
                <a:ea typeface="楷体_GB2312" pitchFamily="49" charset="-122"/>
              </a:rPr>
              <a:t> </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Object-Oriented Analysis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OOA</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gn="just">
              <a:lnSpc>
                <a:spcPct val="120000"/>
              </a:lnSpc>
            </a:pP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面向对象设计</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Object-Oriented Design</a:t>
            </a:r>
            <a:r>
              <a:rPr lang="zh-CN" altLang="en-US" sz="2400"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OOD </a:t>
            </a:r>
            <a:r>
              <a:rPr lang="zh-CN" altLang="en-US" sz="1800" b="1"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a:p>
            <a:pPr algn="just">
              <a:lnSpc>
                <a:spcPct val="120000"/>
              </a:lnSpc>
              <a:buClr>
                <a:srgbClr val="FF0000"/>
              </a:buClr>
              <a:buFont typeface="Wingdings" panose="05000000000000000000" pitchFamily="2" charset="2"/>
              <a:buChar char="ü"/>
            </a:pPr>
            <a:r>
              <a:rPr lang="zh-CN" altLang="en-US" sz="2400" b="1" dirty="0">
                <a:latin typeface="楷体_GB2312" pitchFamily="49" charset="-122"/>
                <a:ea typeface="楷体_GB2312" pitchFamily="49" charset="-122"/>
              </a:rPr>
              <a:t>面向对象不仅是一些具体的软件开发技术与策略，还是一整套关于如何看待软件系统与现实世界的关系，以什么观点来研究问题并进行求解，以及如何进行系统构造的软件方法学。</a:t>
            </a:r>
            <a:endParaRPr lang="zh-CN" altLang="en-US" sz="2400" b="1" dirty="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descr="Rectangle: Click to edit Master text styles&#10;Second level&#10;Third level&#10;Fourth level&#10;Fifth level"/>
          <p:cNvSpPr>
            <a:spLocks noGrp="1" noChangeArrowheads="1"/>
          </p:cNvSpPr>
          <p:nvPr>
            <p:ph type="body" idx="4294967295"/>
          </p:nvPr>
        </p:nvSpPr>
        <p:spPr bwMode="auto">
          <a:xfrm>
            <a:off x="533400" y="2362200"/>
            <a:ext cx="8258175" cy="3803650"/>
          </a:xfrm>
          <a:prstGeom prst="rect">
            <a:avLst/>
          </a:prstGeom>
          <a:solidFill>
            <a:srgbClr val="FFFFFF"/>
          </a:solidFill>
          <a:ln>
            <a:miter lim="800000"/>
          </a:ln>
        </p:spPr>
        <p:txBody>
          <a:bodyPr/>
          <a:lstStyle/>
          <a:p>
            <a:pPr eaLnBrk="1" hangingPunct="1">
              <a:lnSpc>
                <a:spcPct val="120000"/>
              </a:lnSpc>
            </a:pPr>
            <a:r>
              <a:rPr lang="zh-CN" altLang="en-US" sz="2000" b="1" dirty="0" smtClean="0">
                <a:latin typeface="楷体_GB2312" pitchFamily="49" charset="-122"/>
                <a:ea typeface="楷体_GB2312" pitchFamily="49" charset="-122"/>
              </a:rPr>
              <a:t>   面向对象方法（</a:t>
            </a:r>
            <a:r>
              <a:rPr lang="en-US" altLang="zh-CN" sz="2000" b="1" dirty="0" smtClean="0">
                <a:latin typeface="楷体_GB2312" pitchFamily="49" charset="-122"/>
                <a:ea typeface="楷体_GB2312" pitchFamily="49" charset="-122"/>
              </a:rPr>
              <a:t>Object Oriented Method</a:t>
            </a:r>
            <a:r>
              <a:rPr lang="zh-CN" altLang="en-US" sz="2000" b="1" dirty="0" smtClean="0">
                <a:latin typeface="楷体_GB2312" pitchFamily="49" charset="-122"/>
                <a:ea typeface="楷体_GB2312" pitchFamily="49" charset="-122"/>
              </a:rPr>
              <a:t>）是一种把面向对象的思想应用于软件开发过程，指导开发活动的系统方法，是建立在</a:t>
            </a:r>
            <a:r>
              <a:rPr lang="zh-CN" altLang="en-US" sz="2000" b="1" dirty="0" smtClean="0">
                <a:latin typeface="黑体" panose="02010609060101010101" pitchFamily="2" charset="-122"/>
                <a:ea typeface="楷体_GB2312" pitchFamily="49" charset="-122"/>
              </a:rPr>
              <a:t>“</a:t>
            </a:r>
            <a:r>
              <a:rPr lang="zh-CN" altLang="en-US" sz="2000" b="1" dirty="0" smtClean="0">
                <a:latin typeface="楷体_GB2312" pitchFamily="49" charset="-122"/>
                <a:ea typeface="楷体_GB2312" pitchFamily="49" charset="-122"/>
              </a:rPr>
              <a:t>对象</a:t>
            </a:r>
            <a:r>
              <a:rPr lang="zh-CN" altLang="en-US" sz="2000" b="1" dirty="0" smtClean="0">
                <a:latin typeface="黑体" panose="02010609060101010101" pitchFamily="2" charset="-122"/>
                <a:ea typeface="楷体_GB2312" pitchFamily="49" charset="-122"/>
              </a:rPr>
              <a:t>”</a:t>
            </a:r>
            <a:r>
              <a:rPr lang="zh-CN" altLang="en-US" sz="2000" b="1" dirty="0" smtClean="0">
                <a:latin typeface="楷体_GB2312" pitchFamily="49" charset="-122"/>
                <a:ea typeface="楷体_GB2312" pitchFamily="49" charset="-122"/>
              </a:rPr>
              <a:t>概念基础上的方法学。</a:t>
            </a:r>
            <a:endParaRPr lang="zh-CN" altLang="en-US" sz="2000" b="1" dirty="0" smtClean="0">
              <a:latin typeface="楷体_GB2312" pitchFamily="49" charset="-122"/>
              <a:ea typeface="楷体_GB2312" pitchFamily="49" charset="-122"/>
            </a:endParaRPr>
          </a:p>
          <a:p>
            <a:pPr eaLnBrk="1" hangingPunct="1">
              <a:lnSpc>
                <a:spcPct val="120000"/>
              </a:lnSpc>
              <a:buFontTx/>
              <a:buNone/>
            </a:pPr>
            <a:r>
              <a:rPr lang="zh-CN" altLang="en-US" sz="2000" b="1" dirty="0" smtClean="0">
                <a:latin typeface="楷体_GB2312" pitchFamily="49" charset="-122"/>
                <a:ea typeface="楷体_GB2312" pitchFamily="49" charset="-122"/>
              </a:rPr>
              <a:t>  </a:t>
            </a:r>
            <a:r>
              <a:rPr lang="zh-CN" altLang="en-US" sz="2000" b="1" dirty="0" smtClean="0">
                <a:solidFill>
                  <a:srgbClr val="FF0000"/>
                </a:solidFill>
                <a:latin typeface="楷体_GB2312" pitchFamily="49" charset="-122"/>
                <a:ea typeface="楷体_GB2312" pitchFamily="49" charset="-122"/>
              </a:rPr>
              <a:t>定义一：</a:t>
            </a:r>
            <a:r>
              <a:rPr lang="zh-CN" altLang="en-US" sz="2000" b="1" dirty="0" smtClean="0">
                <a:latin typeface="楷体_GB2312" pitchFamily="49" charset="-122"/>
                <a:ea typeface="楷体_GB2312" pitchFamily="49" charset="-122"/>
              </a:rPr>
              <a:t>面向对象方法是一种运用对象、类、封装、继承、多态和消息等概念来构造、测试、重构软件的方法。</a:t>
            </a:r>
            <a:endParaRPr lang="zh-CN" altLang="en-US" sz="2000" b="1" dirty="0" smtClean="0">
              <a:latin typeface="楷体_GB2312" pitchFamily="49" charset="-122"/>
              <a:ea typeface="楷体_GB2312" pitchFamily="49" charset="-122"/>
            </a:endParaRPr>
          </a:p>
          <a:p>
            <a:pPr eaLnBrk="1" hangingPunct="1">
              <a:lnSpc>
                <a:spcPct val="120000"/>
              </a:lnSpc>
              <a:buFontTx/>
              <a:buNone/>
            </a:pPr>
            <a:r>
              <a:rPr lang="zh-CN" altLang="en-US" sz="2000" b="1" dirty="0" smtClean="0">
                <a:solidFill>
                  <a:srgbClr val="FF0000"/>
                </a:solidFill>
                <a:latin typeface="楷体_GB2312" pitchFamily="49" charset="-122"/>
                <a:ea typeface="楷体_GB2312" pitchFamily="49" charset="-122"/>
              </a:rPr>
              <a:t>  定义二：</a:t>
            </a:r>
            <a:r>
              <a:rPr lang="zh-CN" altLang="en-US" sz="2000" b="1" dirty="0" smtClean="0">
                <a:latin typeface="楷体_GB2312" pitchFamily="49" charset="-122"/>
                <a:ea typeface="楷体_GB2312" pitchFamily="49" charset="-122"/>
              </a:rPr>
              <a:t> 面向对象方法是以认识论为基础，用对象来理解和分析问题空间，并设计和开发出由对象构成的软件系统（系统责任）的方法。</a:t>
            </a:r>
            <a:endParaRPr lang="zh-CN" altLang="en-US" sz="2000" b="1" dirty="0" smtClean="0">
              <a:latin typeface="楷体_GB2312" pitchFamily="49" charset="-122"/>
              <a:ea typeface="楷体_GB2312" pitchFamily="49" charset="-122"/>
            </a:endParaRPr>
          </a:p>
          <a:p>
            <a:pPr eaLnBrk="1" hangingPunct="1">
              <a:lnSpc>
                <a:spcPct val="120000"/>
              </a:lnSpc>
              <a:buClr>
                <a:schemeClr val="tx1"/>
              </a:buClr>
            </a:pPr>
            <a:r>
              <a:rPr lang="zh-CN" altLang="en-US" sz="2000" b="1" dirty="0" smtClean="0">
                <a:solidFill>
                  <a:srgbClr val="FF0000"/>
                </a:solidFill>
                <a:latin typeface="楷体_GB2312" pitchFamily="49" charset="-122"/>
                <a:ea typeface="楷体_GB2312" pitchFamily="49" charset="-122"/>
              </a:rPr>
              <a:t>   面向对象的分析过程就是认识客观世界的过程。</a:t>
            </a:r>
            <a:endParaRPr lang="en-US" altLang="zh-CN" sz="2000" b="1"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descr="Rectangle: Click to edit Master text styles&#10;Second level&#10;Third level&#10;Fourth level&#10;Fifth level"/>
          <p:cNvSpPr>
            <a:spLocks noGrp="1" noChangeArrowheads="1"/>
          </p:cNvSpPr>
          <p:nvPr>
            <p:ph type="body" idx="4294967295"/>
          </p:nvPr>
        </p:nvSpPr>
        <p:spPr bwMode="auto">
          <a:xfrm>
            <a:off x="609600" y="1905000"/>
            <a:ext cx="8258175" cy="3756025"/>
          </a:xfrm>
          <a:prstGeom prst="rect">
            <a:avLst/>
          </a:prstGeom>
          <a:solidFill>
            <a:srgbClr val="FFFFFF"/>
          </a:solidFill>
          <a:ln>
            <a:miter lim="800000"/>
          </a:ln>
        </p:spPr>
        <p:txBody>
          <a:bodyPr/>
          <a:lstStyle/>
          <a:p>
            <a:pPr eaLnBrk="1" hangingPunct="1">
              <a:lnSpc>
                <a:spcPct val="120000"/>
              </a:lnSpc>
              <a:buClr>
                <a:srgbClr val="FF0000"/>
              </a:buClr>
              <a:buSzPct val="50000"/>
              <a:buFont typeface="Wingdings" panose="05000000000000000000" pitchFamily="2" charset="2"/>
              <a:buChar char="l"/>
            </a:pPr>
            <a:r>
              <a:rPr lang="zh-CN" altLang="en-US" sz="2400" b="1" dirty="0" smtClean="0">
                <a:solidFill>
                  <a:schemeClr val="tx2"/>
                </a:solidFill>
                <a:latin typeface="宋体" panose="02010600030101010101" pitchFamily="2" charset="-122"/>
                <a:ea typeface="宋体" panose="02010600030101010101" pitchFamily="2" charset="-122"/>
              </a:rPr>
              <a:t>面向对象本质内涵</a:t>
            </a:r>
            <a:endParaRPr lang="zh-CN" altLang="en-US" sz="2400" b="1" dirty="0" smtClean="0">
              <a:solidFill>
                <a:schemeClr val="tx2"/>
              </a:solidFill>
              <a:latin typeface="宋体" panose="02010600030101010101" pitchFamily="2" charset="-122"/>
              <a:ea typeface="宋体" panose="02010600030101010101" pitchFamily="2" charset="-122"/>
            </a:endParaRPr>
          </a:p>
          <a:p>
            <a:pPr eaLnBrk="1" hangingPunct="1">
              <a:lnSpc>
                <a:spcPct val="120000"/>
              </a:lnSpc>
              <a:buClr>
                <a:srgbClr val="000099"/>
              </a:buClr>
              <a:buSzPct val="50000"/>
              <a:buFont typeface="Wingdings" panose="05000000000000000000" pitchFamily="2" charset="2"/>
              <a:buChar char="u"/>
            </a:pPr>
            <a:r>
              <a:rPr lang="zh-CN" altLang="en-US" sz="2400" b="1" dirty="0" smtClean="0">
                <a:solidFill>
                  <a:srgbClr val="000066"/>
                </a:solidFill>
                <a:latin typeface="楷体_GB2312" pitchFamily="49" charset="-122"/>
                <a:ea typeface="楷体_GB2312" pitchFamily="49" charset="-122"/>
              </a:rPr>
              <a:t>面向对象的思想以</a:t>
            </a:r>
            <a:r>
              <a:rPr lang="zh-CN" altLang="en-US" sz="2400" b="1" dirty="0" smtClean="0">
                <a:solidFill>
                  <a:srgbClr val="FF0000"/>
                </a:solidFill>
                <a:latin typeface="楷体_GB2312" pitchFamily="49" charset="-122"/>
                <a:ea typeface="楷体_GB2312" pitchFamily="49" charset="-122"/>
              </a:rPr>
              <a:t>对象为基础</a:t>
            </a:r>
            <a:r>
              <a:rPr lang="zh-CN" altLang="en-US" sz="2400" b="1" dirty="0" smtClean="0">
                <a:solidFill>
                  <a:srgbClr val="000066"/>
                </a:solidFill>
                <a:latin typeface="楷体_GB2312" pitchFamily="49" charset="-122"/>
                <a:ea typeface="楷体_GB2312" pitchFamily="49" charset="-122"/>
              </a:rPr>
              <a:t>，辩证唯物主义以物质为基础。让我们通过对两者基本思想的类比来加深对面向对象本质内涵的理解。</a:t>
            </a:r>
            <a:endParaRPr lang="zh-CN" altLang="en-US" sz="2400" b="1" dirty="0" smtClean="0">
              <a:solidFill>
                <a:srgbClr val="000066"/>
              </a:solidFill>
              <a:latin typeface="楷体_GB2312" pitchFamily="49" charset="-122"/>
              <a:ea typeface="楷体_GB2312" pitchFamily="49" charset="-122"/>
            </a:endParaRPr>
          </a:p>
          <a:p>
            <a:pPr eaLnBrk="1" hangingPunct="1">
              <a:lnSpc>
                <a:spcPct val="120000"/>
              </a:lnSpc>
              <a:buClr>
                <a:srgbClr val="000099"/>
              </a:buClr>
              <a:buSzPct val="50000"/>
              <a:buFont typeface="Wingdings" panose="05000000000000000000" pitchFamily="2" charset="2"/>
              <a:buChar char="u"/>
            </a:pPr>
            <a:r>
              <a:rPr lang="zh-CN" altLang="en-US" sz="2400" b="1" dirty="0" smtClean="0">
                <a:solidFill>
                  <a:schemeClr val="tx2"/>
                </a:solidFill>
                <a:latin typeface="楷体_GB2312" pitchFamily="49" charset="-122"/>
                <a:ea typeface="楷体_GB2312" pitchFamily="49" charset="-122"/>
              </a:rPr>
              <a:t>辩证唯物主义认为</a:t>
            </a:r>
            <a:r>
              <a:rPr lang="zh-CN" altLang="en-US" sz="2400" b="1" dirty="0" smtClean="0">
                <a:latin typeface="楷体_GB2312" pitchFamily="49" charset="-122"/>
                <a:ea typeface="楷体_GB2312" pitchFamily="49" charset="-122"/>
              </a:rPr>
              <a:t>世界是</a:t>
            </a:r>
            <a:r>
              <a:rPr lang="zh-CN" altLang="en-US" sz="2400" b="1" dirty="0" smtClean="0">
                <a:solidFill>
                  <a:srgbClr val="FF0000"/>
                </a:solidFill>
                <a:latin typeface="楷体_GB2312" pitchFamily="49" charset="-122"/>
                <a:ea typeface="楷体_GB2312" pitchFamily="49" charset="-122"/>
              </a:rPr>
              <a:t>物质</a:t>
            </a:r>
            <a:r>
              <a:rPr lang="zh-CN" altLang="en-US" sz="2400" b="1" dirty="0" smtClean="0">
                <a:latin typeface="楷体_GB2312" pitchFamily="49" charset="-122"/>
                <a:ea typeface="楷体_GB2312" pitchFamily="49" charset="-122"/>
              </a:rPr>
              <a:t>的，物质是</a:t>
            </a:r>
            <a:r>
              <a:rPr lang="zh-CN" altLang="en-US" sz="2400" b="1" dirty="0" smtClean="0">
                <a:solidFill>
                  <a:srgbClr val="FF0000"/>
                </a:solidFill>
                <a:latin typeface="楷体_GB2312" pitchFamily="49" charset="-122"/>
                <a:ea typeface="楷体_GB2312" pitchFamily="49" charset="-122"/>
              </a:rPr>
              <a:t>运动</a:t>
            </a:r>
            <a:r>
              <a:rPr lang="zh-CN" altLang="en-US" sz="2400" b="1" dirty="0" smtClean="0">
                <a:latin typeface="楷体_GB2312" pitchFamily="49" charset="-122"/>
                <a:ea typeface="楷体_GB2312" pitchFamily="49" charset="-122"/>
              </a:rPr>
              <a:t>的，物质是普遍</a:t>
            </a:r>
            <a:r>
              <a:rPr lang="zh-CN" altLang="en-US" sz="2400" b="1" dirty="0" smtClean="0">
                <a:solidFill>
                  <a:srgbClr val="FF0000"/>
                </a:solidFill>
                <a:latin typeface="楷体_GB2312" pitchFamily="49" charset="-122"/>
                <a:ea typeface="楷体_GB2312" pitchFamily="49" charset="-122"/>
              </a:rPr>
              <a:t>联系</a:t>
            </a:r>
            <a:r>
              <a:rPr lang="zh-CN" altLang="en-US" sz="2400" b="1" dirty="0" smtClean="0">
                <a:latin typeface="楷体_GB2312" pitchFamily="49" charset="-122"/>
                <a:ea typeface="楷体_GB2312" pitchFamily="49" charset="-122"/>
              </a:rPr>
              <a:t>的，物质具有</a:t>
            </a:r>
            <a:r>
              <a:rPr lang="zh-CN" altLang="en-US" sz="2400" b="1" dirty="0" smtClean="0">
                <a:solidFill>
                  <a:srgbClr val="FF0000"/>
                </a:solidFill>
                <a:latin typeface="楷体_GB2312" pitchFamily="49" charset="-122"/>
                <a:ea typeface="楷体_GB2312" pitchFamily="49" charset="-122"/>
              </a:rPr>
              <a:t>特殊性</a:t>
            </a:r>
            <a:r>
              <a:rPr lang="zh-CN" altLang="en-US" sz="2400" b="1" dirty="0" smtClean="0">
                <a:latin typeface="楷体_GB2312" pitchFamily="49" charset="-122"/>
                <a:ea typeface="楷体_GB2312" pitchFamily="49" charset="-122"/>
              </a:rPr>
              <a:t>和</a:t>
            </a:r>
            <a:r>
              <a:rPr lang="zh-CN" altLang="en-US" sz="2400" b="1" dirty="0" smtClean="0">
                <a:solidFill>
                  <a:srgbClr val="FF0000"/>
                </a:solidFill>
                <a:latin typeface="楷体_GB2312" pitchFamily="49" charset="-122"/>
                <a:ea typeface="楷体_GB2312" pitchFamily="49" charset="-122"/>
              </a:rPr>
              <a:t>普遍性</a:t>
            </a:r>
            <a:r>
              <a:rPr lang="zh-CN" altLang="en-US" sz="2400" b="1" dirty="0" smtClean="0">
                <a:latin typeface="楷体_GB2312" pitchFamily="49" charset="-122"/>
                <a:ea typeface="楷体_GB2312" pitchFamily="49" charset="-122"/>
              </a:rPr>
              <a:t>。物质既有</a:t>
            </a:r>
            <a:r>
              <a:rPr lang="zh-CN" altLang="en-US" sz="2400" b="1" dirty="0" smtClean="0">
                <a:solidFill>
                  <a:srgbClr val="FF0000"/>
                </a:solidFill>
                <a:latin typeface="楷体_GB2312" pitchFamily="49" charset="-122"/>
                <a:ea typeface="楷体_GB2312" pitchFamily="49" charset="-122"/>
              </a:rPr>
              <a:t>静态</a:t>
            </a:r>
            <a:r>
              <a:rPr lang="zh-CN" altLang="en-US" sz="2400" b="1" dirty="0" smtClean="0">
                <a:latin typeface="楷体_GB2312" pitchFamily="49" charset="-122"/>
                <a:ea typeface="楷体_GB2312" pitchFamily="49" charset="-122"/>
              </a:rPr>
              <a:t>的一面又有</a:t>
            </a:r>
            <a:r>
              <a:rPr lang="zh-CN" altLang="en-US" sz="2400" b="1" dirty="0" smtClean="0">
                <a:solidFill>
                  <a:srgbClr val="FF0000"/>
                </a:solidFill>
                <a:latin typeface="楷体_GB2312" pitchFamily="49" charset="-122"/>
                <a:ea typeface="楷体_GB2312" pitchFamily="49" charset="-122"/>
              </a:rPr>
              <a:t>动态</a:t>
            </a:r>
            <a:r>
              <a:rPr lang="zh-CN" altLang="en-US" sz="2400" b="1" dirty="0" smtClean="0">
                <a:latin typeface="楷体_GB2312" pitchFamily="49" charset="-122"/>
                <a:ea typeface="楷体_GB2312" pitchFamily="49" charset="-122"/>
              </a:rPr>
              <a:t>的一面，</a:t>
            </a:r>
            <a:r>
              <a:rPr lang="zh-CN" altLang="en-US" sz="2400" b="1" dirty="0" smtClean="0">
                <a:solidFill>
                  <a:srgbClr val="FF0000"/>
                </a:solidFill>
                <a:latin typeface="楷体_GB2312" pitchFamily="49" charset="-122"/>
                <a:ea typeface="楷体_GB2312" pitchFamily="49" charset="-122"/>
              </a:rPr>
              <a:t>外因</a:t>
            </a:r>
            <a:r>
              <a:rPr lang="zh-CN" altLang="en-US" sz="2400" b="1" dirty="0" smtClean="0">
                <a:latin typeface="楷体_GB2312" pitchFamily="49" charset="-122"/>
                <a:ea typeface="楷体_GB2312" pitchFamily="49" charset="-122"/>
              </a:rPr>
              <a:t>通过</a:t>
            </a:r>
            <a:r>
              <a:rPr lang="zh-CN" altLang="en-US" sz="2400" b="1" dirty="0" smtClean="0">
                <a:solidFill>
                  <a:srgbClr val="FF0000"/>
                </a:solidFill>
                <a:latin typeface="楷体_GB2312" pitchFamily="49" charset="-122"/>
                <a:ea typeface="楷体_GB2312" pitchFamily="49" charset="-122"/>
              </a:rPr>
              <a:t>内因</a:t>
            </a:r>
            <a:r>
              <a:rPr lang="zh-CN" altLang="en-US" sz="2400" b="1" dirty="0" smtClean="0">
                <a:latin typeface="楷体_GB2312" pitchFamily="49" charset="-122"/>
                <a:ea typeface="楷体_GB2312" pitchFamily="49" charset="-122"/>
              </a:rPr>
              <a:t>作用于物质。</a:t>
            </a:r>
            <a:endParaRPr lang="en-US" altLang="zh-CN" sz="2400" b="1"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descr="Rectangle: Click to edit Master text styles&#10;Second level&#10;Third level&#10;Fourth level&#10;Fifth level"/>
          <p:cNvSpPr>
            <a:spLocks noGrp="1" noChangeArrowheads="1"/>
          </p:cNvSpPr>
          <p:nvPr>
            <p:ph type="body" idx="4294967295"/>
          </p:nvPr>
        </p:nvSpPr>
        <p:spPr bwMode="auto">
          <a:xfrm>
            <a:off x="685800" y="1981200"/>
            <a:ext cx="8001000" cy="4114800"/>
          </a:xfrm>
          <a:prstGeom prst="rect">
            <a:avLst/>
          </a:prstGeom>
          <a:solidFill>
            <a:srgbClr val="FFFFFF"/>
          </a:solidFill>
          <a:ln>
            <a:miter lim="800000"/>
          </a:ln>
        </p:spPr>
        <p:txBody>
          <a:bodyPr/>
          <a:lstStyle/>
          <a:p>
            <a:pPr eaLnBrk="1" hangingPunct="1">
              <a:lnSpc>
                <a:spcPct val="120000"/>
              </a:lnSpc>
            </a:pPr>
            <a:r>
              <a:rPr lang="zh-CN" altLang="en-US" sz="2400" b="1" dirty="0" smtClean="0">
                <a:latin typeface="楷体_GB2312" pitchFamily="49" charset="-122"/>
                <a:ea typeface="楷体_GB2312" pitchFamily="49" charset="-122"/>
              </a:rPr>
              <a:t>面向对象的思想</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问题域是由</a:t>
            </a:r>
            <a:r>
              <a:rPr lang="zh-CN" altLang="en-US" sz="2400" b="1" dirty="0" smtClean="0">
                <a:solidFill>
                  <a:srgbClr val="FF0000"/>
                </a:solidFill>
                <a:latin typeface="楷体_GB2312" pitchFamily="49" charset="-122"/>
                <a:ea typeface="楷体_GB2312" pitchFamily="49" charset="-122"/>
              </a:rPr>
              <a:t>对象</a:t>
            </a:r>
            <a:r>
              <a:rPr lang="zh-CN" altLang="en-US" sz="2400" b="1" dirty="0" smtClean="0">
                <a:latin typeface="楷体_GB2312" pitchFamily="49" charset="-122"/>
                <a:ea typeface="楷体_GB2312" pitchFamily="49" charset="-122"/>
              </a:rPr>
              <a:t>构成的，每个对象拥有各自的</a:t>
            </a:r>
            <a:r>
              <a:rPr lang="zh-CN" altLang="en-US" sz="2400" b="1" dirty="0" smtClean="0">
                <a:solidFill>
                  <a:srgbClr val="FF0000"/>
                </a:solidFill>
                <a:latin typeface="楷体_GB2312" pitchFamily="49" charset="-122"/>
                <a:ea typeface="楷体_GB2312" pitchFamily="49" charset="-122"/>
              </a:rPr>
              <a:t>属性</a:t>
            </a:r>
            <a:r>
              <a:rPr lang="zh-CN" altLang="en-US" sz="2400" b="1" dirty="0" smtClean="0">
                <a:latin typeface="楷体_GB2312" pitchFamily="49" charset="-122"/>
                <a:ea typeface="楷体_GB2312" pitchFamily="49" charset="-122"/>
              </a:rPr>
              <a:t>和</a:t>
            </a:r>
            <a:r>
              <a:rPr lang="zh-CN" altLang="en-US" sz="2400" b="1" dirty="0" smtClean="0">
                <a:solidFill>
                  <a:srgbClr val="FF0000"/>
                </a:solidFill>
                <a:latin typeface="楷体_GB2312" pitchFamily="49" charset="-122"/>
                <a:ea typeface="楷体_GB2312" pitchFamily="49" charset="-122"/>
              </a:rPr>
              <a:t>方法</a:t>
            </a:r>
            <a:r>
              <a:rPr lang="zh-CN" altLang="en-US" sz="2400" b="1" dirty="0" smtClean="0">
                <a:latin typeface="楷体_GB2312" pitchFamily="49" charset="-122"/>
                <a:ea typeface="楷体_GB2312" pitchFamily="49" charset="-122"/>
              </a:rPr>
              <a:t>，属性用于描述对象的物理特征，而方法用于描述对象的行为，</a:t>
            </a:r>
            <a:r>
              <a:rPr lang="zh-CN" altLang="en-US" sz="2400" b="1" dirty="0" smtClean="0">
                <a:solidFill>
                  <a:srgbClr val="FF0000"/>
                </a:solidFill>
                <a:latin typeface="楷体_GB2312" pitchFamily="49" charset="-122"/>
                <a:ea typeface="楷体_GB2312" pitchFamily="49" charset="-122"/>
              </a:rPr>
              <a:t>对象是属性和行为的统一体</a:t>
            </a:r>
            <a:r>
              <a:rPr lang="zh-CN" altLang="en-US" sz="2400" b="1" dirty="0" smtClean="0">
                <a:latin typeface="楷体_GB2312" pitchFamily="49" charset="-122"/>
                <a:ea typeface="楷体_GB2312" pitchFamily="49" charset="-122"/>
              </a:rPr>
              <a:t>。</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从对象出发构造软件系统。强调直接以问题域中的对象为中心来认识问题和解决问题，软件系统对象是问题域对象的抽象。</a:t>
            </a:r>
            <a:endParaRPr lang="zh-CN" altLang="en-US" sz="2400" b="1"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descr="Rectangle: Click to edit Master text styles&#10;Second level&#10;Third level&#10;Fourth level&#10;Fifth level"/>
          <p:cNvSpPr>
            <a:spLocks noGrp="1" noChangeArrowheads="1"/>
          </p:cNvSpPr>
          <p:nvPr>
            <p:ph type="body" idx="4294967295"/>
          </p:nvPr>
        </p:nvSpPr>
        <p:spPr bwMode="auto">
          <a:xfrm>
            <a:off x="609600" y="2133600"/>
            <a:ext cx="7991475" cy="3600450"/>
          </a:xfrm>
          <a:prstGeom prst="rect">
            <a:avLst/>
          </a:prstGeom>
          <a:solidFill>
            <a:srgbClr val="FFFFFF"/>
          </a:solidFill>
          <a:ln>
            <a:miter lim="800000"/>
          </a:ln>
        </p:spPr>
        <p:txBody>
          <a:bodyPr/>
          <a:lstStyle/>
          <a:p>
            <a:pPr eaLnBrk="1" hangingPunct="1">
              <a:lnSpc>
                <a:spcPct val="120000"/>
              </a:lnSpc>
              <a:buFontTx/>
              <a:buNone/>
            </a:pPr>
            <a:r>
              <a:rPr lang="en-US" altLang="zh-CN" sz="2400" b="1" dirty="0" smtClean="0">
                <a:latin typeface="黑体" panose="02010609060101010101" pitchFamily="2" charset="-122"/>
                <a:ea typeface="黑体" panose="02010609060101010101" pitchFamily="2" charset="-122"/>
              </a:rPr>
              <a:t>  </a:t>
            </a:r>
            <a:r>
              <a:rPr lang="zh-CN" altLang="en-US" sz="2400" b="1" dirty="0" smtClean="0">
                <a:latin typeface="楷体_GB2312" pitchFamily="49" charset="-122"/>
                <a:ea typeface="楷体_GB2312" pitchFamily="49" charset="-122"/>
              </a:rPr>
              <a:t>软件系统处理的基本单元是</a:t>
            </a:r>
            <a:r>
              <a:rPr lang="zh-CN" altLang="en-US" sz="2400" b="1" dirty="0" smtClean="0">
                <a:solidFill>
                  <a:srgbClr val="FF0000"/>
                </a:solidFill>
                <a:latin typeface="楷体_GB2312" pitchFamily="49" charset="-122"/>
                <a:ea typeface="楷体_GB2312" pitchFamily="49" charset="-122"/>
              </a:rPr>
              <a:t>类</a:t>
            </a:r>
            <a:r>
              <a:rPr lang="zh-CN" altLang="en-US" sz="2400" b="1" dirty="0" smtClean="0">
                <a:latin typeface="楷体_GB2312" pitchFamily="49" charset="-122"/>
                <a:ea typeface="楷体_GB2312" pitchFamily="49" charset="-122"/>
              </a:rPr>
              <a:t>，类是具有相同属性和方法的对象集合。从软件系统对象到类是一个抽象的过程，符合人们通常的思维方式。   </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a:t>
            </a:r>
            <a:r>
              <a:rPr lang="zh-CN" altLang="en-US" sz="2400" b="1" dirty="0" smtClean="0">
                <a:solidFill>
                  <a:srgbClr val="FF0000"/>
                </a:solidFill>
                <a:latin typeface="楷体_GB2312" pitchFamily="49" charset="-122"/>
                <a:ea typeface="楷体_GB2312" pitchFamily="49" charset="-122"/>
              </a:rPr>
              <a:t>软件系统中类的实例化对象可以直接映射到问题域中的对象</a:t>
            </a:r>
            <a:endParaRPr lang="en-US" altLang="zh-CN" sz="2400" b="1" dirty="0" smtClean="0">
              <a:latin typeface="楷体_GB2312" pitchFamily="49" charset="-122"/>
              <a:ea typeface="楷体_GB2312" pitchFamily="49" charset="-122"/>
            </a:endParaRPr>
          </a:p>
        </p:txBody>
      </p:sp>
      <p:sp>
        <p:nvSpPr>
          <p:cNvPr id="7"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8"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ChangeArrowheads="1"/>
          </p:cNvSpPr>
          <p:nvPr/>
        </p:nvSpPr>
        <p:spPr bwMode="auto">
          <a:xfrm>
            <a:off x="3240088" y="2413000"/>
            <a:ext cx="5508625" cy="3035300"/>
          </a:xfrm>
          <a:prstGeom prst="rect">
            <a:avLst/>
          </a:prstGeom>
          <a:solidFill>
            <a:srgbClr val="FFFFFF"/>
          </a:solidFill>
          <a:ln w="12700">
            <a:solidFill>
              <a:srgbClr val="FF0000"/>
            </a:solidFill>
            <a:prstDash val="sysDot"/>
            <a:miter lim="800000"/>
          </a:ln>
        </p:spPr>
        <p:txBody>
          <a:bodyPr/>
          <a:lstStyle/>
          <a:p>
            <a:endParaRPr lang="zh-CN" altLang="en-US"/>
          </a:p>
        </p:txBody>
      </p:sp>
      <p:sp>
        <p:nvSpPr>
          <p:cNvPr id="16389" name="Text Box 8"/>
          <p:cNvSpPr txBox="1">
            <a:spLocks noChangeArrowheads="1"/>
          </p:cNvSpPr>
          <p:nvPr/>
        </p:nvSpPr>
        <p:spPr bwMode="auto">
          <a:xfrm>
            <a:off x="803275" y="3016250"/>
            <a:ext cx="1752600" cy="446087"/>
          </a:xfrm>
          <a:prstGeom prst="rect">
            <a:avLst/>
          </a:prstGeom>
          <a:noFill/>
          <a:ln w="9525">
            <a:noFill/>
            <a:miter lim="800000"/>
          </a:ln>
        </p:spPr>
        <p:txBody>
          <a:bodyPr/>
          <a:lstStyle/>
          <a:p>
            <a:r>
              <a:rPr lang="zh-CN" altLang="en-US">
                <a:latin typeface="Times New Roman" panose="02020603050405020304" pitchFamily="18" charset="0"/>
                <a:ea typeface="宋体" panose="02010600030101010101" pitchFamily="2" charset="-122"/>
              </a:rPr>
              <a:t>问题域对象</a:t>
            </a:r>
            <a:endParaRPr lang="zh-CN" altLang="en-US">
              <a:ea typeface="宋体" panose="02010600030101010101" pitchFamily="2" charset="-122"/>
            </a:endParaRPr>
          </a:p>
        </p:txBody>
      </p:sp>
      <p:sp>
        <p:nvSpPr>
          <p:cNvPr id="16390" name="Text Box 9"/>
          <p:cNvSpPr txBox="1">
            <a:spLocks noChangeArrowheads="1"/>
          </p:cNvSpPr>
          <p:nvPr/>
        </p:nvSpPr>
        <p:spPr bwMode="auto">
          <a:xfrm>
            <a:off x="3659188" y="3016250"/>
            <a:ext cx="1992312" cy="446087"/>
          </a:xfrm>
          <a:prstGeom prst="rect">
            <a:avLst/>
          </a:prstGeom>
          <a:noFill/>
          <a:ln w="9525">
            <a:noFill/>
            <a:miter lim="800000"/>
          </a:ln>
        </p:spPr>
        <p:txBody>
          <a:bodyPr/>
          <a:lstStyle/>
          <a:p>
            <a:r>
              <a:rPr lang="zh-CN" altLang="en-US">
                <a:latin typeface="Times New Roman" panose="02020603050405020304" pitchFamily="18" charset="0"/>
                <a:ea typeface="宋体" panose="02010600030101010101" pitchFamily="2" charset="-122"/>
              </a:rPr>
              <a:t>系统责任对象</a:t>
            </a:r>
            <a:endParaRPr lang="zh-CN" altLang="en-US">
              <a:ea typeface="宋体" panose="02010600030101010101" pitchFamily="2" charset="-122"/>
            </a:endParaRPr>
          </a:p>
        </p:txBody>
      </p:sp>
      <p:grpSp>
        <p:nvGrpSpPr>
          <p:cNvPr id="2" name="Group 10"/>
          <p:cNvGrpSpPr/>
          <p:nvPr/>
        </p:nvGrpSpPr>
        <p:grpSpPr bwMode="auto">
          <a:xfrm>
            <a:off x="395288" y="3494087"/>
            <a:ext cx="2039937" cy="1373188"/>
            <a:chOff x="2730" y="1800"/>
            <a:chExt cx="1800" cy="1200"/>
          </a:xfrm>
        </p:grpSpPr>
        <p:sp>
          <p:nvSpPr>
            <p:cNvPr id="16419" name="Oval 11"/>
            <p:cNvSpPr>
              <a:spLocks noChangeArrowheads="1"/>
            </p:cNvSpPr>
            <p:nvPr/>
          </p:nvSpPr>
          <p:spPr bwMode="auto">
            <a:xfrm>
              <a:off x="2730" y="1800"/>
              <a:ext cx="1800" cy="1200"/>
            </a:xfrm>
            <a:prstGeom prst="ellipse">
              <a:avLst/>
            </a:prstGeom>
            <a:solidFill>
              <a:srgbClr val="FFFFFF"/>
            </a:solidFill>
            <a:ln w="9525">
              <a:solidFill>
                <a:srgbClr val="000000"/>
              </a:solidFill>
              <a:round/>
            </a:ln>
          </p:spPr>
          <p:txBody>
            <a:bodyPr/>
            <a:lstStyle/>
            <a:p>
              <a:endParaRPr lang="zh-CN" altLang="en-US"/>
            </a:p>
          </p:txBody>
        </p:sp>
        <p:sp>
          <p:nvSpPr>
            <p:cNvPr id="16420" name="AutoShape 12"/>
            <p:cNvSpPr>
              <a:spLocks noChangeArrowheads="1"/>
            </p:cNvSpPr>
            <p:nvPr/>
          </p:nvSpPr>
          <p:spPr bwMode="auto">
            <a:xfrm>
              <a:off x="3110" y="2064"/>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1" name="AutoShape 13"/>
            <p:cNvSpPr>
              <a:spLocks noChangeArrowheads="1"/>
            </p:cNvSpPr>
            <p:nvPr/>
          </p:nvSpPr>
          <p:spPr bwMode="auto">
            <a:xfrm>
              <a:off x="3570" y="26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2" name="AutoShape 14"/>
            <p:cNvSpPr>
              <a:spLocks noChangeArrowheads="1"/>
            </p:cNvSpPr>
            <p:nvPr/>
          </p:nvSpPr>
          <p:spPr bwMode="auto">
            <a:xfrm>
              <a:off x="3110" y="25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3" name="AutoShape 15"/>
            <p:cNvSpPr>
              <a:spLocks noChangeArrowheads="1"/>
            </p:cNvSpPr>
            <p:nvPr/>
          </p:nvSpPr>
          <p:spPr bwMode="auto">
            <a:xfrm>
              <a:off x="4020" y="2064"/>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4" name="AutoShape 16"/>
            <p:cNvSpPr>
              <a:spLocks noChangeArrowheads="1"/>
            </p:cNvSpPr>
            <p:nvPr/>
          </p:nvSpPr>
          <p:spPr bwMode="auto">
            <a:xfrm>
              <a:off x="4010" y="25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5" name="AutoShape 17"/>
            <p:cNvSpPr>
              <a:spLocks noChangeArrowheads="1"/>
            </p:cNvSpPr>
            <p:nvPr/>
          </p:nvSpPr>
          <p:spPr bwMode="auto">
            <a:xfrm>
              <a:off x="3590" y="1938"/>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26" name="AutoShape 18"/>
            <p:cNvSpPr>
              <a:spLocks noChangeArrowheads="1"/>
            </p:cNvSpPr>
            <p:nvPr/>
          </p:nvSpPr>
          <p:spPr bwMode="auto">
            <a:xfrm>
              <a:off x="3570" y="2286"/>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grpSp>
      <p:grpSp>
        <p:nvGrpSpPr>
          <p:cNvPr id="3" name="Group 19"/>
          <p:cNvGrpSpPr/>
          <p:nvPr/>
        </p:nvGrpSpPr>
        <p:grpSpPr bwMode="auto">
          <a:xfrm>
            <a:off x="3455988" y="3494087"/>
            <a:ext cx="2039937" cy="1373188"/>
            <a:chOff x="2730" y="1800"/>
            <a:chExt cx="1800" cy="1200"/>
          </a:xfrm>
        </p:grpSpPr>
        <p:sp>
          <p:nvSpPr>
            <p:cNvPr id="16411" name="Oval 20"/>
            <p:cNvSpPr>
              <a:spLocks noChangeArrowheads="1"/>
            </p:cNvSpPr>
            <p:nvPr/>
          </p:nvSpPr>
          <p:spPr bwMode="auto">
            <a:xfrm>
              <a:off x="2730" y="1800"/>
              <a:ext cx="1800" cy="1200"/>
            </a:xfrm>
            <a:prstGeom prst="ellipse">
              <a:avLst/>
            </a:prstGeom>
            <a:solidFill>
              <a:srgbClr val="FFFFFF"/>
            </a:solidFill>
            <a:ln w="9525">
              <a:solidFill>
                <a:srgbClr val="000000"/>
              </a:solidFill>
              <a:round/>
            </a:ln>
          </p:spPr>
          <p:txBody>
            <a:bodyPr/>
            <a:lstStyle/>
            <a:p>
              <a:endParaRPr lang="zh-CN" altLang="en-US"/>
            </a:p>
          </p:txBody>
        </p:sp>
        <p:sp>
          <p:nvSpPr>
            <p:cNvPr id="16412" name="AutoShape 21"/>
            <p:cNvSpPr>
              <a:spLocks noChangeArrowheads="1"/>
            </p:cNvSpPr>
            <p:nvPr/>
          </p:nvSpPr>
          <p:spPr bwMode="auto">
            <a:xfrm>
              <a:off x="3110" y="2064"/>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3" name="AutoShape 22"/>
            <p:cNvSpPr>
              <a:spLocks noChangeArrowheads="1"/>
            </p:cNvSpPr>
            <p:nvPr/>
          </p:nvSpPr>
          <p:spPr bwMode="auto">
            <a:xfrm>
              <a:off x="3570" y="26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4" name="AutoShape 23"/>
            <p:cNvSpPr>
              <a:spLocks noChangeArrowheads="1"/>
            </p:cNvSpPr>
            <p:nvPr/>
          </p:nvSpPr>
          <p:spPr bwMode="auto">
            <a:xfrm>
              <a:off x="3110" y="25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5" name="AutoShape 24"/>
            <p:cNvSpPr>
              <a:spLocks noChangeArrowheads="1"/>
            </p:cNvSpPr>
            <p:nvPr/>
          </p:nvSpPr>
          <p:spPr bwMode="auto">
            <a:xfrm>
              <a:off x="4020" y="2064"/>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6" name="AutoShape 25"/>
            <p:cNvSpPr>
              <a:spLocks noChangeArrowheads="1"/>
            </p:cNvSpPr>
            <p:nvPr/>
          </p:nvSpPr>
          <p:spPr bwMode="auto">
            <a:xfrm>
              <a:off x="4010" y="2532"/>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7" name="AutoShape 26"/>
            <p:cNvSpPr>
              <a:spLocks noChangeArrowheads="1"/>
            </p:cNvSpPr>
            <p:nvPr/>
          </p:nvSpPr>
          <p:spPr bwMode="auto">
            <a:xfrm>
              <a:off x="3590" y="1938"/>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418" name="AutoShape 27"/>
            <p:cNvSpPr>
              <a:spLocks noChangeArrowheads="1"/>
            </p:cNvSpPr>
            <p:nvPr/>
          </p:nvSpPr>
          <p:spPr bwMode="auto">
            <a:xfrm>
              <a:off x="3570" y="2286"/>
              <a:ext cx="180" cy="156"/>
            </a:xfrm>
            <a:prstGeom prst="smileyFace">
              <a:avLst>
                <a:gd name="adj" fmla="val 4653"/>
              </a:avLst>
            </a:prstGeom>
            <a:solidFill>
              <a:srgbClr val="FFFFFF"/>
            </a:solidFill>
            <a:ln w="9525">
              <a:solidFill>
                <a:srgbClr val="000000"/>
              </a:solidFill>
              <a:round/>
            </a:ln>
          </p:spPr>
          <p:txBody>
            <a:bodyPr/>
            <a:lstStyle/>
            <a:p>
              <a:endParaRPr lang="zh-CN" altLang="en-US"/>
            </a:p>
          </p:txBody>
        </p:sp>
      </p:grpSp>
      <p:sp>
        <p:nvSpPr>
          <p:cNvPr id="16393" name="AutoShape 28"/>
          <p:cNvSpPr>
            <a:spLocks noChangeArrowheads="1"/>
          </p:cNvSpPr>
          <p:nvPr/>
        </p:nvSpPr>
        <p:spPr bwMode="auto">
          <a:xfrm>
            <a:off x="2616200" y="4029075"/>
            <a:ext cx="815975" cy="179387"/>
          </a:xfrm>
          <a:prstGeom prst="rightArrow">
            <a:avLst>
              <a:gd name="adj1" fmla="val 50000"/>
              <a:gd name="adj2" fmla="val 113717"/>
            </a:avLst>
          </a:prstGeom>
          <a:solidFill>
            <a:srgbClr val="FFFFFF"/>
          </a:solidFill>
          <a:ln w="9525">
            <a:solidFill>
              <a:srgbClr val="000000"/>
            </a:solidFill>
            <a:miter lim="800000"/>
          </a:ln>
        </p:spPr>
        <p:txBody>
          <a:bodyPr/>
          <a:lstStyle/>
          <a:p>
            <a:endParaRPr lang="zh-CN" altLang="en-US"/>
          </a:p>
        </p:txBody>
      </p:sp>
      <p:sp>
        <p:nvSpPr>
          <p:cNvPr id="16394" name="Oval 29"/>
          <p:cNvSpPr>
            <a:spLocks noChangeArrowheads="1"/>
          </p:cNvSpPr>
          <p:nvPr/>
        </p:nvSpPr>
        <p:spPr bwMode="auto">
          <a:xfrm>
            <a:off x="6515100" y="3521075"/>
            <a:ext cx="2041525" cy="1373187"/>
          </a:xfrm>
          <a:prstGeom prst="ellipse">
            <a:avLst/>
          </a:prstGeom>
          <a:solidFill>
            <a:srgbClr val="FFFFFF"/>
          </a:solidFill>
          <a:ln w="9525">
            <a:solidFill>
              <a:srgbClr val="000000"/>
            </a:solidFill>
            <a:round/>
          </a:ln>
        </p:spPr>
        <p:txBody>
          <a:bodyPr/>
          <a:lstStyle/>
          <a:p>
            <a:endParaRPr lang="zh-CN" altLang="en-US"/>
          </a:p>
        </p:txBody>
      </p:sp>
      <p:sp>
        <p:nvSpPr>
          <p:cNvPr id="16395" name="AutoShape 30"/>
          <p:cNvSpPr>
            <a:spLocks noChangeArrowheads="1"/>
          </p:cNvSpPr>
          <p:nvPr/>
        </p:nvSpPr>
        <p:spPr bwMode="auto">
          <a:xfrm>
            <a:off x="7127875" y="3822700"/>
            <a:ext cx="204788" cy="179387"/>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396" name="AutoShape 31"/>
          <p:cNvSpPr>
            <a:spLocks noChangeArrowheads="1"/>
          </p:cNvSpPr>
          <p:nvPr/>
        </p:nvSpPr>
        <p:spPr bwMode="auto">
          <a:xfrm>
            <a:off x="7127875" y="4359275"/>
            <a:ext cx="204788" cy="177800"/>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397" name="AutoShape 32"/>
          <p:cNvSpPr>
            <a:spLocks noChangeArrowheads="1"/>
          </p:cNvSpPr>
          <p:nvPr/>
        </p:nvSpPr>
        <p:spPr bwMode="auto">
          <a:xfrm>
            <a:off x="7807325" y="3822700"/>
            <a:ext cx="204788" cy="179387"/>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398" name="AutoShape 33"/>
          <p:cNvSpPr>
            <a:spLocks noChangeArrowheads="1"/>
          </p:cNvSpPr>
          <p:nvPr/>
        </p:nvSpPr>
        <p:spPr bwMode="auto">
          <a:xfrm>
            <a:off x="7796213" y="4359275"/>
            <a:ext cx="204787" cy="177800"/>
          </a:xfrm>
          <a:prstGeom prst="smileyFace">
            <a:avLst>
              <a:gd name="adj" fmla="val 4653"/>
            </a:avLst>
          </a:prstGeom>
          <a:solidFill>
            <a:srgbClr val="FFFFFF"/>
          </a:solidFill>
          <a:ln w="9525">
            <a:solidFill>
              <a:srgbClr val="000000"/>
            </a:solidFill>
            <a:round/>
          </a:ln>
        </p:spPr>
        <p:txBody>
          <a:bodyPr/>
          <a:lstStyle/>
          <a:p>
            <a:endParaRPr lang="zh-CN" altLang="en-US"/>
          </a:p>
        </p:txBody>
      </p:sp>
      <p:sp>
        <p:nvSpPr>
          <p:cNvPr id="16399" name="AutoShape 34"/>
          <p:cNvSpPr>
            <a:spLocks noChangeArrowheads="1"/>
          </p:cNvSpPr>
          <p:nvPr/>
        </p:nvSpPr>
        <p:spPr bwMode="auto">
          <a:xfrm>
            <a:off x="5651500" y="3997325"/>
            <a:ext cx="828675" cy="179387"/>
          </a:xfrm>
          <a:prstGeom prst="rightArrow">
            <a:avLst>
              <a:gd name="adj1" fmla="val 50000"/>
              <a:gd name="adj2" fmla="val 115487"/>
            </a:avLst>
          </a:prstGeom>
          <a:solidFill>
            <a:srgbClr val="FFFFFF"/>
          </a:solidFill>
          <a:ln w="9525">
            <a:solidFill>
              <a:srgbClr val="000000"/>
            </a:solidFill>
            <a:miter lim="800000"/>
          </a:ln>
        </p:spPr>
        <p:txBody>
          <a:bodyPr/>
          <a:lstStyle/>
          <a:p>
            <a:endParaRPr lang="zh-CN" altLang="en-US"/>
          </a:p>
        </p:txBody>
      </p:sp>
      <p:sp>
        <p:nvSpPr>
          <p:cNvPr id="16400" name="Text Box 35"/>
          <p:cNvSpPr txBox="1">
            <a:spLocks noChangeArrowheads="1"/>
          </p:cNvSpPr>
          <p:nvPr/>
        </p:nvSpPr>
        <p:spPr bwMode="auto">
          <a:xfrm>
            <a:off x="6719888" y="3016250"/>
            <a:ext cx="1631950" cy="446087"/>
          </a:xfrm>
          <a:prstGeom prst="rect">
            <a:avLst/>
          </a:prstGeom>
          <a:noFill/>
          <a:ln w="9525">
            <a:noFill/>
            <a:miter lim="800000"/>
          </a:ln>
        </p:spPr>
        <p:txBody>
          <a:bodyPr/>
          <a:lstStyle/>
          <a:p>
            <a:r>
              <a:rPr lang="zh-CN" altLang="en-US">
                <a:latin typeface="Times New Roman" panose="02020603050405020304" pitchFamily="18" charset="0"/>
                <a:ea typeface="宋体" panose="02010600030101010101" pitchFamily="2" charset="-122"/>
              </a:rPr>
              <a:t>对象类</a:t>
            </a:r>
            <a:endParaRPr lang="zh-CN" altLang="en-US">
              <a:ea typeface="宋体" panose="02010600030101010101" pitchFamily="2" charset="-122"/>
            </a:endParaRPr>
          </a:p>
        </p:txBody>
      </p:sp>
      <p:sp>
        <p:nvSpPr>
          <p:cNvPr id="16401" name="Line 36"/>
          <p:cNvSpPr>
            <a:spLocks noChangeShapeType="1"/>
          </p:cNvSpPr>
          <p:nvPr/>
        </p:nvSpPr>
        <p:spPr bwMode="auto">
          <a:xfrm flipV="1">
            <a:off x="1506538" y="4867275"/>
            <a:ext cx="0" cy="714375"/>
          </a:xfrm>
          <a:prstGeom prst="line">
            <a:avLst/>
          </a:prstGeom>
          <a:noFill/>
          <a:ln w="28575">
            <a:solidFill>
              <a:srgbClr val="0000FF"/>
            </a:solidFill>
            <a:round/>
            <a:tailEnd type="triangle" w="med" len="med"/>
          </a:ln>
        </p:spPr>
        <p:txBody>
          <a:bodyPr/>
          <a:lstStyle/>
          <a:p>
            <a:endParaRPr lang="zh-CN" altLang="en-US"/>
          </a:p>
        </p:txBody>
      </p:sp>
      <p:sp>
        <p:nvSpPr>
          <p:cNvPr id="16402" name="Freeform 37"/>
          <p:cNvSpPr/>
          <p:nvPr/>
        </p:nvSpPr>
        <p:spPr bwMode="auto">
          <a:xfrm>
            <a:off x="7593013" y="4945062"/>
            <a:ext cx="0" cy="611188"/>
          </a:xfrm>
          <a:custGeom>
            <a:avLst/>
            <a:gdLst>
              <a:gd name="T0" fmla="*/ 0 w 1"/>
              <a:gd name="T1" fmla="*/ 611188 h 534"/>
              <a:gd name="T2" fmla="*/ 0 w 1"/>
              <a:gd name="T3" fmla="*/ 0 h 534"/>
              <a:gd name="T4" fmla="*/ 0 60000 65536"/>
              <a:gd name="T5" fmla="*/ 0 60000 65536"/>
              <a:gd name="T6" fmla="*/ 0 w 1"/>
              <a:gd name="T7" fmla="*/ 0 h 534"/>
              <a:gd name="T8" fmla="*/ 0 w 1"/>
              <a:gd name="T9" fmla="*/ 534 h 534"/>
            </a:gdLst>
            <a:ahLst/>
            <a:cxnLst>
              <a:cxn ang="T4">
                <a:pos x="T0" y="T1"/>
              </a:cxn>
              <a:cxn ang="T5">
                <a:pos x="T2" y="T3"/>
              </a:cxn>
            </a:cxnLst>
            <a:rect l="T6" t="T7" r="T8" b="T9"/>
            <a:pathLst>
              <a:path w="1" h="534">
                <a:moveTo>
                  <a:pt x="0" y="534"/>
                </a:moveTo>
                <a:lnTo>
                  <a:pt x="1" y="0"/>
                </a:lnTo>
              </a:path>
            </a:pathLst>
          </a:custGeom>
          <a:noFill/>
          <a:ln w="28575">
            <a:solidFill>
              <a:srgbClr val="0000FF"/>
            </a:solidFill>
            <a:round/>
            <a:headEnd type="none" w="med" len="med"/>
            <a:tailEnd type="none" w="med" len="med"/>
          </a:ln>
        </p:spPr>
        <p:txBody>
          <a:bodyPr/>
          <a:lstStyle/>
          <a:p>
            <a:endParaRPr lang="zh-CN" altLang="en-US"/>
          </a:p>
        </p:txBody>
      </p:sp>
      <p:sp>
        <p:nvSpPr>
          <p:cNvPr id="16403" name="Line 38"/>
          <p:cNvSpPr>
            <a:spLocks noChangeShapeType="1"/>
          </p:cNvSpPr>
          <p:nvPr/>
        </p:nvSpPr>
        <p:spPr bwMode="auto">
          <a:xfrm>
            <a:off x="1495425" y="5572125"/>
            <a:ext cx="6119813" cy="0"/>
          </a:xfrm>
          <a:prstGeom prst="line">
            <a:avLst/>
          </a:prstGeom>
          <a:noFill/>
          <a:ln w="28575">
            <a:solidFill>
              <a:srgbClr val="0000FF"/>
            </a:solidFill>
            <a:round/>
          </a:ln>
        </p:spPr>
        <p:txBody>
          <a:bodyPr/>
          <a:lstStyle/>
          <a:p>
            <a:endParaRPr lang="zh-CN" altLang="en-US"/>
          </a:p>
        </p:txBody>
      </p:sp>
      <p:sp>
        <p:nvSpPr>
          <p:cNvPr id="16404" name="Text Box 39"/>
          <p:cNvSpPr txBox="1">
            <a:spLocks noChangeArrowheads="1"/>
          </p:cNvSpPr>
          <p:nvPr/>
        </p:nvSpPr>
        <p:spPr bwMode="auto">
          <a:xfrm>
            <a:off x="2435225" y="3635375"/>
            <a:ext cx="1020763" cy="536575"/>
          </a:xfrm>
          <a:prstGeom prst="rect">
            <a:avLst/>
          </a:prstGeom>
          <a:noFill/>
          <a:ln w="9525">
            <a:noFill/>
            <a:miter lim="800000"/>
          </a:ln>
        </p:spPr>
        <p:txBody>
          <a:bodyPr/>
          <a:lstStyle/>
          <a:p>
            <a:r>
              <a:rPr lang="zh-CN" altLang="en-US" b="1">
                <a:latin typeface="Times New Roman" panose="02020603050405020304" pitchFamily="18" charset="0"/>
                <a:ea typeface="宋体" panose="02010600030101010101" pitchFamily="2" charset="-122"/>
              </a:rPr>
              <a:t>抽象</a:t>
            </a:r>
            <a:endParaRPr lang="zh-CN" altLang="en-US">
              <a:ea typeface="宋体" panose="02010600030101010101" pitchFamily="2" charset="-122"/>
            </a:endParaRPr>
          </a:p>
        </p:txBody>
      </p:sp>
      <p:sp>
        <p:nvSpPr>
          <p:cNvPr id="16405" name="Text Box 40"/>
          <p:cNvSpPr txBox="1">
            <a:spLocks noChangeArrowheads="1"/>
          </p:cNvSpPr>
          <p:nvPr/>
        </p:nvSpPr>
        <p:spPr bwMode="auto">
          <a:xfrm>
            <a:off x="5495925" y="3630612"/>
            <a:ext cx="1019175" cy="536575"/>
          </a:xfrm>
          <a:prstGeom prst="rect">
            <a:avLst/>
          </a:prstGeom>
          <a:noFill/>
          <a:ln w="9525">
            <a:noFill/>
            <a:miter lim="800000"/>
          </a:ln>
        </p:spPr>
        <p:txBody>
          <a:bodyPr/>
          <a:lstStyle/>
          <a:p>
            <a:r>
              <a:rPr lang="zh-CN" altLang="en-US" b="1">
                <a:latin typeface="Times New Roman" panose="02020603050405020304" pitchFamily="18" charset="0"/>
                <a:ea typeface="宋体" panose="02010600030101010101" pitchFamily="2" charset="-122"/>
              </a:rPr>
              <a:t>抽象</a:t>
            </a:r>
            <a:endParaRPr lang="zh-CN" altLang="en-US">
              <a:ea typeface="宋体" panose="02010600030101010101" pitchFamily="2" charset="-122"/>
            </a:endParaRPr>
          </a:p>
        </p:txBody>
      </p:sp>
      <p:sp>
        <p:nvSpPr>
          <p:cNvPr id="16406" name="Text Box 41"/>
          <p:cNvSpPr txBox="1">
            <a:spLocks noChangeArrowheads="1"/>
          </p:cNvSpPr>
          <p:nvPr/>
        </p:nvSpPr>
        <p:spPr bwMode="auto">
          <a:xfrm>
            <a:off x="5362575" y="2600325"/>
            <a:ext cx="1631950" cy="446087"/>
          </a:xfrm>
          <a:prstGeom prst="rect">
            <a:avLst/>
          </a:prstGeom>
          <a:noFill/>
          <a:ln w="9525">
            <a:noFill/>
            <a:miter lim="800000"/>
          </a:ln>
        </p:spPr>
        <p:txBody>
          <a:bodyPr/>
          <a:lstStyle/>
          <a:p>
            <a:r>
              <a:rPr lang="zh-CN" altLang="en-US">
                <a:latin typeface="Times New Roman" panose="02020603050405020304" pitchFamily="18" charset="0"/>
                <a:ea typeface="宋体" panose="02010600030101010101" pitchFamily="2" charset="-122"/>
              </a:rPr>
              <a:t>软件系统</a:t>
            </a:r>
            <a:endParaRPr lang="zh-CN" altLang="en-US">
              <a:ea typeface="宋体" panose="02010600030101010101" pitchFamily="2" charset="-122"/>
            </a:endParaRPr>
          </a:p>
        </p:txBody>
      </p:sp>
      <p:sp>
        <p:nvSpPr>
          <p:cNvPr id="16407" name="Text Box 42"/>
          <p:cNvSpPr txBox="1">
            <a:spLocks noChangeArrowheads="1"/>
          </p:cNvSpPr>
          <p:nvPr/>
        </p:nvSpPr>
        <p:spPr bwMode="auto">
          <a:xfrm>
            <a:off x="4081463" y="5711825"/>
            <a:ext cx="1570037" cy="536575"/>
          </a:xfrm>
          <a:prstGeom prst="rect">
            <a:avLst/>
          </a:prstGeom>
          <a:noFill/>
          <a:ln w="9525">
            <a:noFill/>
            <a:miter lim="800000"/>
          </a:ln>
        </p:spPr>
        <p:txBody>
          <a:bodyPr/>
          <a:lstStyle/>
          <a:p>
            <a:r>
              <a:rPr lang="zh-CN" altLang="en-US"/>
              <a:t>类的实例化</a:t>
            </a:r>
            <a:endParaRPr lang="zh-CN" altLang="en-US"/>
          </a:p>
        </p:txBody>
      </p:sp>
      <p:sp>
        <p:nvSpPr>
          <p:cNvPr id="16408" name="Text Box 43"/>
          <p:cNvSpPr txBox="1">
            <a:spLocks noChangeArrowheads="1"/>
          </p:cNvSpPr>
          <p:nvPr/>
        </p:nvSpPr>
        <p:spPr bwMode="auto">
          <a:xfrm>
            <a:off x="957263" y="1966912"/>
            <a:ext cx="2305050" cy="536575"/>
          </a:xfrm>
          <a:prstGeom prst="rect">
            <a:avLst/>
          </a:prstGeom>
          <a:noFill/>
          <a:ln w="9525">
            <a:noFill/>
            <a:miter lim="800000"/>
          </a:ln>
        </p:spPr>
        <p:txBody>
          <a:bodyPr/>
          <a:lstStyle/>
          <a:p>
            <a:pPr>
              <a:buFontTx/>
              <a:buChar char="•"/>
            </a:pPr>
            <a:r>
              <a:rPr lang="zh-CN" altLang="en-US" sz="2400" b="1" dirty="0">
                <a:latin typeface="Times New Roman" panose="02020603050405020304" pitchFamily="18" charset="0"/>
                <a:ea typeface="宋体" panose="02010600030101010101" pitchFamily="2" charset="-122"/>
              </a:rPr>
              <a:t> 抽象与实例化</a:t>
            </a:r>
            <a:endParaRPr lang="zh-CN" altLang="en-US" sz="2400" dirty="0">
              <a:ea typeface="宋体" panose="02010600030101010101" pitchFamily="2" charset="-122"/>
            </a:endParaRPr>
          </a:p>
        </p:txBody>
      </p:sp>
      <p:sp>
        <p:nvSpPr>
          <p:cNvPr id="43"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44"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bwMode="auto">
          <a:xfrm>
            <a:off x="457200" y="2432050"/>
            <a:ext cx="8229600" cy="604838"/>
          </a:xfrm>
          <a:prstGeom prst="rect">
            <a:avLst/>
          </a:prstGeom>
          <a:noFill/>
          <a:ln>
            <a:miter lim="800000"/>
          </a:ln>
        </p:spPr>
        <p:txBody>
          <a:bodyPr/>
          <a:lstStyle/>
          <a:p>
            <a:pPr>
              <a:buFontTx/>
              <a:buNone/>
            </a:pPr>
            <a:r>
              <a:rPr lang="zh-CN" altLang="en-US" sz="2400" b="1" smtClean="0">
                <a:latin typeface="宋体" panose="02010600030101010101" pitchFamily="2" charset="-122"/>
                <a:ea typeface="宋体" panose="02010600030101010101" pitchFamily="2" charset="-122"/>
              </a:rPr>
              <a:t>    消息、接口、对象</a:t>
            </a:r>
            <a:endParaRPr lang="en-US" altLang="zh-CN" sz="2400" b="1" smtClean="0">
              <a:latin typeface="宋体" panose="02010600030101010101" pitchFamily="2" charset="-122"/>
              <a:ea typeface="宋体" panose="02010600030101010101" pitchFamily="2" charset="-122"/>
            </a:endParaRPr>
          </a:p>
        </p:txBody>
      </p:sp>
      <p:grpSp>
        <p:nvGrpSpPr>
          <p:cNvPr id="2" name="Group 17"/>
          <p:cNvGrpSpPr/>
          <p:nvPr/>
        </p:nvGrpSpPr>
        <p:grpSpPr bwMode="auto">
          <a:xfrm>
            <a:off x="971550" y="3181350"/>
            <a:ext cx="6829425" cy="2305050"/>
            <a:chOff x="847" y="1570"/>
            <a:chExt cx="4302" cy="1452"/>
          </a:xfrm>
        </p:grpSpPr>
        <p:sp>
          <p:nvSpPr>
            <p:cNvPr id="17416" name="Text Box 7"/>
            <p:cNvSpPr txBox="1">
              <a:spLocks noChangeArrowheads="1"/>
            </p:cNvSpPr>
            <p:nvPr/>
          </p:nvSpPr>
          <p:spPr bwMode="auto">
            <a:xfrm>
              <a:off x="2100" y="1874"/>
              <a:ext cx="343" cy="1141"/>
            </a:xfrm>
            <a:prstGeom prst="rect">
              <a:avLst/>
            </a:prstGeom>
            <a:noFill/>
            <a:ln w="9525">
              <a:solidFill>
                <a:srgbClr val="000000"/>
              </a:solidFill>
              <a:miter lim="800000"/>
            </a:ln>
          </p:spPr>
          <p:txBody>
            <a:bodyPr/>
            <a:lstStyle/>
            <a:p>
              <a:pPr algn="just"/>
              <a:endParaRPr lang="zh-CN" altLang="en-US">
                <a:latin typeface="Times New Roman" panose="02020603050405020304" pitchFamily="18" charset="0"/>
                <a:ea typeface="宋体" panose="02010600030101010101" pitchFamily="2" charset="-122"/>
              </a:endParaRPr>
            </a:p>
            <a:p>
              <a:pPr algn="just"/>
              <a:r>
                <a:rPr lang="zh-CN" altLang="en-US">
                  <a:latin typeface="Times New Roman" panose="02020603050405020304" pitchFamily="18" charset="0"/>
                  <a:ea typeface="宋体" panose="02010600030101010101" pitchFamily="2" charset="-122"/>
                </a:rPr>
                <a:t>接</a:t>
              </a:r>
              <a:endParaRPr lang="zh-CN" altLang="en-US">
                <a:latin typeface="Times New Roman" panose="02020603050405020304" pitchFamily="18" charset="0"/>
                <a:ea typeface="宋体" panose="02010600030101010101" pitchFamily="2" charset="-122"/>
              </a:endParaRPr>
            </a:p>
            <a:p>
              <a:pPr algn="just"/>
              <a:endParaRPr lang="zh-CN" altLang="en-US">
                <a:latin typeface="Times New Roman" panose="02020603050405020304" pitchFamily="18" charset="0"/>
                <a:ea typeface="宋体" panose="02010600030101010101" pitchFamily="2" charset="-122"/>
              </a:endParaRPr>
            </a:p>
            <a:p>
              <a:pPr algn="just"/>
              <a:endParaRPr lang="zh-CN" altLang="en-US">
                <a:latin typeface="Times New Roman" panose="02020603050405020304" pitchFamily="18" charset="0"/>
                <a:ea typeface="宋体" panose="02010600030101010101" pitchFamily="2" charset="-122"/>
              </a:endParaRPr>
            </a:p>
            <a:p>
              <a:pPr algn="just"/>
              <a:r>
                <a:rPr lang="zh-CN" altLang="en-US">
                  <a:latin typeface="Times New Roman" panose="02020603050405020304" pitchFamily="18" charset="0"/>
                  <a:ea typeface="宋体" panose="02010600030101010101" pitchFamily="2" charset="-122"/>
                </a:rPr>
                <a:t>口</a:t>
              </a:r>
              <a:endParaRPr lang="zh-CN" altLang="en-US">
                <a:latin typeface="Times New Roman" panose="02020603050405020304" pitchFamily="18" charset="0"/>
                <a:ea typeface="宋体" panose="02010600030101010101" pitchFamily="2" charset="-122"/>
              </a:endParaRPr>
            </a:p>
            <a:p>
              <a:pPr algn="l"/>
              <a:endParaRPr lang="zh-CN" altLang="en-US">
                <a:ea typeface="宋体" panose="02010600030101010101" pitchFamily="2" charset="-122"/>
              </a:endParaRPr>
            </a:p>
          </p:txBody>
        </p:sp>
        <p:sp>
          <p:nvSpPr>
            <p:cNvPr id="17417" name="Line 8"/>
            <p:cNvSpPr>
              <a:spLocks noChangeShapeType="1"/>
            </p:cNvSpPr>
            <p:nvPr/>
          </p:nvSpPr>
          <p:spPr bwMode="auto">
            <a:xfrm>
              <a:off x="847" y="2444"/>
              <a:ext cx="1244" cy="2"/>
            </a:xfrm>
            <a:prstGeom prst="line">
              <a:avLst/>
            </a:prstGeom>
            <a:noFill/>
            <a:ln w="9525">
              <a:solidFill>
                <a:srgbClr val="000000"/>
              </a:solidFill>
              <a:round/>
              <a:tailEnd type="triangle" w="med" len="med"/>
            </a:ln>
          </p:spPr>
          <p:txBody>
            <a:bodyPr/>
            <a:lstStyle/>
            <a:p>
              <a:endParaRPr lang="zh-CN" altLang="en-US"/>
            </a:p>
          </p:txBody>
        </p:sp>
        <p:sp>
          <p:nvSpPr>
            <p:cNvPr id="17418" name="Text Box 9"/>
            <p:cNvSpPr txBox="1">
              <a:spLocks noChangeArrowheads="1"/>
            </p:cNvSpPr>
            <p:nvPr/>
          </p:nvSpPr>
          <p:spPr bwMode="auto">
            <a:xfrm>
              <a:off x="1210" y="2115"/>
              <a:ext cx="589" cy="286"/>
            </a:xfrm>
            <a:prstGeom prst="rect">
              <a:avLst/>
            </a:prstGeom>
            <a:noFill/>
            <a:ln w="9525">
              <a:noFill/>
              <a:miter lim="800000"/>
            </a:ln>
          </p:spPr>
          <p:txBody>
            <a:bodyPr/>
            <a:lstStyle/>
            <a:p>
              <a:pPr algn="just"/>
              <a:r>
                <a:rPr lang="zh-CN" altLang="en-US">
                  <a:latin typeface="Times New Roman" panose="02020603050405020304" pitchFamily="18" charset="0"/>
                  <a:ea typeface="宋体" panose="02010600030101010101" pitchFamily="2" charset="-122"/>
                </a:rPr>
                <a:t>消   息</a:t>
              </a:r>
              <a:endParaRPr lang="zh-CN" altLang="en-US">
                <a:ea typeface="宋体" panose="02010600030101010101" pitchFamily="2" charset="-122"/>
              </a:endParaRPr>
            </a:p>
          </p:txBody>
        </p:sp>
        <p:sp>
          <p:nvSpPr>
            <p:cNvPr id="17419" name="Rectangle 10"/>
            <p:cNvSpPr>
              <a:spLocks noChangeArrowheads="1"/>
            </p:cNvSpPr>
            <p:nvPr/>
          </p:nvSpPr>
          <p:spPr bwMode="auto">
            <a:xfrm>
              <a:off x="2839" y="1881"/>
              <a:ext cx="2310" cy="1141"/>
            </a:xfrm>
            <a:prstGeom prst="rect">
              <a:avLst/>
            </a:prstGeom>
            <a:solidFill>
              <a:srgbClr val="FFFFFF"/>
            </a:solidFill>
            <a:ln w="9525">
              <a:solidFill>
                <a:srgbClr val="000000"/>
              </a:solidFill>
              <a:miter lim="800000"/>
            </a:ln>
          </p:spPr>
          <p:txBody>
            <a:bodyPr/>
            <a:lstStyle/>
            <a:p>
              <a:endParaRPr lang="zh-CN" altLang="en-US"/>
            </a:p>
          </p:txBody>
        </p:sp>
        <p:sp>
          <p:nvSpPr>
            <p:cNvPr id="17420" name="Text Box 11"/>
            <p:cNvSpPr txBox="1">
              <a:spLocks noChangeArrowheads="1"/>
            </p:cNvSpPr>
            <p:nvPr/>
          </p:nvSpPr>
          <p:spPr bwMode="auto">
            <a:xfrm>
              <a:off x="3043" y="2596"/>
              <a:ext cx="888" cy="262"/>
            </a:xfrm>
            <a:prstGeom prst="rect">
              <a:avLst/>
            </a:prstGeom>
            <a:noFill/>
            <a:ln w="9525">
              <a:solidFill>
                <a:srgbClr val="000000"/>
              </a:solidFill>
              <a:miter lim="800000"/>
            </a:ln>
          </p:spPr>
          <p:txBody>
            <a:bodyPr/>
            <a:lstStyle/>
            <a:p>
              <a:pPr algn="just"/>
              <a:r>
                <a:rPr lang="zh-CN" altLang="en-US">
                  <a:latin typeface="Times New Roman" panose="02020603050405020304" pitchFamily="18" charset="0"/>
                  <a:ea typeface="宋体" panose="02010600030101010101" pitchFamily="2" charset="-122"/>
                </a:rPr>
                <a:t>  方     法</a:t>
              </a:r>
              <a:endParaRPr lang="zh-CN" altLang="en-US">
                <a:ea typeface="宋体" panose="02010600030101010101" pitchFamily="2" charset="-122"/>
              </a:endParaRPr>
            </a:p>
          </p:txBody>
        </p:sp>
        <p:sp>
          <p:nvSpPr>
            <p:cNvPr id="17421" name="Text Box 12"/>
            <p:cNvSpPr txBox="1">
              <a:spLocks noChangeArrowheads="1"/>
            </p:cNvSpPr>
            <p:nvPr/>
          </p:nvSpPr>
          <p:spPr bwMode="auto">
            <a:xfrm>
              <a:off x="4113" y="2106"/>
              <a:ext cx="888" cy="281"/>
            </a:xfrm>
            <a:prstGeom prst="rect">
              <a:avLst/>
            </a:prstGeom>
            <a:noFill/>
            <a:ln w="9525">
              <a:solidFill>
                <a:srgbClr val="000000"/>
              </a:solidFill>
              <a:miter lim="800000"/>
            </a:ln>
          </p:spPr>
          <p:txBody>
            <a:bodyPr/>
            <a:lstStyle/>
            <a:p>
              <a:pPr algn="just"/>
              <a:r>
                <a:rPr lang="zh-CN" altLang="en-US">
                  <a:latin typeface="Times New Roman" panose="02020603050405020304" pitchFamily="18" charset="0"/>
                  <a:ea typeface="宋体" panose="02010600030101010101" pitchFamily="2" charset="-122"/>
                </a:rPr>
                <a:t>   属     性</a:t>
              </a:r>
              <a:endParaRPr lang="zh-CN" altLang="en-US">
                <a:ea typeface="宋体" panose="02010600030101010101" pitchFamily="2" charset="-122"/>
              </a:endParaRPr>
            </a:p>
          </p:txBody>
        </p:sp>
        <p:cxnSp>
          <p:nvCxnSpPr>
            <p:cNvPr id="17422" name="AutoShape 13"/>
            <p:cNvCxnSpPr>
              <a:cxnSpLocks noChangeShapeType="1"/>
              <a:endCxn id="17421" idx="2"/>
            </p:cNvCxnSpPr>
            <p:nvPr/>
          </p:nvCxnSpPr>
          <p:spPr bwMode="auto">
            <a:xfrm flipV="1">
              <a:off x="3924" y="2387"/>
              <a:ext cx="633" cy="353"/>
            </a:xfrm>
            <a:prstGeom prst="bentConnector2">
              <a:avLst/>
            </a:prstGeom>
            <a:noFill/>
            <a:ln w="9525">
              <a:solidFill>
                <a:srgbClr val="000000"/>
              </a:solidFill>
              <a:miter lim="800000"/>
              <a:tailEnd type="triangle" w="med" len="med"/>
            </a:ln>
          </p:spPr>
        </p:cxnSp>
        <p:sp>
          <p:nvSpPr>
            <p:cNvPr id="17423" name="Text Box 15"/>
            <p:cNvSpPr txBox="1">
              <a:spLocks noChangeArrowheads="1"/>
            </p:cNvSpPr>
            <p:nvPr/>
          </p:nvSpPr>
          <p:spPr bwMode="auto">
            <a:xfrm>
              <a:off x="3761" y="1570"/>
              <a:ext cx="888" cy="272"/>
            </a:xfrm>
            <a:prstGeom prst="rect">
              <a:avLst/>
            </a:prstGeom>
            <a:noFill/>
            <a:ln w="9525">
              <a:noFill/>
              <a:miter lim="800000"/>
            </a:ln>
          </p:spPr>
          <p:txBody>
            <a:bodyPr/>
            <a:lstStyle/>
            <a:p>
              <a:pPr algn="just"/>
              <a:r>
                <a:rPr lang="zh-CN" altLang="en-US">
                  <a:latin typeface="Times New Roman" panose="02020603050405020304" pitchFamily="18" charset="0"/>
                  <a:ea typeface="宋体" panose="02010600030101010101" pitchFamily="2" charset="-122"/>
                </a:rPr>
                <a:t>对    象</a:t>
              </a:r>
              <a:endParaRPr lang="zh-CN" altLang="en-US">
                <a:ea typeface="宋体" panose="02010600030101010101" pitchFamily="2" charset="-122"/>
              </a:endParaRPr>
            </a:p>
          </p:txBody>
        </p:sp>
        <p:sp>
          <p:nvSpPr>
            <p:cNvPr id="17424" name="AutoShape 16"/>
            <p:cNvSpPr>
              <a:spLocks noChangeArrowheads="1"/>
            </p:cNvSpPr>
            <p:nvPr/>
          </p:nvSpPr>
          <p:spPr bwMode="auto">
            <a:xfrm>
              <a:off x="2454" y="2668"/>
              <a:ext cx="590" cy="136"/>
            </a:xfrm>
            <a:prstGeom prst="rightArrow">
              <a:avLst>
                <a:gd name="adj1" fmla="val 50000"/>
                <a:gd name="adj2" fmla="val 108456"/>
              </a:avLst>
            </a:prstGeom>
            <a:solidFill>
              <a:schemeClr val="accent1"/>
            </a:solidFill>
            <a:ln w="9525">
              <a:solidFill>
                <a:schemeClr val="tx1"/>
              </a:solidFill>
              <a:miter lim="800000"/>
            </a:ln>
          </p:spPr>
          <p:txBody>
            <a:bodyPr wrap="none" anchor="ctr"/>
            <a:lstStyle/>
            <a:p>
              <a:endParaRPr lang="zh-CN" altLang="en-US"/>
            </a:p>
          </p:txBody>
        </p:sp>
      </p:grpSp>
      <p:sp>
        <p:nvSpPr>
          <p:cNvPr id="17"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18"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091" name="Group 3"/>
          <p:cNvGraphicFramePr>
            <a:graphicFrameLocks noGrp="1"/>
          </p:cNvGraphicFramePr>
          <p:nvPr>
            <p:ph idx="4294967295"/>
          </p:nvPr>
        </p:nvGraphicFramePr>
        <p:xfrm>
          <a:off x="733425" y="1908175"/>
          <a:ext cx="7953375" cy="4041777"/>
        </p:xfrm>
        <a:graphic>
          <a:graphicData uri="http://schemas.openxmlformats.org/drawingml/2006/table">
            <a:tbl>
              <a:tblPr/>
              <a:tblGrid>
                <a:gridCol w="3535363"/>
                <a:gridCol w="4418012"/>
              </a:tblGrid>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辩证唯物主义</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面向对象思想</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世界是由物质组成的</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问题域是由对象组成的</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物质是静止和运动统一体</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对象是属性和行为的统一体</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物质是普遍联系</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对象间相互联系</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一般和特殊</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父类和子类</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内因和外因</a:t>
                      </a:r>
                      <a:endParaRPr kumimoji="0" lang="zh-CN" altLang="en-US" sz="2400" b="0" i="0" u="none" strike="noStrike" cap="none" normalizeH="0" baseline="0" smtClean="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消息、接口、对象</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8"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bwMode="auto">
          <a:xfrm>
            <a:off x="-152400" y="914400"/>
            <a:ext cx="8664575" cy="715962"/>
          </a:xfrm>
          <a:solidFill>
            <a:srgbClr val="FFFFFF">
              <a:alpha val="0"/>
            </a:srgbClr>
          </a:solidFill>
          <a:ln>
            <a:miter lim="800000"/>
          </a:ln>
        </p:spPr>
        <p:txBody>
          <a:bodyPr vert="horz" wrap="square" lIns="91440" tIns="45720" rIns="91440" bIns="45720" numCol="1" anchor="t" anchorCtr="0" compatLnSpc="1"/>
          <a:lstStyle/>
          <a:p>
            <a:pPr eaLnBrk="1" hangingPunct="1">
              <a:defRPr/>
            </a:pPr>
            <a:r>
              <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rPr>
              <a:t>信息系统的开发方法和模型</a:t>
            </a:r>
            <a:endPar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endParaRPr>
          </a:p>
        </p:txBody>
      </p:sp>
      <p:sp>
        <p:nvSpPr>
          <p:cNvPr id="11269" name="Text Box 9"/>
          <p:cNvSpPr txBox="1">
            <a:spLocks noChangeArrowheads="1"/>
          </p:cNvSpPr>
          <p:nvPr/>
        </p:nvSpPr>
        <p:spPr bwMode="auto">
          <a:xfrm>
            <a:off x="1066800" y="1905000"/>
            <a:ext cx="7162800" cy="3785652"/>
          </a:xfrm>
          <a:prstGeom prst="rect">
            <a:avLst/>
          </a:prstGeom>
          <a:noFill/>
          <a:ln w="9525">
            <a:noFill/>
            <a:miter lim="800000"/>
          </a:ln>
        </p:spPr>
        <p:txBody>
          <a:bodyPr wrap="square">
            <a:spAutoFit/>
          </a:bodyPr>
          <a:lstStyle/>
          <a:p>
            <a:pPr>
              <a:lnSpc>
                <a:spcPct val="200000"/>
              </a:lnSpc>
              <a:spcBef>
                <a:spcPct val="50000"/>
              </a:spcBef>
            </a:pPr>
            <a:r>
              <a:rPr lang="zh-CN" altLang="en-US" sz="2400" b="1" dirty="0" smtClean="0">
                <a:latin typeface="楷体_GB2312" pitchFamily="49" charset="-122"/>
                <a:ea typeface="楷体_GB2312" pitchFamily="49" charset="-122"/>
              </a:rPr>
              <a:t>    按照信息系统开发的内在逻辑进行科学设计，使得开发过程能够形成一定的规范和标准，称之为信息系统开发方法和模型，这样使得开发过程实现工程化、规范化和标准化，才能提高大型信息系统开发的开发效率、管理水平。</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bwMode="auto">
          <a:xfrm>
            <a:off x="457200" y="2438400"/>
            <a:ext cx="8229600" cy="3687763"/>
          </a:xfrm>
          <a:prstGeom prst="rect">
            <a:avLst/>
          </a:prstGeom>
          <a:noFill/>
          <a:ln>
            <a:miter lim="800000"/>
          </a:ln>
        </p:spPr>
        <p:txBody>
          <a:bodyPr/>
          <a:lstStyle/>
          <a:p>
            <a:pPr>
              <a:lnSpc>
                <a:spcPct val="90000"/>
              </a:lnSpc>
              <a:buClr>
                <a:srgbClr val="FF0000"/>
              </a:buClr>
            </a:pPr>
            <a:r>
              <a:rPr lang="zh-CN" altLang="en-US" sz="2800" b="1" dirty="0" smtClean="0">
                <a:latin typeface="宋体" panose="02010600030101010101" pitchFamily="2" charset="-122"/>
                <a:ea typeface="宋体" panose="02010600030101010101" pitchFamily="2" charset="-122"/>
              </a:rPr>
              <a:t>面向对象方法的基本思想</a:t>
            </a:r>
            <a:endParaRPr lang="zh-CN" altLang="en-US" sz="2800" b="1" dirty="0" smtClean="0">
              <a:latin typeface="宋体" panose="02010600030101010101" pitchFamily="2" charset="-122"/>
              <a:ea typeface="宋体" panose="02010600030101010101" pitchFamily="2" charset="-122"/>
            </a:endParaRPr>
          </a:p>
          <a:p>
            <a:pPr>
              <a:lnSpc>
                <a:spcPct val="90000"/>
              </a:lnSpc>
              <a:buFontTx/>
              <a:buNone/>
            </a:pPr>
            <a:r>
              <a:rPr lang="zh-CN" altLang="en-US" sz="2800" dirty="0" smtClean="0">
                <a:latin typeface="楷体_GB2312" pitchFamily="49" charset="-122"/>
                <a:ea typeface="楷体_GB2312" pitchFamily="49" charset="-122"/>
              </a:rPr>
              <a:t>      尽可能地运用人类的自然思维方式来建立问题空间的模型，构造尽可能直观、自然地表达求解方法的软件系统。现实世界的问题是由客观实体和实体之间的联系构成的，对象（</a:t>
            </a:r>
            <a:r>
              <a:rPr lang="en-US" altLang="zh-CN" sz="2800" dirty="0" smtClean="0">
                <a:latin typeface="楷体_GB2312" pitchFamily="49" charset="-122"/>
                <a:ea typeface="楷体_GB2312" pitchFamily="49" charset="-122"/>
              </a:rPr>
              <a:t>Object</a:t>
            </a:r>
            <a:r>
              <a:rPr lang="zh-CN" altLang="en-US" sz="2800" dirty="0" smtClean="0">
                <a:latin typeface="楷体_GB2312" pitchFamily="49" charset="-122"/>
                <a:ea typeface="楷体_GB2312" pitchFamily="49" charset="-122"/>
              </a:rPr>
              <a:t>）就是客观实体的抽象。面向对象方法将属性和方法放在一起，作为一个相互依存、不可分割的整体来处理。 </a:t>
            </a:r>
            <a:endParaRPr lang="zh-CN" altLang="en-US" sz="2800"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bwMode="auto">
          <a:xfrm>
            <a:off x="533400" y="1752600"/>
            <a:ext cx="8305800" cy="4419600"/>
          </a:xfrm>
          <a:prstGeom prst="rect">
            <a:avLst/>
          </a:prstGeom>
          <a:noFill/>
          <a:ln>
            <a:miter lim="800000"/>
          </a:ln>
        </p:spPr>
        <p:txBody>
          <a:bodyPr/>
          <a:lstStyle/>
          <a:p>
            <a:pPr>
              <a:lnSpc>
                <a:spcPct val="80000"/>
              </a:lnSpc>
              <a:buClr>
                <a:srgbClr val="000099"/>
              </a:buClr>
              <a:buSzPct val="50000"/>
              <a:buFont typeface="Wingdings" panose="05000000000000000000" pitchFamily="2" charset="2"/>
              <a:buChar char="u"/>
            </a:pPr>
            <a:r>
              <a:rPr lang="zh-CN" altLang="en-US" sz="2400" b="1" dirty="0" smtClean="0">
                <a:latin typeface="宋体" panose="02010600030101010101" pitchFamily="2" charset="-122"/>
                <a:ea typeface="宋体" panose="02010600030101010101" pitchFamily="2" charset="-122"/>
              </a:rPr>
              <a:t>面向对象方法的基本观点：</a:t>
            </a:r>
            <a:endParaRPr lang="zh-CN" altLang="en-US" sz="2400" b="1" dirty="0" smtClean="0">
              <a:latin typeface="宋体" panose="02010600030101010101" pitchFamily="2" charset="-122"/>
              <a:ea typeface="宋体" panose="02010600030101010101" pitchFamily="2" charset="-122"/>
            </a:endParaRPr>
          </a:p>
          <a:p>
            <a:pPr>
              <a:lnSpc>
                <a:spcPct val="80000"/>
              </a:lnSpc>
              <a:buClr>
                <a:srgbClr val="006600"/>
              </a:buClr>
              <a:buSzPct val="50000"/>
              <a:buFont typeface="Wingdings" panose="05000000000000000000" pitchFamily="2" charset="2"/>
              <a:buChar char="Ø"/>
            </a:pPr>
            <a:r>
              <a:rPr lang="zh-CN" altLang="en-US" sz="2400" dirty="0" smtClean="0">
                <a:latin typeface="楷体_GB2312" pitchFamily="49" charset="-122"/>
                <a:ea typeface="楷体_GB2312" pitchFamily="49" charset="-122"/>
              </a:rPr>
              <a:t>客观世界是由各种各样的对象组成的。任何客观的</a:t>
            </a:r>
            <a:r>
              <a:rPr lang="zh-CN" altLang="en-US" sz="2400" dirty="0" smtClean="0">
                <a:solidFill>
                  <a:srgbClr val="FF0000"/>
                </a:solidFill>
                <a:latin typeface="楷体_GB2312" pitchFamily="49" charset="-122"/>
                <a:ea typeface="楷体_GB2312" pitchFamily="49" charset="-122"/>
              </a:rPr>
              <a:t>事物或实体都是对象</a:t>
            </a:r>
            <a:r>
              <a:rPr lang="zh-CN" altLang="en-US" sz="2400" dirty="0" smtClean="0">
                <a:latin typeface="楷体_GB2312" pitchFamily="49" charset="-122"/>
                <a:ea typeface="楷体_GB2312" pitchFamily="49" charset="-122"/>
              </a:rPr>
              <a:t>，每种对象有自己的内部状态和运动规律，复杂的对象可以由简单的对象组成。可以用对象和消息来表示事物及事物之间的相互联系。</a:t>
            </a:r>
            <a:endParaRPr lang="zh-CN" altLang="en-US" sz="2400" dirty="0" smtClean="0">
              <a:latin typeface="楷体_GB2312" pitchFamily="49" charset="-122"/>
              <a:ea typeface="楷体_GB2312" pitchFamily="49" charset="-122"/>
            </a:endParaRPr>
          </a:p>
          <a:p>
            <a:pPr>
              <a:lnSpc>
                <a:spcPct val="80000"/>
              </a:lnSpc>
              <a:buClr>
                <a:srgbClr val="006600"/>
              </a:buClr>
              <a:buSzPct val="50000"/>
              <a:buFont typeface="Wingdings" panose="05000000000000000000" pitchFamily="2" charset="2"/>
              <a:buChar char="Ø"/>
            </a:pPr>
            <a:r>
              <a:rPr lang="zh-CN" altLang="en-US" sz="2400" dirty="0" smtClean="0">
                <a:latin typeface="楷体_GB2312" pitchFamily="49" charset="-122"/>
                <a:ea typeface="楷体_GB2312" pitchFamily="49" charset="-122"/>
              </a:rPr>
              <a:t>具有相同的内部状态和运动规律的对象可以抽象为一个类（</a:t>
            </a:r>
            <a:r>
              <a:rPr lang="en-US" altLang="zh-CN" sz="2400" dirty="0" smtClean="0">
                <a:latin typeface="楷体_GB2312" pitchFamily="49" charset="-122"/>
                <a:ea typeface="楷体_GB2312" pitchFamily="49" charset="-122"/>
              </a:rPr>
              <a:t>Class</a:t>
            </a:r>
            <a:r>
              <a:rPr lang="zh-CN" altLang="en-US" sz="2400" dirty="0" smtClean="0">
                <a:latin typeface="楷体_GB2312" pitchFamily="49" charset="-122"/>
                <a:ea typeface="楷体_GB2312" pitchFamily="49" charset="-122"/>
              </a:rPr>
              <a:t>），对象是类的一个实例。从一个类可以产生许多对象。</a:t>
            </a:r>
            <a:endParaRPr lang="zh-CN" altLang="en-US" sz="2400" dirty="0" smtClean="0">
              <a:latin typeface="楷体_GB2312" pitchFamily="49" charset="-122"/>
              <a:ea typeface="楷体_GB2312" pitchFamily="49" charset="-122"/>
            </a:endParaRPr>
          </a:p>
          <a:p>
            <a:pPr>
              <a:lnSpc>
                <a:spcPct val="80000"/>
              </a:lnSpc>
              <a:buClr>
                <a:srgbClr val="006600"/>
              </a:buClr>
              <a:buSzPct val="50000"/>
              <a:buFont typeface="Wingdings" panose="05000000000000000000" pitchFamily="2" charset="2"/>
              <a:buChar char="Ø"/>
            </a:pPr>
            <a:r>
              <a:rPr lang="zh-CN" altLang="en-US" sz="2400" dirty="0" smtClean="0">
                <a:latin typeface="楷体_GB2312" pitchFamily="49" charset="-122"/>
                <a:ea typeface="楷体_GB2312" pitchFamily="49" charset="-122"/>
              </a:rPr>
              <a:t>类可以派生出子类，子类继承父类的全部特征，又可以有自己的新特征。类和继承作为描述人类一般思维方式的范式，继承可以表达类与类之间的层次关系。</a:t>
            </a:r>
            <a:endParaRPr lang="zh-CN" altLang="en-US" sz="2400" dirty="0" smtClean="0">
              <a:latin typeface="楷体_GB2312" pitchFamily="49" charset="-122"/>
              <a:ea typeface="楷体_GB2312" pitchFamily="49" charset="-122"/>
            </a:endParaRPr>
          </a:p>
          <a:p>
            <a:pPr>
              <a:lnSpc>
                <a:spcPct val="80000"/>
              </a:lnSpc>
              <a:buClr>
                <a:srgbClr val="006600"/>
              </a:buClr>
              <a:buSzPct val="50000"/>
              <a:buFont typeface="Wingdings" panose="05000000000000000000" pitchFamily="2" charset="2"/>
              <a:buChar char="Ø"/>
            </a:pPr>
            <a:r>
              <a:rPr lang="zh-CN" altLang="en-US" sz="2400" dirty="0" smtClean="0">
                <a:latin typeface="楷体_GB2312" pitchFamily="49" charset="-122"/>
                <a:ea typeface="楷体_GB2312" pitchFamily="49" charset="-122"/>
              </a:rPr>
              <a:t>对象之间通过消息传递互相联系。类具有封装性，它的状态和操作等对于外界是不可见的，外界只能通过消息请求进行某些操作，或请求提供所需的服务。</a:t>
            </a:r>
            <a:endParaRPr lang="zh-CN" altLang="en-US" sz="2400"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descr="Rectangle: Click to edit Master text styles&#10;Second level&#10;Third level&#10;Fourth level&#10;Fifth level"/>
          <p:cNvSpPr>
            <a:spLocks noGrp="1" noChangeArrowheads="1"/>
          </p:cNvSpPr>
          <p:nvPr>
            <p:ph type="body" idx="4294967295"/>
          </p:nvPr>
        </p:nvSpPr>
        <p:spPr bwMode="auto">
          <a:xfrm>
            <a:off x="611188" y="2514600"/>
            <a:ext cx="7924800" cy="3289300"/>
          </a:xfrm>
          <a:prstGeom prst="rect">
            <a:avLst/>
          </a:prstGeom>
          <a:solidFill>
            <a:srgbClr val="FFFFFF"/>
          </a:solidFill>
          <a:ln>
            <a:miter lim="800000"/>
          </a:ln>
        </p:spPr>
        <p:txBody>
          <a:bodyPr/>
          <a:lstStyle/>
          <a:p>
            <a:pPr eaLnBrk="1" hangingPunct="1">
              <a:lnSpc>
                <a:spcPct val="120000"/>
              </a:lnSpc>
            </a:pPr>
            <a:r>
              <a:rPr lang="zh-CN" altLang="en-US" sz="2400" b="1" dirty="0" smtClean="0">
                <a:latin typeface="楷体_GB2312" pitchFamily="49" charset="-122"/>
                <a:ea typeface="楷体_GB2312" pitchFamily="49" charset="-122"/>
              </a:rPr>
              <a:t>特点</a:t>
            </a:r>
            <a:endParaRPr lang="zh-CN" altLang="en-US" sz="2400" b="1" dirty="0" smtClean="0">
              <a:latin typeface="楷体_GB2312" pitchFamily="49" charset="-122"/>
              <a:ea typeface="楷体_GB2312" pitchFamily="49" charset="-122"/>
            </a:endParaRPr>
          </a:p>
          <a:p>
            <a:pPr eaLnBrk="1" hangingPunct="1">
              <a:lnSpc>
                <a:spcPct val="120000"/>
              </a:lnSpc>
              <a:buFontTx/>
              <a:buNone/>
            </a:pPr>
            <a:r>
              <a:rPr lang="zh-CN" altLang="en-US" sz="2400" b="1" dirty="0" smtClean="0">
                <a:latin typeface="楷体_GB2312" pitchFamily="49" charset="-122"/>
                <a:ea typeface="楷体_GB2312" pitchFamily="49" charset="-122"/>
              </a:rPr>
              <a:t>  特点</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：认为客观世界是由各种</a:t>
            </a:r>
            <a:r>
              <a:rPr lang="en-US" altLang="zh-CN" sz="2400" b="1" dirty="0" smtClean="0">
                <a:latin typeface="黑体" panose="02010609060101010101" pitchFamily="2" charset="-122"/>
                <a:ea typeface="楷体_GB2312" pitchFamily="49" charset="-122"/>
              </a:rPr>
              <a:t>“</a:t>
            </a:r>
            <a:r>
              <a:rPr lang="zh-CN" altLang="en-US" sz="2400" b="1" dirty="0" smtClean="0">
                <a:latin typeface="楷体_GB2312" pitchFamily="49" charset="-122"/>
                <a:ea typeface="楷体_GB2312" pitchFamily="49" charset="-122"/>
              </a:rPr>
              <a:t>对象</a:t>
            </a:r>
            <a:r>
              <a:rPr lang="zh-CN" altLang="en-US" sz="2400" b="1" dirty="0" smtClean="0">
                <a:latin typeface="黑体" panose="02010609060101010101" pitchFamily="2" charset="-122"/>
                <a:ea typeface="楷体_GB2312" pitchFamily="49" charset="-122"/>
              </a:rPr>
              <a:t>”</a:t>
            </a:r>
            <a:r>
              <a:rPr lang="zh-CN" altLang="en-US" sz="2400" b="1" dirty="0" smtClean="0">
                <a:latin typeface="楷体_GB2312" pitchFamily="49" charset="-122"/>
                <a:ea typeface="楷体_GB2312" pitchFamily="49" charset="-122"/>
              </a:rPr>
              <a:t>所组成的，任何事物都是对象，每一个对象都有自已的运动规律和内部状态，每一个对象都属于某个对象</a:t>
            </a:r>
            <a:r>
              <a:rPr lang="zh-CN" altLang="en-US" sz="2400" b="1" dirty="0" smtClean="0">
                <a:latin typeface="黑体" panose="02010609060101010101" pitchFamily="2" charset="-122"/>
                <a:ea typeface="楷体_GB2312" pitchFamily="49" charset="-122"/>
              </a:rPr>
              <a:t>“</a:t>
            </a:r>
            <a:r>
              <a:rPr lang="zh-CN" altLang="en-US" sz="2400" b="1" dirty="0" smtClean="0">
                <a:latin typeface="楷体_GB2312" pitchFamily="49" charset="-122"/>
                <a:ea typeface="楷体_GB2312" pitchFamily="49" charset="-122"/>
              </a:rPr>
              <a:t>类</a:t>
            </a:r>
            <a:r>
              <a:rPr lang="zh-CN" altLang="en-US" sz="2400" b="1" dirty="0" smtClean="0">
                <a:latin typeface="黑体" panose="02010609060101010101" pitchFamily="2" charset="-122"/>
                <a:ea typeface="楷体_GB2312" pitchFamily="49" charset="-122"/>
              </a:rPr>
              <a:t>”</a:t>
            </a:r>
            <a:r>
              <a:rPr lang="zh-CN" altLang="en-US" sz="2400" b="1" dirty="0" smtClean="0">
                <a:latin typeface="楷体_GB2312" pitchFamily="49" charset="-122"/>
                <a:ea typeface="楷体_GB2312" pitchFamily="49" charset="-122"/>
              </a:rPr>
              <a:t>。复杂的对象可以是由相对比较简单的对象以某种方式而构成的。 </a:t>
            </a:r>
            <a:endParaRPr lang="zh-CN" altLang="en-US" sz="2400" b="1" dirty="0" smtClean="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descr="Rectangle: Click to edit Master text styles&#10;Second level&#10;Third level&#10;Fourth level&#10;Fifth level"/>
          <p:cNvSpPr>
            <a:spLocks noGrp="1" noChangeArrowheads="1"/>
          </p:cNvSpPr>
          <p:nvPr>
            <p:ph type="body" idx="4294967295"/>
          </p:nvPr>
        </p:nvSpPr>
        <p:spPr bwMode="auto">
          <a:xfrm>
            <a:off x="554038" y="2362199"/>
            <a:ext cx="7926387" cy="2867025"/>
          </a:xfrm>
          <a:prstGeom prst="rect">
            <a:avLst/>
          </a:prstGeom>
          <a:solidFill>
            <a:srgbClr val="FFFFFF"/>
          </a:solidFill>
          <a:ln>
            <a:miter lim="800000"/>
          </a:ln>
        </p:spPr>
        <p:txBody>
          <a:bodyPr/>
          <a:lstStyle/>
          <a:p>
            <a:pPr eaLnBrk="1" hangingPunct="1">
              <a:lnSpc>
                <a:spcPct val="120000"/>
              </a:lnSpc>
            </a:pPr>
            <a:r>
              <a:rPr lang="zh-CN" altLang="en-US" sz="2400" b="1" dirty="0" smtClean="0">
                <a:latin typeface="楷体_GB2312" pitchFamily="49" charset="-122"/>
                <a:ea typeface="楷体_GB2312" pitchFamily="49" charset="-122"/>
              </a:rPr>
              <a:t>特点</a:t>
            </a: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：通过类比，发现对象间的相似性，即对象间的共同属性和行为，这就是构成对象类的依据 </a:t>
            </a:r>
            <a:endParaRPr lang="zh-CN" altLang="en-US" sz="2400" b="1" dirty="0" smtClean="0">
              <a:latin typeface="楷体_GB2312" pitchFamily="49" charset="-122"/>
              <a:ea typeface="楷体_GB2312" pitchFamily="49" charset="-122"/>
            </a:endParaRPr>
          </a:p>
          <a:p>
            <a:pPr eaLnBrk="1" hangingPunct="1">
              <a:lnSpc>
                <a:spcPct val="120000"/>
              </a:lnSpc>
            </a:pPr>
            <a:r>
              <a:rPr lang="zh-CN" altLang="en-US" sz="2400" b="1" dirty="0" smtClean="0">
                <a:latin typeface="楷体_GB2312" pitchFamily="49" charset="-122"/>
                <a:ea typeface="楷体_GB2312" pitchFamily="49" charset="-122"/>
              </a:rPr>
              <a:t>特点</a:t>
            </a:r>
            <a:r>
              <a:rPr lang="en-US" altLang="zh-CN" sz="2400" b="1" dirty="0" smtClean="0">
                <a:latin typeface="楷体_GB2312" pitchFamily="49" charset="-122"/>
                <a:ea typeface="楷体_GB2312" pitchFamily="49" charset="-122"/>
              </a:rPr>
              <a:t>3</a:t>
            </a:r>
            <a:r>
              <a:rPr lang="zh-CN" altLang="en-US" sz="2400" b="1" dirty="0" smtClean="0">
                <a:latin typeface="楷体_GB2312" pitchFamily="49" charset="-122"/>
                <a:ea typeface="楷体_GB2312" pitchFamily="49" charset="-122"/>
              </a:rPr>
              <a:t>：对象间的相互联系是通过传递</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消息</a:t>
            </a:r>
            <a:r>
              <a:rPr lang="zh-CN" altLang="en-US" sz="2400" b="1" dirty="0" smtClean="0">
                <a:ea typeface="楷体_GB2312" pitchFamily="49" charset="-122"/>
              </a:rPr>
              <a:t>”</a:t>
            </a:r>
            <a:r>
              <a:rPr lang="zh-CN" altLang="en-US" sz="2400" b="1" dirty="0" smtClean="0">
                <a:latin typeface="楷体_GB2312" pitchFamily="49" charset="-122"/>
                <a:ea typeface="楷体_GB2312" pitchFamily="49" charset="-122"/>
              </a:rPr>
              <a:t>来完成的，消息就是通知对象去完成一个允许作用于该对象的操作。</a:t>
            </a:r>
            <a:endParaRPr lang="zh-CN" altLang="en-US" sz="2400" b="1" dirty="0" smtClean="0">
              <a:solidFill>
                <a:srgbClr val="CC0000"/>
              </a:solidFill>
              <a:latin typeface="楷体_GB2312" pitchFamily="49" charset="-122"/>
              <a:ea typeface="楷体_GB2312" pitchFamily="49" charset="-122"/>
            </a:endParaRPr>
          </a:p>
        </p:txBody>
      </p:sp>
      <p:sp>
        <p:nvSpPr>
          <p:cNvPr id="22531" name="Rectangle 4"/>
          <p:cNvSpPr>
            <a:spLocks noChangeArrowheads="1"/>
          </p:cNvSpPr>
          <p:nvPr/>
        </p:nvSpPr>
        <p:spPr bwMode="auto">
          <a:xfrm>
            <a:off x="1042988" y="4652963"/>
            <a:ext cx="7318375" cy="487362"/>
          </a:xfrm>
          <a:prstGeom prst="rect">
            <a:avLst/>
          </a:prstGeom>
          <a:noFill/>
          <a:ln w="9525" algn="ctr">
            <a:noFill/>
            <a:miter lim="800000"/>
          </a:ln>
        </p:spPr>
        <p:txBody>
          <a:bodyPr lIns="0" tIns="0" rIns="0" bIns="0">
            <a:spAutoFit/>
          </a:bodyPr>
          <a:lstStyle/>
          <a:p>
            <a:r>
              <a:rPr lang="zh-CN" altLang="en-US" sz="3200" b="1">
                <a:solidFill>
                  <a:srgbClr val="CC0000"/>
                </a:solidFill>
              </a:rPr>
              <a:t>面向对象 </a:t>
            </a:r>
            <a:r>
              <a:rPr lang="en-US" altLang="zh-CN" sz="3200" b="1">
                <a:solidFill>
                  <a:srgbClr val="CC0000"/>
                </a:solidFill>
              </a:rPr>
              <a:t>= </a:t>
            </a:r>
            <a:r>
              <a:rPr lang="zh-CN" altLang="en-US" sz="3200" b="1">
                <a:solidFill>
                  <a:srgbClr val="CC0000"/>
                </a:solidFill>
              </a:rPr>
              <a:t>对象 </a:t>
            </a:r>
            <a:r>
              <a:rPr lang="en-US" altLang="zh-CN" sz="3200" b="1">
                <a:solidFill>
                  <a:srgbClr val="CC0000"/>
                </a:solidFill>
              </a:rPr>
              <a:t>+ </a:t>
            </a:r>
            <a:r>
              <a:rPr lang="zh-CN" altLang="en-US" sz="3200" b="1">
                <a:solidFill>
                  <a:srgbClr val="CC0000"/>
                </a:solidFill>
              </a:rPr>
              <a:t>类 </a:t>
            </a:r>
            <a:r>
              <a:rPr lang="en-US" altLang="zh-CN" sz="3200" b="1">
                <a:solidFill>
                  <a:srgbClr val="CC0000"/>
                </a:solidFill>
              </a:rPr>
              <a:t>+ </a:t>
            </a:r>
            <a:r>
              <a:rPr lang="zh-CN" altLang="en-US" sz="3200" b="1">
                <a:solidFill>
                  <a:srgbClr val="CC0000"/>
                </a:solidFill>
              </a:rPr>
              <a:t>继承 </a:t>
            </a:r>
            <a:r>
              <a:rPr lang="en-US" altLang="zh-CN" sz="3200" b="1">
                <a:solidFill>
                  <a:srgbClr val="CC0000"/>
                </a:solidFill>
              </a:rPr>
              <a:t>+ </a:t>
            </a:r>
            <a:r>
              <a:rPr lang="zh-CN" altLang="en-US" sz="3200" b="1">
                <a:solidFill>
                  <a:srgbClr val="CC0000"/>
                </a:solidFill>
              </a:rPr>
              <a:t>消息</a:t>
            </a:r>
            <a:endParaRPr lang="zh-CN" altLang="en-US" sz="3200" b="1">
              <a:solidFill>
                <a:srgbClr val="CC0000"/>
              </a:solidFill>
            </a:endParaRPr>
          </a:p>
        </p:txBody>
      </p:sp>
      <p:sp>
        <p:nvSpPr>
          <p:cNvPr id="6"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7"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54" name="Group 2"/>
          <p:cNvGraphicFramePr>
            <a:graphicFrameLocks noGrp="1"/>
          </p:cNvGraphicFramePr>
          <p:nvPr>
            <p:ph idx="4294967295"/>
          </p:nvPr>
        </p:nvGraphicFramePr>
        <p:xfrm>
          <a:off x="466725" y="1773238"/>
          <a:ext cx="8434388" cy="4450716"/>
        </p:xfrm>
        <a:graphic>
          <a:graphicData uri="http://schemas.openxmlformats.org/drawingml/2006/table">
            <a:tbl>
              <a:tblPr/>
              <a:tblGrid>
                <a:gridCol w="2160588"/>
                <a:gridCol w="3024187"/>
                <a:gridCol w="3249613"/>
              </a:tblGrid>
              <a:tr h="7937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       方法</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内容</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面向对象方法</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结构化生命周期法</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分析工具</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用例图、类图、交互图、活动图等</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 业务流程图、数据流图、</a:t>
                      </a:r>
                      <a:r>
                        <a:rPr kumimoji="0" lang="en-US" altLang="zh-CN" sz="2200" b="1" i="0" u="none" strike="noStrike" cap="none" normalizeH="0" baseline="0" smtClean="0">
                          <a:ln>
                            <a:noFill/>
                          </a:ln>
                          <a:solidFill>
                            <a:schemeClr val="tx1"/>
                          </a:solidFill>
                          <a:effectLst/>
                          <a:latin typeface="楷体_GB2312" pitchFamily="49" charset="-122"/>
                          <a:ea typeface="楷体_GB2312" pitchFamily="49" charset="-122"/>
                        </a:rPr>
                        <a:t>E-R</a:t>
                      </a: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图、数据字典等</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关注角度</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对象（属性、行为、结构、连接方式）</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功能、模块</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与数据库关系</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实体类与数据库中表有对应关系</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功能模块与数据库结构相互独立，无映射</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问题处理单位</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类</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模块</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数据处理方式</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通过接口依靠对象自身的成员函数处理</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直接通过函数处理</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控制程序方式</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事件驱动</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模块调用、控制</a:t>
                      </a:r>
                      <a:endPar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88" name="Line 36"/>
          <p:cNvSpPr>
            <a:spLocks noChangeShapeType="1"/>
          </p:cNvSpPr>
          <p:nvPr/>
        </p:nvSpPr>
        <p:spPr bwMode="auto">
          <a:xfrm>
            <a:off x="468313" y="1773238"/>
            <a:ext cx="2160587" cy="792162"/>
          </a:xfrm>
          <a:prstGeom prst="line">
            <a:avLst/>
          </a:prstGeom>
          <a:noFill/>
          <a:ln w="12700">
            <a:solidFill>
              <a:srgbClr val="000000"/>
            </a:solidFill>
            <a:round/>
          </a:ln>
        </p:spPr>
        <p:txBody>
          <a:bodyPr wrap="none" lIns="90000" tIns="46800" rIns="90000" bIns="46800" anchor="ctr"/>
          <a:lstStyle/>
          <a:p>
            <a:endParaRPr lang="zh-CN" altLang="en-US"/>
          </a:p>
        </p:txBody>
      </p:sp>
      <p:sp>
        <p:nvSpPr>
          <p:cNvPr id="6"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7"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78" name="Group 2"/>
          <p:cNvGraphicFramePr>
            <a:graphicFrameLocks noGrp="1"/>
          </p:cNvGraphicFramePr>
          <p:nvPr/>
        </p:nvGraphicFramePr>
        <p:xfrm>
          <a:off x="395288" y="1643063"/>
          <a:ext cx="8569325" cy="4848480"/>
        </p:xfrm>
        <a:graphic>
          <a:graphicData uri="http://schemas.openxmlformats.org/drawingml/2006/table">
            <a:tbl>
              <a:tblPr/>
              <a:tblGrid>
                <a:gridCol w="585787"/>
                <a:gridCol w="2417763"/>
                <a:gridCol w="2489200"/>
                <a:gridCol w="3076575"/>
              </a:tblGrid>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面向对象方法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结构化方法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原型法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73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优点</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分析、设计中的对象和软件中的对象一致；</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实现软件复用，增强了系统的适应性，简化程序设计；</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系统稳定性、可重用性及可维护性好；</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4. </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开发周期短</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1.</a:t>
                      </a:r>
                      <a:r>
                        <a:rPr kumimoji="0" lang="en-US" altLang="zh-CN" sz="2000" b="1" i="0" u="none" strike="noStrike" cap="none" normalizeH="0" baseline="0" dirty="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自上而下</a:t>
                      </a:r>
                      <a:r>
                        <a:rPr kumimoji="0" lang="zh-CN" altLang="en-US" sz="2000" b="1" i="0" u="none" strike="noStrike" cap="none" normalizeH="0" baseline="0" dirty="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地分析和设计，保证了系统的整体性和目标的一致性；</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面向用户，遵循用户至上的原则；</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严格区分系统开发的阶段性；每一阶段的工作成果是下一阶段的依据，便于系统开发的管理和控制；</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4. </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按工程标准建立标准化的文档资料。</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充分利用最新软件工具，系统开发周期短，费用相对少；</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用户参与开发过程，系统更加贴近实际，易学易用，减少用户的培训时间；</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系统开发过程循序渐进，符合人们认识事物的规律，信息反馈及时性强，确保了较好的用户满意度；</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4. </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构造出用户</a:t>
                      </a:r>
                      <a:r>
                        <a:rPr kumimoji="0" lang="zh-CN" altLang="en-US"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看得见，摸得着</a:t>
                      </a:r>
                      <a:r>
                        <a:rPr kumimoji="0" lang="zh-CN" altLang="en-US"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的系统原型，缩小了理解和认识上存在的差距。</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02" name="Group 2"/>
          <p:cNvGraphicFramePr>
            <a:graphicFrameLocks noGrp="1"/>
          </p:cNvGraphicFramePr>
          <p:nvPr/>
        </p:nvGraphicFramePr>
        <p:xfrm>
          <a:off x="395288" y="1844675"/>
          <a:ext cx="8569325" cy="4340163"/>
        </p:xfrm>
        <a:graphic>
          <a:graphicData uri="http://schemas.openxmlformats.org/drawingml/2006/table">
            <a:tbl>
              <a:tblPr/>
              <a:tblGrid>
                <a:gridCol w="504825"/>
                <a:gridCol w="1943100"/>
                <a:gridCol w="2520950"/>
                <a:gridCol w="3600450"/>
              </a:tblGrid>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面向对象方法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结构化方法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原型法</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17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缺点</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系统在分析阶段对对象的抽象困难；</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需要一定的软件基础支持才能应用；</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结构化程度不高</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1.</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用户素质、系统分析员和管理者之间的沟通要求高；</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开发周期长，文档过多，难于适应环境变化；</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结构化程度较低的系统，在开发初期难以锁定功能要求；</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4.</a:t>
                      </a: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各阶段的审批工作困难；所使用的工具落后。</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1.</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不适合大规模系统开发；</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开发过程管理要求高，要经过</a:t>
                      </a:r>
                      <a:r>
                        <a:rPr kumimoji="0" lang="zh-CN" altLang="en-US"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修改</a:t>
                      </a:r>
                      <a:r>
                        <a:rPr kumimoji="0" lang="en-US" altLang="zh-CN"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评价</a:t>
                      </a:r>
                      <a:r>
                        <a:rPr kumimoji="0" lang="en-US" altLang="zh-CN"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再修改</a:t>
                      </a:r>
                      <a:r>
                        <a:rPr kumimoji="0" lang="zh-CN" altLang="en-US" sz="2000" b="1" i="0" u="none" strike="noStrike" cap="none" normalizeH="0" baseline="0" smtClean="0">
                          <a:ln>
                            <a:noFill/>
                          </a:ln>
                          <a:solidFill>
                            <a:schemeClr val="tx1"/>
                          </a:solidFill>
                          <a:effectLst/>
                          <a:latin typeface="Arial" panose="020B0604020202020204"/>
                          <a:ea typeface="楷体_GB2312" pitchFamily="49" charset="-122"/>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的多次反复；</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3.</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用户过早看到系统原型，误认为最终系统就是原型模样，易使用户失去信心；</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4.</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开发人员易将原型取代系统分析；缺乏规范化的文档资料；</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5.</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需要较高的系统开发环境支持，如系统开发工具、软硬件、开发环境、开发人员及用户素质等</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21"/>
          <p:cNvPicPr>
            <a:picLocks noGrp="1" noChangeAspect="1" noChangeArrowheads="1"/>
          </p:cNvPicPr>
          <p:nvPr>
            <p:ph type="body" idx="4294967295"/>
          </p:nvPr>
        </p:nvPicPr>
        <p:blipFill>
          <a:blip r:embed="rId1" cstate="print"/>
          <a:srcRect/>
          <a:stretch>
            <a:fillRect/>
          </a:stretch>
        </p:blipFill>
        <p:spPr bwMode="auto">
          <a:xfrm>
            <a:off x="611188" y="1828800"/>
            <a:ext cx="8208962" cy="4337050"/>
          </a:xfrm>
          <a:prstGeom prst="rect">
            <a:avLst/>
          </a:prstGeom>
          <a:noFill/>
          <a:ln w="12700" algn="ctr">
            <a:miter lim="800000"/>
            <a:headEnd/>
            <a:tailEnd/>
          </a:ln>
        </p:spPr>
      </p:pic>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192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2.1.3</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面向对象法</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124200" y="1066800"/>
            <a:ext cx="3276600" cy="579438"/>
          </a:xfrm>
          <a:prstGeom prst="rect">
            <a:avLst/>
          </a:prstGeom>
          <a:noFill/>
          <a:ln w="9525">
            <a:noFill/>
            <a:miter lim="800000"/>
          </a:ln>
        </p:spPr>
        <p:txBody>
          <a:bodyPr>
            <a:spAutoFit/>
          </a:bodyPr>
          <a:lstStyle/>
          <a:p>
            <a:pPr algn="ctr">
              <a:spcBef>
                <a:spcPct val="50000"/>
              </a:spcBef>
            </a:pPr>
            <a:r>
              <a:rPr lang="zh-CN" altLang="en-US" sz="3200" b="1">
                <a:latin typeface="黑体" panose="02010609060101010101" pitchFamily="2" charset="-122"/>
                <a:ea typeface="黑体" panose="02010609060101010101" pitchFamily="2" charset="-122"/>
              </a:rPr>
              <a:t>目　录</a:t>
            </a:r>
            <a:endParaRPr lang="zh-CN" altLang="en-US" sz="3200" b="1">
              <a:latin typeface="黑体" panose="02010609060101010101" pitchFamily="2" charset="-122"/>
              <a:ea typeface="黑体" panose="02010609060101010101" pitchFamily="2" charset="-122"/>
            </a:endParaRPr>
          </a:p>
        </p:txBody>
      </p:sp>
      <p:sp>
        <p:nvSpPr>
          <p:cNvPr id="12291" name="Text Box 5"/>
          <p:cNvSpPr txBox="1">
            <a:spLocks noChangeArrowheads="1"/>
          </p:cNvSpPr>
          <p:nvPr/>
        </p:nvSpPr>
        <p:spPr bwMode="auto">
          <a:xfrm>
            <a:off x="2057400" y="2198688"/>
            <a:ext cx="5715000" cy="3348609"/>
          </a:xfrm>
          <a:prstGeom prst="rect">
            <a:avLst/>
          </a:prstGeom>
          <a:noFill/>
          <a:ln w="9525" algn="ctr">
            <a:noFill/>
            <a:miter lim="800000"/>
          </a:ln>
        </p:spPr>
        <p:txBody>
          <a:bodyPr lIns="0" tIns="0" rIns="0" bIns="0">
            <a:spAutoFit/>
          </a:bodyPr>
          <a:lstStyle/>
          <a:p>
            <a:pPr>
              <a:lnSpc>
                <a:spcPct val="120000"/>
              </a:lnSpc>
              <a:spcBef>
                <a:spcPct val="20000"/>
              </a:spcBef>
            </a:pPr>
            <a:r>
              <a:rPr lang="en-US" altLang="zh-CN" sz="3200" b="1" dirty="0">
                <a:latin typeface="Times New Roman" panose="02020603050405020304" pitchFamily="18" charset="0"/>
                <a:ea typeface="楷体_GB2312" pitchFamily="49" charset="-122"/>
              </a:rPr>
              <a:t>2.1</a:t>
            </a:r>
            <a:r>
              <a:rPr lang="zh-CN" altLang="en-US" sz="3200" b="1" dirty="0">
                <a:latin typeface="Times New Roman" panose="02020603050405020304" pitchFamily="18" charset="0"/>
                <a:ea typeface="楷体_GB2312" pitchFamily="49" charset="-122"/>
              </a:rPr>
              <a:t>　信息系统的开发方法</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r>
              <a:rPr lang="en-US" altLang="zh-CN" sz="3200" b="1" dirty="0">
                <a:solidFill>
                  <a:srgbClr val="FF0000"/>
                </a:solidFill>
                <a:latin typeface="Times New Roman" panose="02020603050405020304" pitchFamily="18" charset="0"/>
                <a:ea typeface="楷体_GB2312" pitchFamily="49" charset="-122"/>
              </a:rPr>
              <a:t>2.2</a:t>
            </a:r>
            <a:r>
              <a:rPr lang="zh-CN" altLang="en-US" sz="3200" b="1" dirty="0">
                <a:solidFill>
                  <a:srgbClr val="FF0000"/>
                </a:solidFill>
                <a:latin typeface="Times New Roman" panose="02020603050405020304" pitchFamily="18" charset="0"/>
                <a:ea typeface="楷体_GB2312" pitchFamily="49" charset="-122"/>
              </a:rPr>
              <a:t>　信息系统的开发模型</a:t>
            </a:r>
            <a:endParaRPr lang="zh-CN" altLang="en-US" sz="3200" b="1" dirty="0">
              <a:solidFill>
                <a:srgbClr val="FF0000"/>
              </a:solidFill>
              <a:latin typeface="Times New Roman" panose="02020603050405020304" pitchFamily="18" charset="0"/>
              <a:ea typeface="楷体_GB2312" pitchFamily="49" charset="-122"/>
            </a:endParaRPr>
          </a:p>
          <a:p>
            <a:pPr>
              <a:lnSpc>
                <a:spcPct val="120000"/>
              </a:lnSpc>
              <a:spcBef>
                <a:spcPct val="20000"/>
              </a:spcBef>
            </a:pPr>
            <a:r>
              <a:rPr lang="en-US" altLang="zh-CN" sz="3200" b="1" dirty="0" smtClean="0">
                <a:latin typeface="Times New Roman" panose="02020603050405020304" pitchFamily="18" charset="0"/>
                <a:ea typeface="楷体_GB2312" pitchFamily="49" charset="-122"/>
              </a:rPr>
              <a:t>2.3    </a:t>
            </a:r>
            <a:r>
              <a:rPr lang="zh-CN" altLang="en-US" sz="3200" b="1" dirty="0" smtClean="0">
                <a:latin typeface="Times New Roman" panose="02020603050405020304" pitchFamily="18" charset="0"/>
                <a:ea typeface="楷体_GB2312" pitchFamily="49" charset="-122"/>
              </a:rPr>
              <a:t>信息系统的开发方式</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endParaRPr lang="zh-CN" altLang="en-US" sz="3200" b="1" dirty="0">
              <a:latin typeface="Times New Roman" panose="02020603050405020304" pitchFamily="18" charset="0"/>
              <a:ea typeface="楷体_GB2312" pitchFamily="49" charset="-122"/>
            </a:endParaRPr>
          </a:p>
          <a:p>
            <a:pPr>
              <a:lnSpc>
                <a:spcPct val="120000"/>
              </a:lnSpc>
              <a:spcBef>
                <a:spcPct val="20000"/>
              </a:spcBef>
            </a:pPr>
            <a:endParaRPr lang="en-US" altLang="zh-CN" sz="3200" b="1" dirty="0">
              <a:latin typeface="Times New Roman" panose="02020603050405020304" pitchFamily="18" charset="0"/>
              <a:ea typeface="楷体_GB2312" pitchFamily="49" charset="-122"/>
            </a:endParaRPr>
          </a:p>
        </p:txBody>
      </p:sp>
      <p:sp>
        <p:nvSpPr>
          <p:cNvPr id="12292" name="AutoShape 7"/>
          <p:cNvSpPr>
            <a:spLocks noChangeArrowheads="1"/>
          </p:cNvSpPr>
          <p:nvPr/>
        </p:nvSpPr>
        <p:spPr bwMode="auto">
          <a:xfrm>
            <a:off x="3581400" y="1066800"/>
            <a:ext cx="2362200" cy="609600"/>
          </a:xfrm>
          <a:prstGeom prst="roundRect">
            <a:avLst>
              <a:gd name="adj" fmla="val 16667"/>
            </a:avLst>
          </a:prstGeom>
          <a:noFill/>
          <a:ln w="9525">
            <a:solidFill>
              <a:srgbClr val="FF0000"/>
            </a:solidFill>
            <a:round/>
          </a:ln>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1741488"/>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zh-CN" altLang="en-US" sz="2400" b="1" dirty="0">
                <a:latin typeface="楷体_GB2312" pitchFamily="49" charset="-122"/>
                <a:ea typeface="楷体_GB2312" pitchFamily="49" charset="-122"/>
              </a:rPr>
              <a:t>    信息系统开发模型是指信息系统软件开发全部过程、活动和任务的结构框架。</a:t>
            </a:r>
            <a:endParaRPr lang="en-US" altLang="zh-CN" sz="24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33796" name="Rectangle 6"/>
          <p:cNvSpPr>
            <a:spLocks noChangeArrowheads="1"/>
          </p:cNvSpPr>
          <p:nvPr/>
        </p:nvSpPr>
        <p:spPr bwMode="auto">
          <a:xfrm>
            <a:off x="762000" y="2146300"/>
            <a:ext cx="3776663" cy="4035425"/>
          </a:xfrm>
          <a:prstGeom prst="rect">
            <a:avLst/>
          </a:prstGeom>
          <a:noFill/>
          <a:ln w="9525">
            <a:noFill/>
            <a:miter lim="800000"/>
          </a:ln>
        </p:spPr>
        <p:txBody>
          <a:bodyPr wrap="none">
            <a:spAutoFit/>
          </a:bodyPr>
          <a:lstStyle/>
          <a:p>
            <a:pPr>
              <a:lnSpc>
                <a:spcPct val="120000"/>
              </a:lnSpc>
            </a:pPr>
            <a:r>
              <a:rPr lang="zh-CN" altLang="en-US" sz="2400" b="1">
                <a:latin typeface="楷体_GB2312" pitchFamily="49" charset="-122"/>
                <a:ea typeface="楷体_GB2312" pitchFamily="49" charset="-122"/>
              </a:rPr>
              <a:t>常用的系统开发模型：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瀑布模型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螺旋模型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增量模型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喷泉模型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快速原型模型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基于构件的开发模型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基于体系结构的开发模型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en-US" altLang="zh-CN" sz="2400" b="1">
                <a:latin typeface="楷体_GB2312" pitchFamily="49" charset="-122"/>
                <a:ea typeface="楷体_GB2312" pitchFamily="49" charset="-122"/>
              </a:rPr>
              <a:t>RUP</a:t>
            </a:r>
            <a:endParaRPr lang="en-US" altLang="zh-CN" sz="2400" b="1">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124200" y="1066800"/>
            <a:ext cx="3276600" cy="579438"/>
          </a:xfrm>
          <a:prstGeom prst="rect">
            <a:avLst/>
          </a:prstGeom>
          <a:noFill/>
          <a:ln w="9525">
            <a:noFill/>
            <a:miter lim="800000"/>
          </a:ln>
        </p:spPr>
        <p:txBody>
          <a:bodyPr>
            <a:spAutoFit/>
          </a:bodyPr>
          <a:lstStyle/>
          <a:p>
            <a:pPr algn="ctr">
              <a:spcBef>
                <a:spcPct val="50000"/>
              </a:spcBef>
            </a:pPr>
            <a:r>
              <a:rPr lang="zh-CN" altLang="en-US" sz="3200" b="1">
                <a:latin typeface="黑体" panose="02010609060101010101" pitchFamily="2" charset="-122"/>
                <a:ea typeface="黑体" panose="02010609060101010101" pitchFamily="2" charset="-122"/>
              </a:rPr>
              <a:t>目　录</a:t>
            </a:r>
            <a:endParaRPr lang="zh-CN" altLang="en-US" sz="3200" b="1">
              <a:latin typeface="黑体" panose="02010609060101010101" pitchFamily="2" charset="-122"/>
              <a:ea typeface="黑体" panose="02010609060101010101" pitchFamily="2" charset="-122"/>
            </a:endParaRPr>
          </a:p>
        </p:txBody>
      </p:sp>
      <p:sp>
        <p:nvSpPr>
          <p:cNvPr id="12291" name="Text Box 5"/>
          <p:cNvSpPr txBox="1">
            <a:spLocks noChangeArrowheads="1"/>
          </p:cNvSpPr>
          <p:nvPr/>
        </p:nvSpPr>
        <p:spPr bwMode="auto">
          <a:xfrm>
            <a:off x="2057400" y="2198688"/>
            <a:ext cx="5715000" cy="3348609"/>
          </a:xfrm>
          <a:prstGeom prst="rect">
            <a:avLst/>
          </a:prstGeom>
          <a:noFill/>
          <a:ln w="9525" algn="ctr">
            <a:noFill/>
            <a:miter lim="800000"/>
          </a:ln>
        </p:spPr>
        <p:txBody>
          <a:bodyPr lIns="0" tIns="0" rIns="0" bIns="0">
            <a:spAutoFit/>
          </a:bodyPr>
          <a:lstStyle/>
          <a:p>
            <a:pPr>
              <a:lnSpc>
                <a:spcPct val="120000"/>
              </a:lnSpc>
              <a:spcBef>
                <a:spcPct val="20000"/>
              </a:spcBef>
            </a:pPr>
            <a:r>
              <a:rPr lang="en-US" altLang="zh-CN" sz="3200" b="1" dirty="0">
                <a:solidFill>
                  <a:srgbClr val="FF0000"/>
                </a:solidFill>
                <a:latin typeface="Times New Roman" panose="02020603050405020304" pitchFamily="18" charset="0"/>
                <a:ea typeface="楷体_GB2312" pitchFamily="49" charset="-122"/>
              </a:rPr>
              <a:t>2.1</a:t>
            </a:r>
            <a:r>
              <a:rPr lang="zh-CN" altLang="en-US" sz="3200" dirty="0">
                <a:solidFill>
                  <a:srgbClr val="FF0000"/>
                </a:solidFill>
                <a:latin typeface="Times New Roman" panose="02020603050405020304" pitchFamily="18" charset="0"/>
                <a:ea typeface="楷体_GB2312" pitchFamily="49" charset="-122"/>
              </a:rPr>
              <a:t>　</a:t>
            </a:r>
            <a:r>
              <a:rPr lang="zh-CN" altLang="en-US" sz="3200" b="1" dirty="0">
                <a:solidFill>
                  <a:srgbClr val="FF0000"/>
                </a:solidFill>
                <a:latin typeface="Times New Roman" panose="02020603050405020304" pitchFamily="18" charset="0"/>
                <a:ea typeface="楷体_GB2312" pitchFamily="49" charset="-122"/>
              </a:rPr>
              <a:t>信息系统</a:t>
            </a:r>
            <a:r>
              <a:rPr lang="zh-CN" altLang="en-US" sz="3200" b="1" dirty="0" smtClean="0">
                <a:solidFill>
                  <a:srgbClr val="FF0000"/>
                </a:solidFill>
                <a:latin typeface="Times New Roman" panose="02020603050405020304" pitchFamily="18" charset="0"/>
                <a:ea typeface="楷体_GB2312" pitchFamily="49" charset="-122"/>
              </a:rPr>
              <a:t>的开发方法</a:t>
            </a:r>
            <a:endParaRPr lang="zh-CN" altLang="en-US" sz="3200" b="1" dirty="0">
              <a:solidFill>
                <a:srgbClr val="FF0000"/>
              </a:solidFill>
              <a:latin typeface="Times New Roman" panose="02020603050405020304" pitchFamily="18" charset="0"/>
              <a:ea typeface="楷体_GB2312" pitchFamily="49" charset="-122"/>
            </a:endParaRPr>
          </a:p>
          <a:p>
            <a:pPr>
              <a:lnSpc>
                <a:spcPct val="120000"/>
              </a:lnSpc>
              <a:spcBef>
                <a:spcPct val="20000"/>
              </a:spcBef>
            </a:pPr>
            <a:r>
              <a:rPr lang="en-US" altLang="zh-CN" sz="3200" b="1" dirty="0">
                <a:latin typeface="Times New Roman" panose="02020603050405020304" pitchFamily="18" charset="0"/>
                <a:ea typeface="楷体_GB2312" pitchFamily="49" charset="-122"/>
              </a:rPr>
              <a:t>2.2</a:t>
            </a:r>
            <a:r>
              <a:rPr lang="zh-CN" altLang="en-US" sz="3200" b="1" dirty="0">
                <a:latin typeface="Times New Roman" panose="02020603050405020304" pitchFamily="18" charset="0"/>
                <a:ea typeface="楷体_GB2312" pitchFamily="49" charset="-122"/>
              </a:rPr>
              <a:t>　</a:t>
            </a:r>
            <a:r>
              <a:rPr lang="zh-CN" altLang="en-US" sz="3200" b="1" dirty="0" smtClean="0">
                <a:latin typeface="Times New Roman" panose="02020603050405020304" pitchFamily="18" charset="0"/>
                <a:ea typeface="楷体_GB2312" pitchFamily="49" charset="-122"/>
              </a:rPr>
              <a:t>信息系统的开发模型</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r>
              <a:rPr lang="en-US" altLang="zh-CN" sz="3200" b="1" dirty="0" smtClean="0">
                <a:latin typeface="Times New Roman" panose="02020603050405020304" pitchFamily="18" charset="0"/>
                <a:ea typeface="楷体_GB2312" pitchFamily="49" charset="-122"/>
              </a:rPr>
              <a:t>2.3    </a:t>
            </a:r>
            <a:r>
              <a:rPr lang="zh-CN" altLang="en-US" sz="3200" b="1" dirty="0" smtClean="0">
                <a:latin typeface="Times New Roman" panose="02020603050405020304" pitchFamily="18" charset="0"/>
                <a:ea typeface="楷体_GB2312" pitchFamily="49" charset="-122"/>
              </a:rPr>
              <a:t>信息系统的开发方式</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endParaRPr lang="zh-CN" altLang="en-US" sz="3200" b="1" dirty="0">
              <a:latin typeface="Times New Roman" panose="02020603050405020304" pitchFamily="18" charset="0"/>
              <a:ea typeface="楷体_GB2312" pitchFamily="49" charset="-122"/>
            </a:endParaRPr>
          </a:p>
          <a:p>
            <a:pPr>
              <a:lnSpc>
                <a:spcPct val="120000"/>
              </a:lnSpc>
              <a:spcBef>
                <a:spcPct val="20000"/>
              </a:spcBef>
            </a:pPr>
            <a:endParaRPr lang="en-US" altLang="zh-CN" sz="3200" b="1" dirty="0">
              <a:latin typeface="Times New Roman" panose="02020603050405020304" pitchFamily="18" charset="0"/>
              <a:ea typeface="楷体_GB2312" pitchFamily="49" charset="-122"/>
            </a:endParaRPr>
          </a:p>
        </p:txBody>
      </p:sp>
      <p:sp>
        <p:nvSpPr>
          <p:cNvPr id="12292" name="AutoShape 7"/>
          <p:cNvSpPr>
            <a:spLocks noChangeArrowheads="1"/>
          </p:cNvSpPr>
          <p:nvPr/>
        </p:nvSpPr>
        <p:spPr bwMode="auto">
          <a:xfrm>
            <a:off x="3581400" y="1066800"/>
            <a:ext cx="2362200" cy="609600"/>
          </a:xfrm>
          <a:prstGeom prst="roundRect">
            <a:avLst>
              <a:gd name="adj" fmla="val 16667"/>
            </a:avLst>
          </a:prstGeom>
          <a:noFill/>
          <a:ln w="9525">
            <a:solidFill>
              <a:srgbClr val="FF0000"/>
            </a:solidFill>
            <a:round/>
          </a:ln>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4819" name="Text Box 3"/>
          <p:cNvSpPr txBox="1">
            <a:spLocks noChangeArrowheads="1"/>
          </p:cNvSpPr>
          <p:nvPr/>
        </p:nvSpPr>
        <p:spPr bwMode="auto">
          <a:xfrm>
            <a:off x="228600" y="762000"/>
            <a:ext cx="86868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en-US" altLang="zh-CN" sz="24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2.2.1 </a:t>
            </a:r>
            <a:r>
              <a:rPr lang="zh-CN" altLang="en-US" sz="2400" b="1" dirty="0">
                <a:latin typeface="楷体_GB2312" pitchFamily="49" charset="-122"/>
                <a:ea typeface="楷体_GB2312" pitchFamily="49" charset="-122"/>
              </a:rPr>
              <a:t>瀑布模型</a:t>
            </a:r>
            <a:endParaRPr lang="zh-CN" altLang="en-US" sz="2400" b="1" dirty="0">
              <a:latin typeface="楷体_GB2312" pitchFamily="49" charset="-122"/>
              <a:ea typeface="楷体_GB2312" pitchFamily="49" charset="-122"/>
            </a:endParaRPr>
          </a:p>
        </p:txBody>
      </p:sp>
      <p:sp>
        <p:nvSpPr>
          <p:cNvPr id="34820" name="Text Box 4"/>
          <p:cNvSpPr txBox="1">
            <a:spLocks noChangeArrowheads="1"/>
          </p:cNvSpPr>
          <p:nvPr/>
        </p:nvSpPr>
        <p:spPr bwMode="auto">
          <a:xfrm>
            <a:off x="0" y="1752600"/>
            <a:ext cx="8382000" cy="4108450"/>
          </a:xfrm>
          <a:prstGeom prst="rect">
            <a:avLst/>
          </a:prstGeom>
          <a:noFill/>
          <a:ln w="9525">
            <a:noFill/>
            <a:miter lim="800000"/>
          </a:ln>
        </p:spPr>
        <p:txBody>
          <a:bodyPr>
            <a:spAutoFit/>
          </a:bodyPr>
          <a:lstStyle/>
          <a:p>
            <a:pPr lvl="1" algn="just">
              <a:lnSpc>
                <a:spcPct val="110000"/>
              </a:lnSpc>
              <a:buClr>
                <a:srgbClr val="FF0000"/>
              </a:buClr>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1970</a:t>
            </a:r>
            <a:r>
              <a:rPr lang="zh-CN" altLang="en-US" sz="2400" b="1">
                <a:latin typeface="楷体_GB2312" pitchFamily="49" charset="-122"/>
                <a:ea typeface="楷体_GB2312" pitchFamily="49" charset="-122"/>
              </a:rPr>
              <a:t>年温斯顿</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罗伊斯（</a:t>
            </a:r>
            <a:r>
              <a:rPr lang="en-US" altLang="zh-CN" sz="2400" b="1">
                <a:latin typeface="楷体_GB2312" pitchFamily="49" charset="-122"/>
                <a:ea typeface="楷体_GB2312" pitchFamily="49" charset="-122"/>
              </a:rPr>
              <a:t>Winston Royce</a:t>
            </a:r>
            <a:r>
              <a:rPr lang="zh-CN" altLang="en-US" sz="2400" b="1">
                <a:latin typeface="楷体_GB2312" pitchFamily="49" charset="-122"/>
                <a:ea typeface="楷体_GB2312" pitchFamily="49" charset="-122"/>
              </a:rPr>
              <a:t>）提出了著名的“瀑布模型”。瀑布模型将软件生命周期划分为制定计划、需求分析、软件设计、程序编写、软件测试和运行维护等六个基本活动，并且规定了它们自上而下、相互衔接的固定次序，如同瀑布流水，逐级下落。从本质来讲，它是一个软件开发架构，</a:t>
            </a:r>
            <a:r>
              <a:rPr lang="zh-CN" altLang="en-US" sz="2400" b="1">
                <a:solidFill>
                  <a:srgbClr val="FF0000"/>
                </a:solidFill>
                <a:latin typeface="楷体_GB2312" pitchFamily="49" charset="-122"/>
                <a:ea typeface="楷体_GB2312" pitchFamily="49" charset="-122"/>
              </a:rPr>
              <a:t>开发过程是通过一系列阶段顺序展开</a:t>
            </a:r>
            <a:r>
              <a:rPr lang="zh-CN" altLang="en-US" sz="2400" b="1">
                <a:latin typeface="楷体_GB2312" pitchFamily="49" charset="-122"/>
                <a:ea typeface="楷体_GB2312" pitchFamily="49" charset="-122"/>
              </a:rPr>
              <a:t>的，从系统需求分析开始直到产品发布和维护，每个阶段都会产生循环反馈，因此，如果有信息未被覆盖或者发现了问题，那么最好 “返回”上一个阶段并进行适当的修改，开发进程从一个阶段“流动”到下一个阶段。</a:t>
            </a:r>
            <a:endParaRPr lang="zh-CN" altLang="en-US" sz="2400" b="1">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1028" name="Text Box 4"/>
          <p:cNvSpPr txBox="1">
            <a:spLocks noChangeArrowheads="1"/>
          </p:cNvSpPr>
          <p:nvPr/>
        </p:nvSpPr>
        <p:spPr bwMode="auto">
          <a:xfrm>
            <a:off x="457200" y="1641475"/>
            <a:ext cx="8001000" cy="968375"/>
          </a:xfrm>
          <a:prstGeom prst="rect">
            <a:avLst/>
          </a:prstGeom>
          <a:noFill/>
          <a:ln w="9525">
            <a:noFill/>
            <a:miter lim="800000"/>
          </a:ln>
        </p:spPr>
        <p:txBody>
          <a:bodyPr>
            <a:spAutoFit/>
          </a:bodyPr>
          <a:lstStyle/>
          <a:p>
            <a:pPr algn="just">
              <a:lnSpc>
                <a:spcPct val="120000"/>
              </a:lnSpc>
              <a:buClr>
                <a:srgbClr val="FF0000"/>
              </a:buClr>
            </a:pPr>
            <a:r>
              <a:rPr lang="zh-CN" altLang="en-US" sz="2400" b="1">
                <a:latin typeface="楷体_GB2312" pitchFamily="49" charset="-122"/>
                <a:ea typeface="楷体_GB2312" pitchFamily="49" charset="-122"/>
              </a:rPr>
              <a:t>    瀑布模型强调文档的作用，并要求每个阶段都要仔细验证。采用瀑布模型的信息系统软件开发过程如图所示。</a:t>
            </a:r>
            <a:endParaRPr lang="zh-CN" altLang="en-US" sz="2400" b="1">
              <a:latin typeface="楷体_GB2312" pitchFamily="49" charset="-122"/>
              <a:ea typeface="楷体_GB2312" pitchFamily="49" charset="-122"/>
            </a:endParaRPr>
          </a:p>
        </p:txBody>
      </p:sp>
      <p:sp>
        <p:nvSpPr>
          <p:cNvPr id="1029"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1030" name="Text Box 3"/>
          <p:cNvSpPr txBox="1">
            <a:spLocks noChangeArrowheads="1"/>
          </p:cNvSpPr>
          <p:nvPr/>
        </p:nvSpPr>
        <p:spPr bwMode="auto">
          <a:xfrm>
            <a:off x="228600" y="762000"/>
            <a:ext cx="5791200" cy="911019"/>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3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2.2.1 </a:t>
            </a:r>
            <a:r>
              <a:rPr lang="zh-CN" altLang="en-US" sz="2400" b="1" dirty="0">
                <a:latin typeface="楷体_GB2312" pitchFamily="49" charset="-122"/>
                <a:ea typeface="楷体_GB2312" pitchFamily="49" charset="-122"/>
              </a:rPr>
              <a:t>瀑布模型</a:t>
            </a:r>
            <a:endParaRPr lang="zh-CN" altLang="en-US" sz="2400" b="1" dirty="0">
              <a:latin typeface="楷体_GB2312" pitchFamily="49" charset="-122"/>
              <a:ea typeface="楷体_GB2312" pitchFamily="49" charset="-122"/>
            </a:endParaRPr>
          </a:p>
        </p:txBody>
      </p:sp>
      <p:graphicFrame>
        <p:nvGraphicFramePr>
          <p:cNvPr id="1026" name="Object 8"/>
          <p:cNvGraphicFramePr>
            <a:graphicFrameLocks noChangeAspect="1"/>
          </p:cNvGraphicFramePr>
          <p:nvPr/>
        </p:nvGraphicFramePr>
        <p:xfrm>
          <a:off x="609600" y="2895600"/>
          <a:ext cx="8001000" cy="3057525"/>
        </p:xfrm>
        <a:graphic>
          <a:graphicData uri="http://schemas.openxmlformats.org/presentationml/2006/ole">
            <mc:AlternateContent xmlns:mc="http://schemas.openxmlformats.org/markup-compatibility/2006">
              <mc:Choice xmlns:v="urn:schemas-microsoft-com:vml" Requires="v">
                <p:oleObj spid="_x0000_s2049" name="Visio" r:id="rId1" imgW="9715500" imgH="3352800" progId="Visio.Drawing.11">
                  <p:embed/>
                </p:oleObj>
              </mc:Choice>
              <mc:Fallback>
                <p:oleObj name="Visio" r:id="rId1" imgW="9715500" imgH="3352800" progId="Visio.Drawing.11">
                  <p:embed/>
                  <p:pic>
                    <p:nvPicPr>
                      <p:cNvPr id="0" name="Object 8"/>
                      <p:cNvPicPr>
                        <a:picLocks noChangeAspect="1"/>
                      </p:cNvPicPr>
                      <p:nvPr/>
                    </p:nvPicPr>
                    <p:blipFill>
                      <a:blip r:embed="rId2"/>
                      <a:stretch>
                        <a:fillRect/>
                      </a:stretch>
                    </p:blipFill>
                    <p:spPr>
                      <a:xfrm>
                        <a:off x="609600" y="2895600"/>
                        <a:ext cx="8001000" cy="30575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5843" name="Text Box 4"/>
          <p:cNvSpPr txBox="1">
            <a:spLocks noChangeArrowheads="1"/>
          </p:cNvSpPr>
          <p:nvPr/>
        </p:nvSpPr>
        <p:spPr bwMode="auto">
          <a:xfrm>
            <a:off x="457200" y="1676400"/>
            <a:ext cx="8534400" cy="3889375"/>
          </a:xfrm>
          <a:prstGeom prst="rect">
            <a:avLst/>
          </a:prstGeom>
          <a:noFill/>
          <a:ln w="9525">
            <a:noFill/>
            <a:miter lim="800000"/>
          </a:ln>
        </p:spPr>
        <p:txBody>
          <a:bodyPr>
            <a:spAutoFit/>
          </a:bodyPr>
          <a:lstStyle/>
          <a:p>
            <a:pPr algn="just">
              <a:lnSpc>
                <a:spcPct val="13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瀑布模型有以下优点：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）为项目提供了按阶段划分的检查点。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）当前一阶段完成后，您只需要去关注后续阶段。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）可在迭代模型中应用瀑布模型。 </a:t>
            </a:r>
            <a:endParaRPr lang="zh-CN" altLang="en-US" sz="2400" b="1">
              <a:latin typeface="楷体_GB2312" pitchFamily="49" charset="-122"/>
              <a:ea typeface="楷体_GB2312" pitchFamily="49" charset="-122"/>
            </a:endParaRPr>
          </a:p>
          <a:p>
            <a:pPr algn="just">
              <a:lnSpc>
                <a:spcPct val="13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瀑布模型有以下缺点：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）在项目各个阶段之间极少有反馈。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）只有在项目生命周期的后期才能看到结果。 </a:t>
            </a:r>
            <a:endParaRPr lang="zh-CN" altLang="en-US" sz="2400" b="1">
              <a:latin typeface="楷体_GB2312" pitchFamily="49" charset="-122"/>
              <a:ea typeface="楷体_GB2312" pitchFamily="49" charset="-122"/>
            </a:endParaRPr>
          </a:p>
          <a:p>
            <a:pPr algn="just">
              <a:lnSpc>
                <a:spcPct val="130000"/>
              </a:lnSpc>
              <a:buClr>
                <a:srgbClr val="FF0000"/>
              </a:buClr>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）通过过多的强制完成日期和里程碑来跟踪各个项目阶段。</a:t>
            </a:r>
            <a:endParaRPr lang="zh-CN" altLang="en-US" sz="2400" b="1">
              <a:latin typeface="楷体_GB2312" pitchFamily="49" charset="-122"/>
              <a:ea typeface="楷体_GB2312" pitchFamily="49" charset="-122"/>
            </a:endParaRPr>
          </a:p>
        </p:txBody>
      </p:sp>
      <p:sp>
        <p:nvSpPr>
          <p:cNvPr id="3584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5845" name="Text Box 3"/>
          <p:cNvSpPr txBox="1">
            <a:spLocks noChangeArrowheads="1"/>
          </p:cNvSpPr>
          <p:nvPr/>
        </p:nvSpPr>
        <p:spPr bwMode="auto">
          <a:xfrm>
            <a:off x="228600" y="762000"/>
            <a:ext cx="5791200" cy="911019"/>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3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2.2.1 </a:t>
            </a:r>
            <a:r>
              <a:rPr lang="zh-CN" altLang="en-US" sz="2400" b="1" dirty="0">
                <a:latin typeface="楷体_GB2312" pitchFamily="49" charset="-122"/>
                <a:ea typeface="楷体_GB2312" pitchFamily="49" charset="-122"/>
              </a:rPr>
              <a:t>瀑布模型</a:t>
            </a:r>
            <a:endParaRPr lang="zh-CN" altLang="en-US" sz="2400" b="1" dirty="0">
              <a:latin typeface="楷体_GB2312" pitchFamily="49" charset="-122"/>
              <a:ea typeface="楷体_GB2312" pitchFamily="49" charset="-122"/>
            </a:endParaRPr>
          </a:p>
        </p:txBody>
      </p:sp>
      <p:sp>
        <p:nvSpPr>
          <p:cNvPr id="67591" name="Rectangle 7"/>
          <p:cNvSpPr>
            <a:spLocks noChangeArrowheads="1"/>
          </p:cNvSpPr>
          <p:nvPr/>
        </p:nvSpPr>
        <p:spPr bwMode="auto">
          <a:xfrm>
            <a:off x="838200" y="5715000"/>
            <a:ext cx="7772400" cy="457200"/>
          </a:xfrm>
          <a:prstGeom prst="rect">
            <a:avLst/>
          </a:prstGeom>
          <a:noFill/>
          <a:ln w="9525">
            <a:noFill/>
            <a:miter lim="800000"/>
          </a:ln>
        </p:spPr>
        <p:txBody>
          <a:bodyPr anchor="ctr">
            <a:spAutoFit/>
          </a:bodyPr>
          <a:lstStyle/>
          <a:p>
            <a:pPr eaLnBrk="0" hangingPunct="0"/>
            <a:r>
              <a:rPr lang="zh-CN" altLang="en-US" sz="2400" b="1">
                <a:solidFill>
                  <a:srgbClr val="FF0000"/>
                </a:solidFill>
                <a:latin typeface="楷体_GB2312" pitchFamily="49" charset="-122"/>
                <a:ea typeface="楷体_GB2312" pitchFamily="49" charset="-122"/>
              </a:rPr>
              <a:t>对于需求经常变化的项目而言，不适合使用瀑布模型！ </a:t>
            </a:r>
            <a:endParaRPr lang="zh-CN" altLang="en-US" sz="2400" b="1">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down)">
                                      <p:cBhvr>
                                        <p:cTn id="7"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6867" name="Text Box 4"/>
          <p:cNvSpPr txBox="1">
            <a:spLocks noChangeArrowheads="1"/>
          </p:cNvSpPr>
          <p:nvPr/>
        </p:nvSpPr>
        <p:spPr bwMode="auto">
          <a:xfrm>
            <a:off x="457200" y="1676400"/>
            <a:ext cx="8229600" cy="4181475"/>
          </a:xfrm>
          <a:prstGeom prst="rect">
            <a:avLst/>
          </a:prstGeom>
          <a:noFill/>
          <a:ln w="9525">
            <a:noFill/>
            <a:miter lim="800000"/>
          </a:ln>
        </p:spPr>
        <p:txBody>
          <a:bodyPr>
            <a:spAutoFit/>
          </a:bodyPr>
          <a:lstStyle/>
          <a:p>
            <a:pPr>
              <a:lnSpc>
                <a:spcPct val="140000"/>
              </a:lnSpc>
            </a:pPr>
            <a:r>
              <a:rPr lang="zh-CN" altLang="en-US" sz="2400" b="1">
                <a:latin typeface="楷体_GB2312" pitchFamily="49" charset="-122"/>
                <a:ea typeface="楷体_GB2312" pitchFamily="49" charset="-122"/>
              </a:rPr>
              <a:t>    快速原型模型又称原型模型。原型本是工程设计中的概念，指的是试制品或样品。软件开发中的原型是软件的一个早期可运行的版本，它反映了最终系统的重要特征，包括系统的功能特征、输入</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输出特征和目标约束条件。</a:t>
            </a:r>
            <a:r>
              <a:rPr lang="zh-CN" altLang="en-US" sz="2400" b="1">
                <a:solidFill>
                  <a:srgbClr val="FF0000"/>
                </a:solidFill>
                <a:latin typeface="楷体_GB2312" pitchFamily="49" charset="-122"/>
                <a:ea typeface="楷体_GB2312" pitchFamily="49" charset="-122"/>
              </a:rPr>
              <a:t>快速原型是利用原型辅助软件开发的一种思想</a:t>
            </a:r>
            <a:r>
              <a:rPr lang="zh-CN" altLang="en-US" sz="2400" b="1">
                <a:latin typeface="楷体_GB2312" pitchFamily="49" charset="-122"/>
                <a:ea typeface="楷体_GB2312" pitchFamily="49" charset="-122"/>
              </a:rPr>
              <a:t>。经过简单快速分析，快速实现一个系统原型，用户与开发者在试用原型过程中加强通信与反馈，通过反复评价和改进原型，减少误解，弥补漏洞，适应变化，最终得到高质量的软件。</a:t>
            </a:r>
            <a:endParaRPr lang="zh-CN" altLang="en-US" sz="2400" b="1">
              <a:latin typeface="楷体_GB2312" pitchFamily="49" charset="-122"/>
              <a:ea typeface="楷体_GB2312" pitchFamily="49" charset="-122"/>
            </a:endParaRPr>
          </a:p>
        </p:txBody>
      </p:sp>
      <p:sp>
        <p:nvSpPr>
          <p:cNvPr id="3686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6869"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2.2.2 </a:t>
            </a:r>
            <a:r>
              <a:rPr lang="zh-CN" altLang="en-US" sz="2400" b="1" dirty="0">
                <a:latin typeface="楷体_GB2312" pitchFamily="49" charset="-122"/>
                <a:ea typeface="楷体_GB2312" pitchFamily="49" charset="-122"/>
              </a:rPr>
              <a:t>快速原型模型</a:t>
            </a:r>
            <a:endParaRPr lang="zh-CN" altLang="en-US" sz="2400" b="1" dirty="0">
              <a:latin typeface="楷体_GB2312" pitchFamily="49" charset="-122"/>
              <a:ea typeface="楷体_GB2312" pitchFamily="49" charset="-122"/>
            </a:endParaRPr>
          </a:p>
        </p:txBody>
      </p:sp>
      <p:sp>
        <p:nvSpPr>
          <p:cNvPr id="3687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7891" name="Text Box 4"/>
          <p:cNvSpPr txBox="1">
            <a:spLocks noChangeArrowheads="1"/>
          </p:cNvSpPr>
          <p:nvPr/>
        </p:nvSpPr>
        <p:spPr bwMode="auto">
          <a:xfrm>
            <a:off x="-76200" y="1676400"/>
            <a:ext cx="8382000" cy="4181475"/>
          </a:xfrm>
          <a:prstGeom prst="rect">
            <a:avLst/>
          </a:prstGeom>
          <a:noFill/>
          <a:ln w="9525">
            <a:noFill/>
            <a:miter lim="800000"/>
          </a:ln>
        </p:spPr>
        <p:txBody>
          <a:bodyPr>
            <a:spAutoFit/>
          </a:bodyPr>
          <a:lstStyle/>
          <a:p>
            <a:pPr>
              <a:lnSpc>
                <a:spcPct val="160000"/>
              </a:lnSpc>
            </a:pPr>
            <a:r>
              <a:rPr lang="zh-CN" altLang="en-US" sz="2400" b="1">
                <a:latin typeface="楷体_GB2312" pitchFamily="49" charset="-122"/>
                <a:ea typeface="楷体_GB2312" pitchFamily="49" charset="-122"/>
              </a:rPr>
              <a:t>        原型模型的开发步骤如下：</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确认基本需求。 </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开发一个可运行的系统原型。 </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试用原型。 </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修改原型。 </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重复第</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阶段。 </a:t>
            </a:r>
            <a:endParaRPr lang="zh-CN" altLang="en-US" sz="2400" b="1">
              <a:latin typeface="楷体_GB2312" pitchFamily="49" charset="-122"/>
              <a:ea typeface="楷体_GB2312" pitchFamily="49" charset="-122"/>
            </a:endParaRPr>
          </a:p>
          <a:p>
            <a:pPr marL="742950" lvl="1" indent="-285750">
              <a:lnSpc>
                <a:spcPct val="160000"/>
              </a:lnSpc>
            </a:pPr>
            <a:r>
              <a:rPr lang="en-US" altLang="zh-CN" sz="2400" b="1">
                <a:latin typeface="楷体_GB2312" pitchFamily="49" charset="-122"/>
                <a:ea typeface="楷体_GB2312" pitchFamily="49" charset="-122"/>
              </a:rPr>
              <a:t>(6)</a:t>
            </a:r>
            <a:r>
              <a:rPr lang="zh-CN" altLang="en-US" sz="2400" b="1">
                <a:latin typeface="楷体_GB2312" pitchFamily="49" charset="-122"/>
                <a:ea typeface="楷体_GB2312" pitchFamily="49" charset="-122"/>
              </a:rPr>
              <a:t>完善原型与重建系统。 </a:t>
            </a:r>
            <a:endParaRPr lang="zh-CN" altLang="en-US" sz="2400" b="1">
              <a:latin typeface="楷体_GB2312" pitchFamily="49" charset="-122"/>
              <a:ea typeface="楷体_GB2312" pitchFamily="49" charset="-122"/>
            </a:endParaRPr>
          </a:p>
        </p:txBody>
      </p:sp>
      <p:sp>
        <p:nvSpPr>
          <p:cNvPr id="3789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7893"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2.2.2 </a:t>
            </a:r>
            <a:r>
              <a:rPr lang="zh-CN" altLang="en-US" sz="2400" b="1" dirty="0">
                <a:latin typeface="楷体_GB2312" pitchFamily="49" charset="-122"/>
                <a:ea typeface="楷体_GB2312" pitchFamily="49" charset="-122"/>
              </a:rPr>
              <a:t>快速原型模型</a:t>
            </a:r>
            <a:endParaRPr lang="zh-CN" altLang="en-US" sz="2400" b="1" dirty="0">
              <a:latin typeface="楷体_GB2312" pitchFamily="49" charset="-122"/>
              <a:ea typeface="楷体_GB2312" pitchFamily="49" charset="-122"/>
            </a:endParaRPr>
          </a:p>
        </p:txBody>
      </p:sp>
      <p:sp>
        <p:nvSpPr>
          <p:cNvPr id="3789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8915" name="Text Box 4"/>
          <p:cNvSpPr txBox="1">
            <a:spLocks noChangeArrowheads="1"/>
          </p:cNvSpPr>
          <p:nvPr/>
        </p:nvSpPr>
        <p:spPr bwMode="auto">
          <a:xfrm>
            <a:off x="533400" y="1641475"/>
            <a:ext cx="8305800" cy="4510088"/>
          </a:xfrm>
          <a:prstGeom prst="rect">
            <a:avLst/>
          </a:prstGeom>
          <a:noFill/>
          <a:ln w="9525">
            <a:noFill/>
            <a:miter lim="800000"/>
          </a:ln>
        </p:spPr>
        <p:txBody>
          <a:bodyPr>
            <a:spAutoFit/>
          </a:bodyPr>
          <a:lstStyle/>
          <a:p>
            <a:pPr>
              <a:lnSpc>
                <a:spcPct val="110000"/>
              </a:lnSpc>
            </a:pPr>
            <a:r>
              <a:rPr lang="zh-CN" altLang="en-US" sz="2400" b="1">
                <a:latin typeface="楷体_GB2312" pitchFamily="49" charset="-122"/>
                <a:ea typeface="楷体_GB2312" pitchFamily="49" charset="-122"/>
              </a:rPr>
              <a:t>   和生命周期模型比较而言，原型模型具有如下特点：</a:t>
            </a:r>
            <a:endParaRPr lang="zh-CN" altLang="en-US" sz="2400" b="1">
              <a:latin typeface="楷体_GB2312" pitchFamily="49" charset="-122"/>
              <a:ea typeface="楷体_GB2312" pitchFamily="49" charset="-122"/>
            </a:endParaRPr>
          </a:p>
          <a:p>
            <a:pPr>
              <a:lnSpc>
                <a:spcPct val="11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用户参与了系统开发的所有阶段，从而使用户的需求可以及时地、较好地得到满足，系统的实用性强。而生命周期模型，用户只介入了需求分析阶段，其他阶段只是开发人员“单干”，因此有可能造成最终系统问题很多，不能投入实际使用。</a:t>
            </a:r>
            <a:endParaRPr lang="zh-CN" altLang="en-US" sz="2400" b="1">
              <a:latin typeface="楷体_GB2312" pitchFamily="49" charset="-122"/>
              <a:ea typeface="楷体_GB2312" pitchFamily="49" charset="-122"/>
            </a:endParaRPr>
          </a:p>
          <a:p>
            <a:pPr>
              <a:lnSpc>
                <a:spcPct val="11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采用原型模型，用户可以及早接触和使用未来系统的原型，有利于今后的使用和维护，而生命周期模型往往需要经过几个月甚至几年的开发时间，用户才能见到最终系统。</a:t>
            </a:r>
            <a:endParaRPr lang="zh-CN" altLang="en-US" sz="2400" b="1">
              <a:latin typeface="楷体_GB2312" pitchFamily="49" charset="-122"/>
              <a:ea typeface="楷体_GB2312" pitchFamily="49" charset="-122"/>
            </a:endParaRPr>
          </a:p>
          <a:p>
            <a:pPr>
              <a:lnSpc>
                <a:spcPct val="11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原型模型开发软件，其周期大为缩短，开发费用较少，而生命周期模型的特点是周期长、费用高。</a:t>
            </a:r>
            <a:endParaRPr lang="zh-CN" altLang="en-US" sz="2400" b="1">
              <a:latin typeface="楷体_GB2312" pitchFamily="49" charset="-122"/>
              <a:ea typeface="楷体_GB2312" pitchFamily="49" charset="-122"/>
            </a:endParaRPr>
          </a:p>
        </p:txBody>
      </p:sp>
      <p:sp>
        <p:nvSpPr>
          <p:cNvPr id="3891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8917"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2.2.2 </a:t>
            </a:r>
            <a:r>
              <a:rPr lang="zh-CN" altLang="en-US" sz="2400" b="1" dirty="0">
                <a:latin typeface="楷体_GB2312" pitchFamily="49" charset="-122"/>
                <a:ea typeface="楷体_GB2312" pitchFamily="49" charset="-122"/>
              </a:rPr>
              <a:t>快速原型模型</a:t>
            </a:r>
            <a:endParaRPr lang="zh-CN" altLang="en-US" sz="2400" b="1" dirty="0">
              <a:latin typeface="楷体_GB2312" pitchFamily="49" charset="-122"/>
              <a:ea typeface="楷体_GB2312" pitchFamily="49" charset="-122"/>
            </a:endParaRPr>
          </a:p>
        </p:txBody>
      </p:sp>
      <p:sp>
        <p:nvSpPr>
          <p:cNvPr id="3891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9939" name="Text Box 4"/>
          <p:cNvSpPr txBox="1">
            <a:spLocks noChangeArrowheads="1"/>
          </p:cNvSpPr>
          <p:nvPr/>
        </p:nvSpPr>
        <p:spPr bwMode="auto">
          <a:xfrm>
            <a:off x="457200" y="1752600"/>
            <a:ext cx="8305800" cy="2136775"/>
          </a:xfrm>
          <a:prstGeom prst="rect">
            <a:avLst/>
          </a:prstGeom>
          <a:noFill/>
          <a:ln w="9525">
            <a:noFill/>
            <a:miter lim="800000"/>
          </a:ln>
        </p:spPr>
        <p:txBody>
          <a:bodyPr>
            <a:spAutoFit/>
          </a:bodyPr>
          <a:lstStyle/>
          <a:p>
            <a:pPr algn="just">
              <a:lnSpc>
                <a:spcPct val="140000"/>
              </a:lnSpc>
              <a:buClr>
                <a:srgbClr val="FF0000"/>
              </a:buClr>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1988</a:t>
            </a:r>
            <a:r>
              <a:rPr lang="zh-CN" altLang="en-US" sz="2400" b="1">
                <a:latin typeface="楷体_GB2312" pitchFamily="49" charset="-122"/>
                <a:ea typeface="楷体_GB2312" pitchFamily="49" charset="-122"/>
              </a:rPr>
              <a:t>年，</a:t>
            </a:r>
            <a:r>
              <a:rPr lang="en-US" altLang="zh-CN" sz="2400" b="1">
                <a:latin typeface="楷体_GB2312" pitchFamily="49" charset="-122"/>
                <a:ea typeface="楷体_GB2312" pitchFamily="49" charset="-122"/>
              </a:rPr>
              <a:t>Barry Boehm</a:t>
            </a:r>
            <a:r>
              <a:rPr lang="zh-CN" altLang="en-US" sz="2400" b="1">
                <a:latin typeface="楷体_GB2312" pitchFamily="49" charset="-122"/>
                <a:ea typeface="楷体_GB2312" pitchFamily="49" charset="-122"/>
              </a:rPr>
              <a:t>正式发表了软件系统开发的“螺旋模型”，它将瀑布模型和快速原型模型结合起来，强调了其他模型所忽视的风险分析，特别适合于大型复杂的系统。</a:t>
            </a:r>
            <a:endParaRPr lang="zh-CN" altLang="en-US" sz="2400" b="1">
              <a:latin typeface="楷体_GB2312" pitchFamily="49" charset="-122"/>
              <a:ea typeface="楷体_GB2312" pitchFamily="49" charset="-122"/>
            </a:endParaRPr>
          </a:p>
          <a:p>
            <a:pPr algn="just">
              <a:lnSpc>
                <a:spcPct val="140000"/>
              </a:lnSpc>
              <a:buClr>
                <a:srgbClr val="FF0000"/>
              </a:buClr>
            </a:pPr>
            <a:r>
              <a:rPr lang="zh-CN" altLang="en-US"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3994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9941"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0963" name="Text Box 4"/>
          <p:cNvSpPr txBox="1">
            <a:spLocks noChangeArrowheads="1"/>
          </p:cNvSpPr>
          <p:nvPr/>
        </p:nvSpPr>
        <p:spPr bwMode="auto">
          <a:xfrm>
            <a:off x="457200" y="1752600"/>
            <a:ext cx="8305800" cy="3889375"/>
          </a:xfrm>
          <a:prstGeom prst="rect">
            <a:avLst/>
          </a:prstGeom>
          <a:noFill/>
          <a:ln w="9525">
            <a:noFill/>
            <a:miter lim="800000"/>
          </a:ln>
        </p:spPr>
        <p:txBody>
          <a:bodyPr>
            <a:spAutoFit/>
          </a:bodyPr>
          <a:lstStyle/>
          <a:p>
            <a:pPr algn="just">
              <a:lnSpc>
                <a:spcPct val="13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螺旋模型采用一种周期性的方法来进行系统开发，这会导致开发出众多的中间版本。使用它，项目经理在早期就能够为客户实证某些概念。</a:t>
            </a:r>
            <a:endParaRPr lang="zh-CN" altLang="en-US" sz="2400" b="1">
              <a:latin typeface="楷体_GB2312" pitchFamily="49" charset="-122"/>
              <a:ea typeface="楷体_GB2312" pitchFamily="49" charset="-122"/>
            </a:endParaRPr>
          </a:p>
          <a:p>
            <a:pPr algn="just">
              <a:lnSpc>
                <a:spcPct val="13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该模型是快速原型法，以进化的开发方式为中心，在每个项目阶段使用瀑布模型法。</a:t>
            </a:r>
            <a:endParaRPr lang="zh-CN" altLang="en-US" sz="2400" b="1">
              <a:latin typeface="楷体_GB2312" pitchFamily="49" charset="-122"/>
              <a:ea typeface="楷体_GB2312" pitchFamily="49" charset="-122"/>
            </a:endParaRPr>
          </a:p>
          <a:p>
            <a:pPr algn="just">
              <a:lnSpc>
                <a:spcPct val="13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这种模型的每一个周期都包括需求定义、风险分析、工程实现和评审</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个阶段，由这</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个阶段进行迭代。软件开发过程每迭代一次，软件开发又前进一个层次，如图所示。</a:t>
            </a:r>
            <a:endParaRPr lang="zh-CN" altLang="en-US" sz="2400" b="1">
              <a:latin typeface="楷体_GB2312" pitchFamily="49" charset="-122"/>
              <a:ea typeface="楷体_GB2312" pitchFamily="49" charset="-122"/>
            </a:endParaRPr>
          </a:p>
        </p:txBody>
      </p:sp>
      <p:sp>
        <p:nvSpPr>
          <p:cNvPr id="4096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0965"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205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053"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
        <p:nvSpPr>
          <p:cNvPr id="205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8"/>
          <p:cNvGraphicFramePr>
            <a:graphicFrameLocks noChangeAspect="1"/>
          </p:cNvGraphicFramePr>
          <p:nvPr/>
        </p:nvGraphicFramePr>
        <p:xfrm>
          <a:off x="685800" y="1568450"/>
          <a:ext cx="7543800" cy="4832350"/>
        </p:xfrm>
        <a:graphic>
          <a:graphicData uri="http://schemas.openxmlformats.org/presentationml/2006/ole">
            <mc:AlternateContent xmlns:mc="http://schemas.openxmlformats.org/markup-compatibility/2006">
              <mc:Choice xmlns:v="urn:schemas-microsoft-com:vml" Requires="v">
                <p:oleObj spid="_x0000_s3073" name="Visio" r:id="rId1" imgW="6256655" imgH="4890770" progId="Visio.Drawing.11">
                  <p:embed/>
                </p:oleObj>
              </mc:Choice>
              <mc:Fallback>
                <p:oleObj name="Visio" r:id="rId1" imgW="6256655" imgH="4890770" progId="Visio.Drawing.11">
                  <p:embed/>
                  <p:pic>
                    <p:nvPicPr>
                      <p:cNvPr id="0" name="Object 8"/>
                      <p:cNvPicPr>
                        <a:picLocks noChangeAspect="1"/>
                      </p:cNvPicPr>
                      <p:nvPr/>
                    </p:nvPicPr>
                    <p:blipFill>
                      <a:blip r:embed="rId2"/>
                      <a:stretch>
                        <a:fillRect/>
                      </a:stretch>
                    </p:blipFill>
                    <p:spPr>
                      <a:xfrm>
                        <a:off x="685800" y="1568450"/>
                        <a:ext cx="7543800" cy="48323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1987" name="Text Box 4"/>
          <p:cNvSpPr txBox="1">
            <a:spLocks noChangeArrowheads="1"/>
          </p:cNvSpPr>
          <p:nvPr/>
        </p:nvSpPr>
        <p:spPr bwMode="auto">
          <a:xfrm>
            <a:off x="457200" y="1641475"/>
            <a:ext cx="8382000" cy="359727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图中的四个象限代表了以下活动：</a:t>
            </a:r>
            <a:endParaRPr lang="zh-CN"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zh-CN" sz="2400" b="1">
                <a:latin typeface="楷体_GB2312" pitchFamily="49" charset="-122"/>
                <a:ea typeface="楷体_GB2312" pitchFamily="49" charset="-122"/>
              </a:rPr>
              <a:t>）制定计划：确定软件目标，选定实施方案，弄清项目开发的限制条件；</a:t>
            </a:r>
            <a:endParaRPr lang="zh-CN"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2</a:t>
            </a:r>
            <a:r>
              <a:rPr lang="zh-CN" altLang="zh-CN" sz="2400" b="1">
                <a:latin typeface="楷体_GB2312" pitchFamily="49" charset="-122"/>
                <a:ea typeface="楷体_GB2312" pitchFamily="49" charset="-122"/>
              </a:rPr>
              <a:t>）风险分析：分析评估所选方案，考虑如何识别和消除风险；</a:t>
            </a:r>
            <a:endParaRPr lang="zh-CN"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3</a:t>
            </a:r>
            <a:r>
              <a:rPr lang="zh-CN" altLang="zh-CN" sz="2400" b="1">
                <a:latin typeface="楷体_GB2312" pitchFamily="49" charset="-122"/>
                <a:ea typeface="楷体_GB2312" pitchFamily="49" charset="-122"/>
              </a:rPr>
              <a:t>）实施工程：实施软件开发和验证；</a:t>
            </a:r>
            <a:endParaRPr lang="zh-CN"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4</a:t>
            </a:r>
            <a:r>
              <a:rPr lang="zh-CN" altLang="zh-CN" sz="2400" b="1">
                <a:latin typeface="楷体_GB2312" pitchFamily="49" charset="-122"/>
                <a:ea typeface="楷体_GB2312" pitchFamily="49" charset="-122"/>
              </a:rPr>
              <a:t>）客户评估：评价开发工作，提出修正建议，制定下一步计划。</a:t>
            </a:r>
            <a:endParaRPr lang="zh-CN" altLang="en-US" sz="2400" b="1">
              <a:latin typeface="楷体_GB2312" pitchFamily="49" charset="-122"/>
              <a:ea typeface="楷体_GB2312" pitchFamily="49" charset="-122"/>
            </a:endParaRPr>
          </a:p>
        </p:txBody>
      </p:sp>
      <p:sp>
        <p:nvSpPr>
          <p:cNvPr id="4198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1989"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13315" name="Text Box 23"/>
          <p:cNvSpPr txBox="1">
            <a:spLocks noChangeArrowheads="1"/>
          </p:cNvSpPr>
          <p:nvPr/>
        </p:nvSpPr>
        <p:spPr bwMode="auto">
          <a:xfrm>
            <a:off x="609600" y="2590800"/>
            <a:ext cx="8153400" cy="2940050"/>
          </a:xfrm>
          <a:prstGeom prst="rect">
            <a:avLst/>
          </a:prstGeom>
          <a:noFill/>
          <a:ln w="9525">
            <a:noFill/>
            <a:miter lim="800000"/>
          </a:ln>
        </p:spPr>
        <p:txBody>
          <a:bodyPr>
            <a:spAutoFit/>
          </a:bodyPr>
          <a:lstStyle/>
          <a:p>
            <a:pPr algn="just">
              <a:lnSpc>
                <a:spcPct val="130000"/>
              </a:lnSpc>
              <a:buClr>
                <a:srgbClr val="FF0000"/>
              </a:buClr>
              <a:buFont typeface="Wingdings" panose="05000000000000000000" pitchFamily="2" charset="2"/>
              <a:buNone/>
            </a:pPr>
            <a:r>
              <a:rPr lang="zh-CN" altLang="en-US" sz="2400" b="1" dirty="0">
                <a:latin typeface="楷体_GB2312" pitchFamily="49" charset="-122"/>
                <a:ea typeface="楷体_GB2312" pitchFamily="49" charset="-122"/>
              </a:rPr>
              <a:t>    任何事物都有产生、发展、成熟、消亡或更新的过程，信息系统也不例外。</a:t>
            </a:r>
            <a:endParaRPr lang="zh-CN" altLang="en-US" sz="2400" b="1" dirty="0">
              <a:latin typeface="楷体_GB2312" pitchFamily="49" charset="-122"/>
              <a:ea typeface="楷体_GB2312" pitchFamily="49" charset="-122"/>
            </a:endParaRPr>
          </a:p>
          <a:p>
            <a:pPr algn="just">
              <a:lnSpc>
                <a:spcPct val="130000"/>
              </a:lnSpc>
              <a:buClr>
                <a:srgbClr val="FF0000"/>
              </a:buClr>
              <a:buFont typeface="Wingdings" panose="05000000000000000000" pitchFamily="2" charset="2"/>
              <a:buNone/>
            </a:pPr>
            <a:r>
              <a:rPr lang="zh-CN" altLang="en-US" sz="2400" b="1" dirty="0">
                <a:latin typeface="楷体_GB2312" pitchFamily="49" charset="-122"/>
                <a:ea typeface="楷体_GB2312" pitchFamily="49" charset="-122"/>
              </a:rPr>
              <a:t>    从宏观上讲，任意一个信息系统的生命周期都可以分为系统规划、系统分析、系统设计、系统实施、系统运行和维护五个阶段。 </a:t>
            </a:r>
            <a:endParaRPr lang="zh-CN" altLang="en-US" sz="2400" b="1" dirty="0">
              <a:latin typeface="楷体_GB2312" pitchFamily="49" charset="-122"/>
              <a:ea typeface="楷体_GB2312" pitchFamily="49" charset="-122"/>
            </a:endParaRPr>
          </a:p>
          <a:p>
            <a:pPr algn="just">
              <a:lnSpc>
                <a:spcPct val="130000"/>
              </a:lnSpc>
              <a:buClr>
                <a:srgbClr val="FF0000"/>
              </a:buClr>
              <a:buFont typeface="Wingdings" panose="05000000000000000000" pitchFamily="2" charset="2"/>
              <a:buNone/>
            </a:pPr>
            <a:endParaRPr lang="zh-CN" altLang="en-US" sz="2400" dirty="0">
              <a:latin typeface="楷体_GB2312" pitchFamily="49" charset="-122"/>
              <a:ea typeface="楷体_GB2312" pitchFamily="49" charset="-122"/>
            </a:endParaRPr>
          </a:p>
        </p:txBody>
      </p:sp>
      <p:sp>
        <p:nvSpPr>
          <p:cNvPr id="1331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 name="Text Box 4"/>
          <p:cNvSpPr txBox="1">
            <a:spLocks noChangeArrowheads="1"/>
          </p:cNvSpPr>
          <p:nvPr/>
        </p:nvSpPr>
        <p:spPr bwMode="auto">
          <a:xfrm>
            <a:off x="457200" y="15240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2.1.1</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结构化生命周期法</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3011" name="Text Box 4"/>
          <p:cNvSpPr txBox="1">
            <a:spLocks noChangeArrowheads="1"/>
          </p:cNvSpPr>
          <p:nvPr/>
        </p:nvSpPr>
        <p:spPr bwMode="auto">
          <a:xfrm>
            <a:off x="0" y="1641475"/>
            <a:ext cx="8763000" cy="403542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螺旋模型的优势包括</a:t>
            </a:r>
            <a:r>
              <a:rPr lang="en-US" altLang="zh-CN"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设计上的灵活性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可以在项目的各个阶段进行变更。</a:t>
            </a:r>
            <a:endParaRPr lang="zh-CN" altLang="en-US" sz="2400" b="1">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以小的分段来构建大型系统</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使成本计算变得简单容易。</a:t>
            </a:r>
            <a:endParaRPr lang="zh-CN" altLang="en-US" sz="2400" b="1">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客户始终参与每个阶段的开发</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保证了项目不偏离正确方向以及项目的可控性。</a:t>
            </a:r>
            <a:endParaRPr lang="zh-CN" altLang="en-US" sz="2400" b="1">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随着项目推进</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客户始终掌握项目的最新信息，从而他或她能够和管理层有效地交互。</a:t>
            </a:r>
            <a:endParaRPr lang="zh-CN" altLang="en-US" sz="2400" b="1">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客户认可这种公司内部的开发方式带来的良好的沟通和高质量的产品。</a:t>
            </a:r>
            <a:endParaRPr lang="zh-CN" altLang="en-US" sz="2400" b="1">
              <a:latin typeface="楷体_GB2312" pitchFamily="49" charset="-122"/>
              <a:ea typeface="楷体_GB2312" pitchFamily="49" charset="-122"/>
            </a:endParaRPr>
          </a:p>
        </p:txBody>
      </p:sp>
      <p:sp>
        <p:nvSpPr>
          <p:cNvPr id="4301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3013"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4035" name="Text Box 4"/>
          <p:cNvSpPr txBox="1">
            <a:spLocks noChangeArrowheads="1"/>
          </p:cNvSpPr>
          <p:nvPr/>
        </p:nvSpPr>
        <p:spPr bwMode="auto">
          <a:xfrm>
            <a:off x="0" y="1755775"/>
            <a:ext cx="8763000" cy="2647950"/>
          </a:xfrm>
          <a:prstGeom prst="rect">
            <a:avLst/>
          </a:prstGeom>
          <a:noFill/>
          <a:ln w="9525">
            <a:noFill/>
            <a:miter lim="800000"/>
          </a:ln>
        </p:spPr>
        <p:txBody>
          <a:bodyPr>
            <a:spAutoFit/>
          </a:bodyPr>
          <a:lstStyle/>
          <a:p>
            <a:pPr>
              <a:lnSpc>
                <a:spcPct val="140000"/>
              </a:lnSpc>
            </a:pPr>
            <a:r>
              <a:rPr lang="zh-CN" altLang="en-US" sz="2400" b="1">
                <a:latin typeface="楷体_GB2312" pitchFamily="49" charset="-122"/>
                <a:ea typeface="楷体_GB2312" pitchFamily="49" charset="-122"/>
              </a:rPr>
              <a:t>       螺旋模型存在如下缺点：</a:t>
            </a:r>
            <a:endParaRPr lang="zh-CN" altLang="en-US" sz="2400" b="1">
              <a:latin typeface="楷体_GB2312" pitchFamily="49" charset="-122"/>
              <a:ea typeface="楷体_GB2312" pitchFamily="49" charset="-122"/>
            </a:endParaRPr>
          </a:p>
          <a:p>
            <a:pPr lvl="1">
              <a:lnSpc>
                <a:spcPct val="14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采用螺旋模型需要具有相当丰富的风险评估经验和专门知识，在风险较大的项目开发中，如果未能够及时识别风险，势必造成重大损失。</a:t>
            </a:r>
            <a:endParaRPr lang="zh-CN" altLang="en-US" sz="2400" b="1">
              <a:latin typeface="楷体_GB2312" pitchFamily="49" charset="-122"/>
              <a:ea typeface="楷体_GB2312" pitchFamily="49" charset="-122"/>
            </a:endParaRPr>
          </a:p>
          <a:p>
            <a:pPr lvl="1">
              <a:lnSpc>
                <a:spcPct val="140000"/>
              </a:lnSpc>
              <a:buClr>
                <a:srgbClr val="FF0000"/>
              </a:buClr>
              <a:buFont typeface="Wingdings" panose="05000000000000000000" pitchFamily="2" charset="2"/>
              <a:buChar char="ü"/>
            </a:pPr>
            <a:r>
              <a:rPr lang="zh-CN" altLang="en-US" sz="2400" b="1">
                <a:latin typeface="楷体_GB2312" pitchFamily="49" charset="-122"/>
                <a:ea typeface="楷体_GB2312" pitchFamily="49" charset="-122"/>
              </a:rPr>
              <a:t>过多的迭代次数会增加开发成本，延迟提交时间。</a:t>
            </a:r>
            <a:endParaRPr lang="zh-CN" altLang="en-US" sz="2400" b="1">
              <a:latin typeface="楷体_GB2312" pitchFamily="49" charset="-122"/>
              <a:ea typeface="楷体_GB2312" pitchFamily="49" charset="-122"/>
            </a:endParaRPr>
          </a:p>
        </p:txBody>
      </p:sp>
      <p:sp>
        <p:nvSpPr>
          <p:cNvPr id="4403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4037"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2.2.3 </a:t>
            </a:r>
            <a:r>
              <a:rPr lang="zh-CN" altLang="en-US" sz="2400" b="1" dirty="0">
                <a:latin typeface="楷体_GB2312" pitchFamily="49" charset="-122"/>
                <a:ea typeface="楷体_GB2312" pitchFamily="49" charset="-122"/>
              </a:rPr>
              <a:t>螺旋模型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5059" name="Text Box 4"/>
          <p:cNvSpPr txBox="1">
            <a:spLocks noChangeArrowheads="1"/>
          </p:cNvSpPr>
          <p:nvPr/>
        </p:nvSpPr>
        <p:spPr bwMode="auto">
          <a:xfrm>
            <a:off x="381000" y="1739900"/>
            <a:ext cx="8610600" cy="3670300"/>
          </a:xfrm>
          <a:prstGeom prst="rect">
            <a:avLst/>
          </a:prstGeom>
          <a:noFill/>
          <a:ln w="9525">
            <a:noFill/>
            <a:miter lim="800000"/>
          </a:ln>
        </p:spPr>
        <p:txBody>
          <a:bodyPr>
            <a:spAutoFit/>
          </a:bodyPr>
          <a:lstStyle/>
          <a:p>
            <a:pPr>
              <a:lnSpc>
                <a:spcPct val="140000"/>
              </a:lnSpc>
            </a:pPr>
            <a:r>
              <a:rPr lang="zh-CN" altLang="en-US" sz="2400" b="1">
                <a:latin typeface="楷体_GB2312" pitchFamily="49" charset="-122"/>
                <a:ea typeface="楷体_GB2312" pitchFamily="49" charset="-122"/>
              </a:rPr>
              <a:t>    增量模型融合了</a:t>
            </a:r>
            <a:r>
              <a:rPr lang="zh-CN" altLang="en-US" sz="2400" b="1">
                <a:solidFill>
                  <a:srgbClr val="FF0000"/>
                </a:solidFill>
                <a:latin typeface="楷体_GB2312" pitchFamily="49" charset="-122"/>
                <a:ea typeface="楷体_GB2312" pitchFamily="49" charset="-122"/>
              </a:rPr>
              <a:t>瀑布模型的基本成分（重复应用）</a:t>
            </a:r>
            <a:r>
              <a:rPr lang="zh-CN" altLang="en-US" sz="2400" b="1">
                <a:latin typeface="楷体_GB2312" pitchFamily="49" charset="-122"/>
                <a:ea typeface="楷体_GB2312" pitchFamily="49" charset="-122"/>
              </a:rPr>
              <a:t>和</a:t>
            </a:r>
            <a:r>
              <a:rPr lang="zh-CN" altLang="en-US" sz="2400" b="1">
                <a:solidFill>
                  <a:srgbClr val="FF0000"/>
                </a:solidFill>
                <a:latin typeface="楷体_GB2312" pitchFamily="49" charset="-122"/>
                <a:ea typeface="楷体_GB2312" pitchFamily="49" charset="-122"/>
              </a:rPr>
              <a:t>原型实现的迭代特征</a:t>
            </a:r>
            <a:r>
              <a:rPr lang="zh-CN" altLang="en-US" sz="2400" b="1">
                <a:latin typeface="楷体_GB2312" pitchFamily="49" charset="-122"/>
                <a:ea typeface="楷体_GB2312" pitchFamily="49" charset="-122"/>
              </a:rPr>
              <a:t>，该模型采用随着日程时间的进展而交错的线性序列，每一个线性序列产生软件的一个可发布的“增量”。使用增量模型开发软件时，把软件产品作为一系列的增量构件来设计、编码、集成和测试。每个构件由多个相互作用的模块构成，并且能够完成特定的功能。使用增量模型时，第一个增量构件往往实现软件的基本需求，提供最核心的功能。</a:t>
            </a:r>
            <a:endParaRPr lang="zh-CN" altLang="en-US" sz="2400" b="1">
              <a:latin typeface="楷体_GB2312" pitchFamily="49" charset="-122"/>
              <a:ea typeface="楷体_GB2312" pitchFamily="49" charset="-122"/>
            </a:endParaRPr>
          </a:p>
        </p:txBody>
      </p:sp>
      <p:sp>
        <p:nvSpPr>
          <p:cNvPr id="4506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5061" name="Text Box 3"/>
          <p:cNvSpPr txBox="1">
            <a:spLocks noChangeArrowheads="1"/>
          </p:cNvSpPr>
          <p:nvPr/>
        </p:nvSpPr>
        <p:spPr bwMode="auto">
          <a:xfrm>
            <a:off x="228600" y="762000"/>
            <a:ext cx="5791200" cy="874085"/>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2.2.4 </a:t>
            </a:r>
            <a:r>
              <a:rPr lang="zh-CN" altLang="en-US" sz="2400" b="1" dirty="0">
                <a:latin typeface="楷体_GB2312" pitchFamily="49" charset="-122"/>
                <a:ea typeface="楷体_GB2312" pitchFamily="49" charset="-122"/>
              </a:rPr>
              <a:t>增量模型</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076" name="Text Box 4"/>
          <p:cNvSpPr txBox="1">
            <a:spLocks noChangeArrowheads="1"/>
          </p:cNvSpPr>
          <p:nvPr/>
        </p:nvSpPr>
        <p:spPr bwMode="auto">
          <a:xfrm>
            <a:off x="381000" y="1641475"/>
            <a:ext cx="8763000" cy="457200"/>
          </a:xfrm>
          <a:prstGeom prst="rect">
            <a:avLst/>
          </a:prstGeom>
          <a:noFill/>
          <a:ln w="9525">
            <a:noFill/>
            <a:miter lim="800000"/>
          </a:ln>
        </p:spPr>
        <p:txBody>
          <a:bodyPr>
            <a:spAutoFit/>
          </a:bodyPr>
          <a:lstStyle/>
          <a:p>
            <a:r>
              <a:rPr lang="zh-CN" altLang="en-US" sz="2400" b="1">
                <a:latin typeface="楷体_GB2312" pitchFamily="49" charset="-122"/>
                <a:ea typeface="楷体_GB2312" pitchFamily="49" charset="-122"/>
              </a:rPr>
              <a:t>    采用增量模型的软件过程可用下图表示。</a:t>
            </a:r>
            <a:endParaRPr lang="zh-CN" altLang="en-US" sz="2400" b="1">
              <a:latin typeface="楷体_GB2312" pitchFamily="49" charset="-122"/>
              <a:ea typeface="楷体_GB2312" pitchFamily="49" charset="-122"/>
            </a:endParaRPr>
          </a:p>
        </p:txBody>
      </p:sp>
      <p:sp>
        <p:nvSpPr>
          <p:cNvPr id="3077"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078" name="Text Box 3"/>
          <p:cNvSpPr txBox="1">
            <a:spLocks noChangeArrowheads="1"/>
          </p:cNvSpPr>
          <p:nvPr/>
        </p:nvSpPr>
        <p:spPr bwMode="auto">
          <a:xfrm>
            <a:off x="228600" y="762000"/>
            <a:ext cx="5791200" cy="837152"/>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2.2.4 </a:t>
            </a:r>
            <a:r>
              <a:rPr lang="zh-CN" altLang="en-US" sz="2400" b="1" dirty="0">
                <a:latin typeface="楷体_GB2312" pitchFamily="49" charset="-122"/>
                <a:ea typeface="楷体_GB2312" pitchFamily="49" charset="-122"/>
              </a:rPr>
              <a:t>增量模型</a:t>
            </a:r>
            <a:endParaRPr lang="zh-CN" altLang="en-US" sz="2400" b="1" dirty="0">
              <a:latin typeface="楷体_GB2312" pitchFamily="49" charset="-122"/>
              <a:ea typeface="楷体_GB2312" pitchFamily="49" charset="-122"/>
            </a:endParaRPr>
          </a:p>
        </p:txBody>
      </p:sp>
      <p:sp>
        <p:nvSpPr>
          <p:cNvPr id="3079"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074" name="Object 9"/>
          <p:cNvGraphicFramePr>
            <a:graphicFrameLocks noChangeAspect="1"/>
          </p:cNvGraphicFramePr>
          <p:nvPr/>
        </p:nvGraphicFramePr>
        <p:xfrm>
          <a:off x="1600200" y="2532063"/>
          <a:ext cx="5572125" cy="3106737"/>
        </p:xfrm>
        <a:graphic>
          <a:graphicData uri="http://schemas.openxmlformats.org/presentationml/2006/ole">
            <mc:AlternateContent xmlns:mc="http://schemas.openxmlformats.org/markup-compatibility/2006">
              <mc:Choice xmlns:v="urn:schemas-microsoft-com:vml" Requires="v">
                <p:oleObj spid="_x0000_s4097" name="Visio" r:id="rId1" imgW="6020435" imgH="2620010" progId="Visio.Drawing.11">
                  <p:embed/>
                </p:oleObj>
              </mc:Choice>
              <mc:Fallback>
                <p:oleObj name="Visio" r:id="rId1" imgW="6020435" imgH="2620010" progId="Visio.Drawing.11">
                  <p:embed/>
                  <p:pic>
                    <p:nvPicPr>
                      <p:cNvPr id="0" name="Object 9"/>
                      <p:cNvPicPr>
                        <a:picLocks noChangeAspect="1"/>
                      </p:cNvPicPr>
                      <p:nvPr/>
                    </p:nvPicPr>
                    <p:blipFill>
                      <a:blip r:embed="rId2"/>
                      <a:stretch>
                        <a:fillRect/>
                      </a:stretch>
                    </p:blipFill>
                    <p:spPr>
                      <a:xfrm>
                        <a:off x="1600200" y="2532063"/>
                        <a:ext cx="5572125" cy="310673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6083" name="Text Box 4"/>
          <p:cNvSpPr txBox="1">
            <a:spLocks noChangeArrowheads="1"/>
          </p:cNvSpPr>
          <p:nvPr/>
        </p:nvSpPr>
        <p:spPr bwMode="auto">
          <a:xfrm>
            <a:off x="457200" y="1641475"/>
            <a:ext cx="8458200" cy="3925888"/>
          </a:xfrm>
          <a:prstGeom prst="rect">
            <a:avLst/>
          </a:prstGeom>
          <a:noFill/>
          <a:ln w="9525">
            <a:noFill/>
            <a:miter lim="800000"/>
          </a:ln>
        </p:spPr>
        <p:txBody>
          <a:bodyPr>
            <a:spAutoFit/>
          </a:bodyPr>
          <a:lstStyle/>
          <a:p>
            <a:pPr>
              <a:lnSpc>
                <a:spcPct val="150000"/>
              </a:lnSpc>
            </a:pPr>
            <a:r>
              <a:rPr lang="zh-CN" altLang="en-US" sz="2400" b="1">
                <a:latin typeface="楷体_GB2312" pitchFamily="49" charset="-122"/>
                <a:ea typeface="楷体_GB2312" pitchFamily="49" charset="-122"/>
              </a:rPr>
              <a:t>    增量模型的</a:t>
            </a:r>
            <a:r>
              <a:rPr lang="zh-CN" altLang="en-US" sz="2400" b="1">
                <a:solidFill>
                  <a:srgbClr val="FF0000"/>
                </a:solidFill>
                <a:latin typeface="楷体_GB2312" pitchFamily="49" charset="-122"/>
                <a:ea typeface="楷体_GB2312" pitchFamily="49" charset="-122"/>
              </a:rPr>
              <a:t>优点</a:t>
            </a:r>
            <a:r>
              <a:rPr lang="zh-CN" altLang="en-US" sz="2400" b="1">
                <a:latin typeface="楷体_GB2312" pitchFamily="49" charset="-122"/>
                <a:ea typeface="楷体_GB2312" pitchFamily="49" charset="-122"/>
              </a:rPr>
              <a:t>是人员分配灵活，刚开始不用投入大量人力资源。如果核心产品很受欢迎，则可增加人力实现下一个增量。当配备的人员不能在设定的期限内完成产品时，它提供了一种先推出核心产品的途径。这样即可先发布部分功能给客户，对客户起到镇静剂的作用。此外，增量能够有计划地管理技术风险。</a:t>
            </a:r>
            <a:endParaRPr lang="zh-CN" altLang="en-US" sz="2400" b="1">
              <a:latin typeface="楷体_GB2312" pitchFamily="49" charset="-122"/>
              <a:ea typeface="楷体_GB2312" pitchFamily="49" charset="-122"/>
            </a:endParaRPr>
          </a:p>
          <a:p>
            <a:pPr>
              <a:lnSpc>
                <a:spcPct val="150000"/>
              </a:lnSpc>
            </a:pPr>
            <a:r>
              <a:rPr lang="zh-CN" altLang="en-US"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4608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6085" name="Text Box 3"/>
          <p:cNvSpPr txBox="1">
            <a:spLocks noChangeArrowheads="1"/>
          </p:cNvSpPr>
          <p:nvPr/>
        </p:nvSpPr>
        <p:spPr bwMode="auto">
          <a:xfrm>
            <a:off x="228600" y="762000"/>
            <a:ext cx="5791200" cy="837152"/>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2.2.4 </a:t>
            </a:r>
            <a:r>
              <a:rPr lang="zh-CN" altLang="en-US" sz="2400" b="1" dirty="0">
                <a:latin typeface="楷体_GB2312" pitchFamily="49" charset="-122"/>
                <a:ea typeface="楷体_GB2312" pitchFamily="49" charset="-122"/>
              </a:rPr>
              <a:t>增量模型</a:t>
            </a:r>
            <a:endParaRPr lang="zh-CN" altLang="en-US" sz="2400" b="1" dirty="0">
              <a:latin typeface="楷体_GB2312" pitchFamily="49" charset="-122"/>
              <a:ea typeface="楷体_GB2312" pitchFamily="49" charset="-122"/>
            </a:endParaRPr>
          </a:p>
        </p:txBody>
      </p:sp>
      <p:sp>
        <p:nvSpPr>
          <p:cNvPr id="4608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7107" name="Text Box 4"/>
          <p:cNvSpPr txBox="1">
            <a:spLocks noChangeArrowheads="1"/>
          </p:cNvSpPr>
          <p:nvPr/>
        </p:nvSpPr>
        <p:spPr bwMode="auto">
          <a:xfrm>
            <a:off x="533400" y="1641475"/>
            <a:ext cx="8382000" cy="447357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增量模型的</a:t>
            </a:r>
            <a:r>
              <a:rPr lang="zh-CN" altLang="en-US" sz="2400" b="1">
                <a:solidFill>
                  <a:srgbClr val="FF0000"/>
                </a:solidFill>
                <a:latin typeface="楷体_GB2312" pitchFamily="49" charset="-122"/>
                <a:ea typeface="楷体_GB2312" pitchFamily="49" charset="-122"/>
              </a:rPr>
              <a:t>缺点</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a:p>
            <a:pPr>
              <a:lnSpc>
                <a:spcPct val="12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 由于各个构件是逐渐并入已有的软件体系结构中的，所以加入构件必须不破坏已构造好的系统部分，这需要软件具备开放式的体系结构。 </a:t>
            </a:r>
            <a:endParaRPr lang="zh-CN" altLang="en-US" sz="2400" b="1">
              <a:latin typeface="楷体_GB2312" pitchFamily="49" charset="-122"/>
              <a:ea typeface="楷体_GB2312" pitchFamily="49" charset="-122"/>
            </a:endParaRPr>
          </a:p>
          <a:p>
            <a:pPr>
              <a:lnSpc>
                <a:spcPct val="12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 增量模型的灵活性可以使其适应需求变化的能力大大优于瀑布模型和快速原型模型，但也很容易退化为边做边改模型，从而使软件过程的控制失去整体性。 </a:t>
            </a:r>
            <a:endParaRPr lang="zh-CN" altLang="en-US" sz="2400" b="1">
              <a:latin typeface="楷体_GB2312" pitchFamily="49" charset="-122"/>
              <a:ea typeface="楷体_GB2312" pitchFamily="49" charset="-122"/>
            </a:endParaRPr>
          </a:p>
          <a:p>
            <a:pPr>
              <a:lnSpc>
                <a:spcPct val="12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）如果增量包之间存在相交的情况且未很好处理，则必须做全盘系统分析，这种模型将功能细化后分别开发的方法较适应于需求经常改变的软件开发过程。 </a:t>
            </a:r>
            <a:endParaRPr lang="zh-CN" altLang="en-US" sz="2400" b="1">
              <a:latin typeface="楷体_GB2312" pitchFamily="49" charset="-122"/>
              <a:ea typeface="楷体_GB2312" pitchFamily="49" charset="-122"/>
            </a:endParaRPr>
          </a:p>
        </p:txBody>
      </p:sp>
      <p:sp>
        <p:nvSpPr>
          <p:cNvPr id="4710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7109" name="Text Box 3"/>
          <p:cNvSpPr txBox="1">
            <a:spLocks noChangeArrowheads="1"/>
          </p:cNvSpPr>
          <p:nvPr/>
        </p:nvSpPr>
        <p:spPr bwMode="auto">
          <a:xfrm>
            <a:off x="228600" y="762000"/>
            <a:ext cx="5791200" cy="837152"/>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2.2.4 </a:t>
            </a:r>
            <a:r>
              <a:rPr lang="zh-CN" altLang="en-US" sz="2400" b="1" dirty="0">
                <a:latin typeface="楷体_GB2312" pitchFamily="49" charset="-122"/>
                <a:ea typeface="楷体_GB2312" pitchFamily="49" charset="-122"/>
              </a:rPr>
              <a:t>增量模型</a:t>
            </a:r>
            <a:endParaRPr lang="zh-CN" altLang="en-US" sz="2400" b="1" dirty="0">
              <a:latin typeface="楷体_GB2312" pitchFamily="49" charset="-122"/>
              <a:ea typeface="楷体_GB2312" pitchFamily="49" charset="-122"/>
            </a:endParaRPr>
          </a:p>
        </p:txBody>
      </p:sp>
      <p:sp>
        <p:nvSpPr>
          <p:cNvPr id="4711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8131" name="Text Box 4"/>
          <p:cNvSpPr txBox="1">
            <a:spLocks noChangeArrowheads="1"/>
          </p:cNvSpPr>
          <p:nvPr/>
        </p:nvSpPr>
        <p:spPr bwMode="auto">
          <a:xfrm>
            <a:off x="457200" y="1828800"/>
            <a:ext cx="8534400" cy="315912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喷泉模型是一种以用户需求为动力，以对象为驱动的模型，主要用于描述面向对象的软件开发过程。喷泉模型认为软件</a:t>
            </a:r>
            <a:r>
              <a:rPr lang="zh-CN" altLang="en-US" sz="2400" b="1">
                <a:solidFill>
                  <a:srgbClr val="FF0000"/>
                </a:solidFill>
                <a:latin typeface="楷体_GB2312" pitchFamily="49" charset="-122"/>
                <a:ea typeface="楷体_GB2312" pitchFamily="49" charset="-122"/>
              </a:rPr>
              <a:t>自下而上周期</a:t>
            </a:r>
            <a:r>
              <a:rPr lang="zh-CN" altLang="en-US" sz="2400" b="1">
                <a:latin typeface="楷体_GB2312" pitchFamily="49" charset="-122"/>
                <a:ea typeface="楷体_GB2312" pitchFamily="49" charset="-122"/>
              </a:rPr>
              <a:t>的各阶段是相互重叠和多次反复的，就像水喷上去可以落下来，既可以落在中间，也可以落在最底部，类似一个喷泉。各个开发阶段是没有特定的次序要求的，并且是可以交互进行的，可以在某个开发阶段中随时补充其它任何开发阶段中的遗漏。</a:t>
            </a:r>
            <a:endParaRPr lang="zh-CN" altLang="en-US" sz="2400" b="1">
              <a:latin typeface="楷体_GB2312" pitchFamily="49" charset="-122"/>
              <a:ea typeface="楷体_GB2312" pitchFamily="49" charset="-122"/>
            </a:endParaRPr>
          </a:p>
        </p:txBody>
      </p:sp>
      <p:sp>
        <p:nvSpPr>
          <p:cNvPr id="4813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8133"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2.2.5 </a:t>
            </a:r>
            <a:r>
              <a:rPr lang="zh-CN" altLang="en-US" sz="2400" b="1" dirty="0">
                <a:latin typeface="楷体_GB2312" pitchFamily="49" charset="-122"/>
                <a:ea typeface="楷体_GB2312" pitchFamily="49" charset="-122"/>
              </a:rPr>
              <a:t>喷泉模型</a:t>
            </a:r>
            <a:endParaRPr lang="zh-CN" altLang="en-US" sz="2400" b="1" dirty="0">
              <a:latin typeface="楷体_GB2312" pitchFamily="49" charset="-122"/>
              <a:ea typeface="楷体_GB2312" pitchFamily="49" charset="-122"/>
            </a:endParaRPr>
          </a:p>
        </p:txBody>
      </p:sp>
      <p:sp>
        <p:nvSpPr>
          <p:cNvPr id="4813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100" name="Text Box 4"/>
          <p:cNvSpPr txBox="1">
            <a:spLocks noChangeArrowheads="1"/>
          </p:cNvSpPr>
          <p:nvPr/>
        </p:nvSpPr>
        <p:spPr bwMode="auto">
          <a:xfrm>
            <a:off x="381000" y="1905000"/>
            <a:ext cx="4724400" cy="3597275"/>
          </a:xfrm>
          <a:prstGeom prst="rect">
            <a:avLst/>
          </a:prstGeom>
          <a:noFill/>
          <a:ln w="9525">
            <a:noFill/>
            <a:miter lim="800000"/>
          </a:ln>
        </p:spPr>
        <p:txBody>
          <a:bodyPr>
            <a:spAutoFit/>
          </a:bodyPr>
          <a:lstStyle/>
          <a:p>
            <a:pPr>
              <a:lnSpc>
                <a:spcPct val="160000"/>
              </a:lnSpc>
            </a:pPr>
            <a:r>
              <a:rPr lang="zh-CN" altLang="en-US" sz="2400" b="1">
                <a:latin typeface="楷体_GB2312" pitchFamily="49" charset="-122"/>
                <a:ea typeface="楷体_GB2312" pitchFamily="49" charset="-122"/>
              </a:rPr>
              <a:t>    喷泉模型不像瀑布模型那样，需要分析活动结束后才开始设计活动，设计活动结束后才开始编码活动。该模型的各个阶段没有明显的界限，开发人员可以同步进行开发。</a:t>
            </a:r>
            <a:endParaRPr lang="zh-CN" altLang="en-US" sz="2400" b="1">
              <a:latin typeface="楷体_GB2312" pitchFamily="49" charset="-122"/>
              <a:ea typeface="楷体_GB2312" pitchFamily="49" charset="-122"/>
            </a:endParaRPr>
          </a:p>
        </p:txBody>
      </p:sp>
      <p:sp>
        <p:nvSpPr>
          <p:cNvPr id="4101"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102"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2.2.5 </a:t>
            </a:r>
            <a:r>
              <a:rPr lang="zh-CN" altLang="en-US" sz="2400" b="1" dirty="0">
                <a:latin typeface="楷体_GB2312" pitchFamily="49" charset="-122"/>
                <a:ea typeface="楷体_GB2312" pitchFamily="49" charset="-122"/>
              </a:rPr>
              <a:t>喷泉模型</a:t>
            </a:r>
            <a:endParaRPr lang="zh-CN" altLang="en-US" sz="2400" b="1" dirty="0">
              <a:latin typeface="楷体_GB2312" pitchFamily="49" charset="-122"/>
              <a:ea typeface="楷体_GB2312" pitchFamily="49" charset="-122"/>
            </a:endParaRPr>
          </a:p>
        </p:txBody>
      </p:sp>
      <p:sp>
        <p:nvSpPr>
          <p:cNvPr id="4103"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4098" name="Object 7"/>
          <p:cNvGraphicFramePr>
            <a:graphicFrameLocks noChangeAspect="1"/>
          </p:cNvGraphicFramePr>
          <p:nvPr/>
        </p:nvGraphicFramePr>
        <p:xfrm>
          <a:off x="5486400" y="1295400"/>
          <a:ext cx="3309938" cy="4724400"/>
        </p:xfrm>
        <a:graphic>
          <a:graphicData uri="http://schemas.openxmlformats.org/presentationml/2006/ole">
            <mc:AlternateContent xmlns:mc="http://schemas.openxmlformats.org/markup-compatibility/2006">
              <mc:Choice xmlns:v="urn:schemas-microsoft-com:vml" Requires="v">
                <p:oleObj spid="_x0000_s5121" name="Visio" r:id="rId1" imgW="2332355" imgH="2763520" progId="Visio.Drawing.11">
                  <p:embed/>
                </p:oleObj>
              </mc:Choice>
              <mc:Fallback>
                <p:oleObj name="Visio" r:id="rId1" imgW="2332355" imgH="2763520" progId="Visio.Drawing.11">
                  <p:embed/>
                  <p:pic>
                    <p:nvPicPr>
                      <p:cNvPr id="0" name="Object 7"/>
                      <p:cNvPicPr>
                        <a:picLocks noChangeAspect="1"/>
                      </p:cNvPicPr>
                      <p:nvPr/>
                    </p:nvPicPr>
                    <p:blipFill>
                      <a:blip r:embed="rId2"/>
                      <a:stretch>
                        <a:fillRect/>
                      </a:stretch>
                    </p:blipFill>
                    <p:spPr>
                      <a:xfrm>
                        <a:off x="5486400" y="1295400"/>
                        <a:ext cx="3309938" cy="4724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49155" name="Text Box 4"/>
          <p:cNvSpPr txBox="1">
            <a:spLocks noChangeArrowheads="1"/>
          </p:cNvSpPr>
          <p:nvPr/>
        </p:nvSpPr>
        <p:spPr bwMode="auto">
          <a:xfrm>
            <a:off x="457200" y="1752600"/>
            <a:ext cx="8153400" cy="3597275"/>
          </a:xfrm>
          <a:prstGeom prst="rect">
            <a:avLst/>
          </a:prstGeom>
          <a:noFill/>
          <a:ln w="9525">
            <a:noFill/>
            <a:miter lim="800000"/>
          </a:ln>
        </p:spPr>
        <p:txBody>
          <a:bodyPr>
            <a:spAutoFit/>
          </a:bodyPr>
          <a:lstStyle/>
          <a:p>
            <a:pPr>
              <a:lnSpc>
                <a:spcPct val="120000"/>
              </a:lnSpc>
              <a:buClr>
                <a:srgbClr val="FF0000"/>
              </a:buClr>
              <a:buFont typeface="Wingdings" panose="05000000000000000000" pitchFamily="2" charset="2"/>
              <a:buChar char="ü"/>
            </a:pPr>
            <a:r>
              <a:rPr lang="zh-CN" altLang="en-US" sz="2400" b="1">
                <a:solidFill>
                  <a:srgbClr val="FF0000"/>
                </a:solidFill>
                <a:latin typeface="楷体_GB2312" pitchFamily="49" charset="-122"/>
                <a:ea typeface="楷体_GB2312" pitchFamily="49" charset="-122"/>
              </a:rPr>
              <a:t>优点：</a:t>
            </a:r>
            <a:endParaRPr lang="zh-CN" altLang="en-US" sz="2400" b="1">
              <a:solidFill>
                <a:srgbClr val="FF0000"/>
              </a:solidFill>
              <a:latin typeface="楷体_GB2312" pitchFamily="49" charset="-122"/>
              <a:ea typeface="楷体_GB2312" pitchFamily="49" charset="-122"/>
            </a:endParaRPr>
          </a:p>
          <a:p>
            <a:pPr>
              <a:lnSpc>
                <a:spcPct val="120000"/>
              </a:lnSpc>
              <a:buClr>
                <a:srgbClr val="FF0000"/>
              </a:buClr>
              <a:buFont typeface="Wingdings" panose="05000000000000000000" pitchFamily="2" charset="2"/>
              <a:buNone/>
            </a:pPr>
            <a:r>
              <a:rPr lang="zh-CN" altLang="en-US" sz="2400" b="1">
                <a:latin typeface="楷体_GB2312" pitchFamily="49" charset="-122"/>
                <a:ea typeface="楷体_GB2312" pitchFamily="49" charset="-122"/>
              </a:rPr>
              <a:t>    可以提高软件项目开发效率，节省开发时间，适应于面向对象的软件开发过程。</a:t>
            </a:r>
            <a:endParaRPr lang="zh-CN" altLang="en-US" sz="2400" b="1">
              <a:latin typeface="楷体_GB2312" pitchFamily="49" charset="-122"/>
              <a:ea typeface="楷体_GB2312" pitchFamily="49" charset="-122"/>
            </a:endParaRPr>
          </a:p>
          <a:p>
            <a:pPr>
              <a:lnSpc>
                <a:spcPct val="120000"/>
              </a:lnSpc>
              <a:buClr>
                <a:srgbClr val="FF0000"/>
              </a:buClr>
              <a:buFont typeface="Wingdings" panose="05000000000000000000" pitchFamily="2" charset="2"/>
              <a:buChar char="ü"/>
            </a:pPr>
            <a:r>
              <a:rPr lang="zh-CN" altLang="en-US" sz="2400" b="1">
                <a:solidFill>
                  <a:srgbClr val="FF0000"/>
                </a:solidFill>
                <a:latin typeface="楷体_GB2312" pitchFamily="49" charset="-122"/>
                <a:ea typeface="楷体_GB2312" pitchFamily="49" charset="-122"/>
              </a:rPr>
              <a:t>缺点：</a:t>
            </a:r>
            <a:endParaRPr lang="zh-CN" altLang="en-US" sz="2400" b="1">
              <a:solidFill>
                <a:srgbClr val="FF0000"/>
              </a:solidFill>
              <a:latin typeface="楷体_GB2312" pitchFamily="49" charset="-122"/>
              <a:ea typeface="楷体_GB2312" pitchFamily="49" charset="-122"/>
            </a:endParaRPr>
          </a:p>
          <a:p>
            <a:pPr>
              <a:lnSpc>
                <a:spcPct val="120000"/>
              </a:lnSpc>
              <a:buClr>
                <a:srgbClr val="FF0000"/>
              </a:buClr>
              <a:buFont typeface="Wingdings" panose="05000000000000000000" pitchFamily="2" charset="2"/>
              <a:buNone/>
            </a:pPr>
            <a:r>
              <a:rPr lang="zh-CN" altLang="en-US" sz="2400" b="1">
                <a:latin typeface="楷体_GB2312" pitchFamily="49" charset="-122"/>
                <a:ea typeface="楷体_GB2312" pitchFamily="49" charset="-122"/>
              </a:rPr>
              <a:t>    由于喷泉模型在各个开发阶段是重叠的，因此在开发过程中需要大量的开发人员，因此不利于项目的管理。此外这种模型要求严格管理文档，使得审核的难度加大，尤其是面对可能随时加入各种信息、需求与资料的情况。</a:t>
            </a:r>
            <a:endParaRPr lang="zh-CN" altLang="en-US" sz="2400" b="1">
              <a:latin typeface="楷体_GB2312" pitchFamily="49" charset="-122"/>
              <a:ea typeface="楷体_GB2312" pitchFamily="49" charset="-122"/>
            </a:endParaRPr>
          </a:p>
        </p:txBody>
      </p:sp>
      <p:sp>
        <p:nvSpPr>
          <p:cNvPr id="4915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9157"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2.2.5 </a:t>
            </a:r>
            <a:r>
              <a:rPr lang="zh-CN" altLang="en-US" sz="2400" b="1" dirty="0">
                <a:latin typeface="楷体_GB2312" pitchFamily="49" charset="-122"/>
                <a:ea typeface="楷体_GB2312" pitchFamily="49" charset="-122"/>
              </a:rPr>
              <a:t>喷泉模型</a:t>
            </a:r>
            <a:endParaRPr lang="zh-CN" altLang="en-US" sz="2400" b="1" dirty="0">
              <a:latin typeface="楷体_GB2312" pitchFamily="49" charset="-122"/>
              <a:ea typeface="楷体_GB2312" pitchFamily="49" charset="-122"/>
            </a:endParaRPr>
          </a:p>
        </p:txBody>
      </p:sp>
      <p:sp>
        <p:nvSpPr>
          <p:cNvPr id="4915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0179" name="Text Box 4"/>
          <p:cNvSpPr txBox="1">
            <a:spLocks noChangeArrowheads="1"/>
          </p:cNvSpPr>
          <p:nvPr/>
        </p:nvSpPr>
        <p:spPr bwMode="auto">
          <a:xfrm>
            <a:off x="457200" y="1641475"/>
            <a:ext cx="8382000" cy="359727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基于构件的开发模型是利用</a:t>
            </a:r>
            <a:r>
              <a:rPr lang="zh-CN" altLang="en-US" sz="2400" b="1">
                <a:solidFill>
                  <a:srgbClr val="FF0000"/>
                </a:solidFill>
                <a:latin typeface="楷体_GB2312" pitchFamily="49" charset="-122"/>
                <a:ea typeface="楷体_GB2312" pitchFamily="49" charset="-122"/>
              </a:rPr>
              <a:t>模块化方法</a:t>
            </a:r>
            <a:r>
              <a:rPr lang="zh-CN" altLang="en-US" sz="2400" b="1">
                <a:latin typeface="楷体_GB2312" pitchFamily="49" charset="-122"/>
                <a:ea typeface="楷体_GB2312" pitchFamily="49" charset="-122"/>
              </a:rPr>
              <a:t>将整个软件系统模块化，并在一定构件模型的支持下复用构件库中的一个或多个软件构件，通过组合手段高效率、高质量地构造应用软件系统的过程。基于构件的开发模型融合了螺旋模型的许多特征，本质上是演化形的，开发过程是迭代的。</a:t>
            </a:r>
            <a:endParaRPr lang="zh-CN" altLang="en-US" sz="2400" b="1">
              <a:latin typeface="楷体_GB2312" pitchFamily="49" charset="-122"/>
              <a:ea typeface="楷体_GB2312" pitchFamily="49" charset="-122"/>
            </a:endParaRPr>
          </a:p>
          <a:p>
            <a:pPr>
              <a:lnSpc>
                <a:spcPct val="120000"/>
              </a:lnSpc>
            </a:pPr>
            <a:r>
              <a:rPr lang="zh-CN" altLang="en-US" sz="2400" b="1">
                <a:latin typeface="楷体_GB2312" pitchFamily="49" charset="-122"/>
                <a:ea typeface="楷体_GB2312" pitchFamily="49" charset="-122"/>
              </a:rPr>
              <a:t>    基于构件的开发模型由软件的需求分析和定义、体系结构设计、构件库建立、应用软件构建，以及测试和发布</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个阶段组成，采用这种开发模型的软件过程如图所示。</a:t>
            </a:r>
            <a:endParaRPr lang="zh-CN" altLang="en-US" sz="2400" b="1">
              <a:latin typeface="楷体_GB2312" pitchFamily="49" charset="-122"/>
              <a:ea typeface="楷体_GB2312" pitchFamily="49" charset="-122"/>
            </a:endParaRPr>
          </a:p>
        </p:txBody>
      </p:sp>
      <p:sp>
        <p:nvSpPr>
          <p:cNvPr id="5018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0181"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2.2.6 </a:t>
            </a:r>
            <a:r>
              <a:rPr lang="zh-CN" altLang="en-US" sz="2400" b="1" dirty="0">
                <a:latin typeface="楷体_GB2312" pitchFamily="49" charset="-122"/>
                <a:ea typeface="楷体_GB2312" pitchFamily="49" charset="-122"/>
              </a:rPr>
              <a:t>基于构件的开发模型</a:t>
            </a:r>
            <a:endParaRPr lang="zh-CN" altLang="en-US" sz="2400" b="1" dirty="0">
              <a:latin typeface="楷体_GB2312" pitchFamily="49" charset="-122"/>
              <a:ea typeface="楷体_GB2312" pitchFamily="49" charset="-122"/>
            </a:endParaRPr>
          </a:p>
        </p:txBody>
      </p:sp>
      <p:sp>
        <p:nvSpPr>
          <p:cNvPr id="5018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20484" name="Text Box 4"/>
          <p:cNvSpPr txBox="1">
            <a:spLocks noChangeArrowheads="1"/>
          </p:cNvSpPr>
          <p:nvPr/>
        </p:nvSpPr>
        <p:spPr bwMode="auto">
          <a:xfrm>
            <a:off x="304800" y="2133600"/>
            <a:ext cx="8382000" cy="1151277"/>
          </a:xfrm>
          <a:prstGeom prst="rect">
            <a:avLst/>
          </a:prstGeom>
          <a:noFill/>
          <a:ln w="9525">
            <a:noFill/>
            <a:miter lim="800000"/>
          </a:ln>
        </p:spPr>
        <p:txBody>
          <a:bodyPr>
            <a:spAutoFit/>
          </a:bodyPr>
          <a:lstStyle/>
          <a:p>
            <a:pPr algn="just">
              <a:lnSpc>
                <a:spcPct val="120000"/>
              </a:lnSpc>
              <a:buClr>
                <a:srgbClr val="FF0000"/>
              </a:buClr>
              <a:buFont typeface="Wingdings" panose="05000000000000000000" pitchFamily="2" charset="2"/>
              <a:buNone/>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学术界对于生命周期的阶段划分不尽一致，代表性的有</a:t>
            </a:r>
            <a:r>
              <a:rPr lang="en-US" altLang="zh-CN" sz="2000" b="1" dirty="0">
                <a:latin typeface="楷体_GB2312" pitchFamily="49" charset="-122"/>
                <a:ea typeface="楷体_GB2312" pitchFamily="49" charset="-122"/>
              </a:rPr>
              <a:t>FREEMAN</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MEIZGER</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BOEHM</a:t>
            </a:r>
            <a:r>
              <a:rPr lang="zh-CN" altLang="en-US" sz="2000" b="1" dirty="0">
                <a:latin typeface="楷体_GB2312" pitchFamily="49" charset="-122"/>
                <a:ea typeface="楷体_GB2312" pitchFamily="49" charset="-122"/>
              </a:rPr>
              <a:t>等人提出的划分方法，最常见的是生命周期的一般模式划分方法，即将生命周期划分为上节所介绍的</a:t>
            </a:r>
            <a:r>
              <a:rPr lang="en-US" altLang="zh-CN" sz="2000" b="1" dirty="0">
                <a:latin typeface="楷体_GB2312" pitchFamily="49" charset="-122"/>
                <a:ea typeface="楷体_GB2312" pitchFamily="49" charset="-122"/>
              </a:rPr>
              <a:t>5</a:t>
            </a:r>
            <a:r>
              <a:rPr lang="zh-CN" altLang="en-US" sz="2000" b="1" dirty="0">
                <a:latin typeface="楷体_GB2312" pitchFamily="49" charset="-122"/>
                <a:ea typeface="楷体_GB2312" pitchFamily="49" charset="-122"/>
              </a:rPr>
              <a:t>个阶段。</a:t>
            </a:r>
            <a:endParaRPr lang="zh-CN" altLang="en-US" sz="2000" b="1" dirty="0">
              <a:latin typeface="楷体_GB2312" pitchFamily="49" charset="-122"/>
              <a:ea typeface="楷体_GB2312" pitchFamily="49" charset="-122"/>
            </a:endParaRPr>
          </a:p>
        </p:txBody>
      </p:sp>
      <p:graphicFrame>
        <p:nvGraphicFramePr>
          <p:cNvPr id="11535" name="Group 271"/>
          <p:cNvGraphicFramePr>
            <a:graphicFrameLocks noGrp="1"/>
          </p:cNvGraphicFramePr>
          <p:nvPr/>
        </p:nvGraphicFramePr>
        <p:xfrm>
          <a:off x="228600" y="3886200"/>
          <a:ext cx="8763000" cy="2168400"/>
        </p:xfrm>
        <a:graphic>
          <a:graphicData uri="http://schemas.openxmlformats.org/drawingml/2006/table">
            <a:tbl>
              <a:tblPr/>
              <a:tblGrid>
                <a:gridCol w="876300"/>
                <a:gridCol w="1165225"/>
                <a:gridCol w="1163638"/>
                <a:gridCol w="879475"/>
                <a:gridCol w="873125"/>
                <a:gridCol w="588962"/>
                <a:gridCol w="587375"/>
                <a:gridCol w="587375"/>
                <a:gridCol w="1020763"/>
                <a:gridCol w="1020762"/>
              </a:tblGrid>
              <a:tr h="1984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模式</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9">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各个阶段的划分</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cPr/>
                </a:tc>
                <a:tc hMerge="1">
                  <a:tcPr/>
                </a:tc>
                <a:tc hMerge="1">
                  <a:tcPr/>
                </a:tc>
                <a:tc hMerge="1">
                  <a:tcPr/>
                </a:tc>
                <a:tc hMerge="1">
                  <a:tcPr/>
                </a:tc>
                <a:tc hMerge="1">
                  <a:tcPr/>
                </a:tc>
                <a:tc hMerge="1">
                  <a:tcPr/>
                </a:tc>
                <a:tc hMerge="1">
                  <a:tcPr/>
                </a:tc>
              </a:tr>
              <a:tr h="1984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FREEMAN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需求分析说明</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总体设计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详细设计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实施</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维护</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1984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MEIZGER</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系统定义</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编程</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调试</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验收</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安装运行</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1984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BOEHM</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系统需求分析</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软件需求分析</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基本设计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详细设计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编程与排错</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调试与运行</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运行与维护</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一般模式</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系统规划</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系统分析</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系统设计</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系统实施</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系统运行与维护</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bl>
          </a:graphicData>
        </a:graphic>
      </p:graphicFrame>
      <p:sp>
        <p:nvSpPr>
          <p:cNvPr id="20534" name="Rectangle 272"/>
          <p:cNvSpPr>
            <a:spLocks noChangeArrowheads="1"/>
          </p:cNvSpPr>
          <p:nvPr/>
        </p:nvSpPr>
        <p:spPr bwMode="auto">
          <a:xfrm>
            <a:off x="2743200" y="3429000"/>
            <a:ext cx="3751263" cy="366713"/>
          </a:xfrm>
          <a:prstGeom prst="rect">
            <a:avLst/>
          </a:prstGeom>
          <a:noFill/>
          <a:ln w="9525">
            <a:noFill/>
            <a:miter lim="800000"/>
          </a:ln>
        </p:spPr>
        <p:txBody>
          <a:bodyPr wrap="none" anchor="ctr">
            <a:spAutoFit/>
          </a:bodyPr>
          <a:lstStyle/>
          <a:p>
            <a:pPr eaLnBrk="0" hangingPunct="0"/>
            <a:r>
              <a:rPr lang="zh-CN" altLang="en-US" b="1">
                <a:latin typeface="楷体_GB2312" pitchFamily="49" charset="-122"/>
                <a:ea typeface="楷体_GB2312" pitchFamily="49" charset="-122"/>
              </a:rPr>
              <a:t>生命周期法的几种阶段的划分模式</a:t>
            </a:r>
            <a:r>
              <a:rPr lang="zh-CN" altLang="en-US">
                <a:latin typeface="楷体_GB2312" pitchFamily="49" charset="-122"/>
                <a:ea typeface="楷体_GB2312" pitchFamily="49" charset="-122"/>
              </a:rPr>
              <a:t> </a:t>
            </a:r>
            <a:endParaRPr lang="zh-CN" altLang="en-US">
              <a:latin typeface="楷体_GB2312" pitchFamily="49" charset="-122"/>
              <a:ea typeface="楷体_GB2312" pitchFamily="49" charset="-122"/>
            </a:endParaRPr>
          </a:p>
        </p:txBody>
      </p:sp>
      <p:sp>
        <p:nvSpPr>
          <p:cNvPr id="7"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8" name="Text Box 4"/>
          <p:cNvSpPr txBox="1">
            <a:spLocks noChangeArrowheads="1"/>
          </p:cNvSpPr>
          <p:nvPr/>
        </p:nvSpPr>
        <p:spPr bwMode="auto">
          <a:xfrm>
            <a:off x="457200" y="15240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2.1.1</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结构化生命周期法</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124" name="Text Box 4"/>
          <p:cNvSpPr txBox="1">
            <a:spLocks noChangeArrowheads="1"/>
          </p:cNvSpPr>
          <p:nvPr/>
        </p:nvSpPr>
        <p:spPr bwMode="auto">
          <a:xfrm>
            <a:off x="2819400" y="1641475"/>
            <a:ext cx="6096000" cy="447357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基于构件的开发方法使得软件开发不再一切从头开发，开发的过程就是构件组装的过程，维护的过程就是构件升级、替换和扩充的过程。</a:t>
            </a:r>
            <a:endParaRPr lang="zh-CN" altLang="en-US" sz="2400" b="1">
              <a:latin typeface="楷体_GB2312" pitchFamily="49" charset="-122"/>
              <a:ea typeface="楷体_GB2312" pitchFamily="49" charset="-122"/>
            </a:endParaRPr>
          </a:p>
          <a:p>
            <a:pPr>
              <a:lnSpc>
                <a:spcPct val="120000"/>
              </a:lnSpc>
              <a:buFont typeface="Wingdings" panose="05000000000000000000" pitchFamily="2" charset="2"/>
              <a:buChar char="ü"/>
            </a:pPr>
            <a:r>
              <a:rPr lang="zh-CN" altLang="en-US" sz="2400" b="1">
                <a:solidFill>
                  <a:srgbClr val="FF0000"/>
                </a:solidFill>
                <a:latin typeface="楷体_GB2312" pitchFamily="49" charset="-122"/>
                <a:ea typeface="楷体_GB2312" pitchFamily="49" charset="-122"/>
              </a:rPr>
              <a:t>优点</a:t>
            </a:r>
            <a:r>
              <a:rPr lang="zh-CN" altLang="en-US" sz="2400" b="1">
                <a:latin typeface="楷体_GB2312" pitchFamily="49" charset="-122"/>
                <a:ea typeface="楷体_GB2312" pitchFamily="49" charset="-122"/>
              </a:rPr>
              <a:t>：构件组装模型导致了软件的复用，提高了软件开发的效率。构件可由一方定义其规格说明，被另一方实现。然后供给第三方使用，构件组装模型允许多个项目同时开发，降低了费用，提高了可维护性，可实现分步提交软件产品。</a:t>
            </a:r>
            <a:endParaRPr lang="zh-CN" altLang="en-US" sz="2400" b="1">
              <a:latin typeface="楷体_GB2312" pitchFamily="49" charset="-122"/>
              <a:ea typeface="楷体_GB2312" pitchFamily="49" charset="-122"/>
            </a:endParaRPr>
          </a:p>
        </p:txBody>
      </p:sp>
      <p:sp>
        <p:nvSpPr>
          <p:cNvPr id="5125"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126"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2.2.6 </a:t>
            </a:r>
            <a:r>
              <a:rPr lang="zh-CN" altLang="en-US" sz="2400" b="1" dirty="0">
                <a:latin typeface="楷体_GB2312" pitchFamily="49" charset="-122"/>
                <a:ea typeface="楷体_GB2312" pitchFamily="49" charset="-122"/>
              </a:rPr>
              <a:t>基于构件的开发模型</a:t>
            </a:r>
            <a:endParaRPr lang="zh-CN" altLang="en-US" sz="2400" b="1" dirty="0">
              <a:latin typeface="楷体_GB2312" pitchFamily="49" charset="-122"/>
              <a:ea typeface="楷体_GB2312" pitchFamily="49" charset="-122"/>
            </a:endParaRPr>
          </a:p>
        </p:txBody>
      </p:sp>
      <p:sp>
        <p:nvSpPr>
          <p:cNvPr id="5127"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5122" name="Object 8"/>
          <p:cNvGraphicFramePr>
            <a:graphicFrameLocks noChangeAspect="1"/>
          </p:cNvGraphicFramePr>
          <p:nvPr/>
        </p:nvGraphicFramePr>
        <p:xfrm>
          <a:off x="228600" y="1828800"/>
          <a:ext cx="2455863" cy="3657600"/>
        </p:xfrm>
        <a:graphic>
          <a:graphicData uri="http://schemas.openxmlformats.org/presentationml/2006/ole">
            <mc:AlternateContent xmlns:mc="http://schemas.openxmlformats.org/markup-compatibility/2006">
              <mc:Choice xmlns:v="urn:schemas-microsoft-com:vml" Requires="v">
                <p:oleObj spid="_x0000_s6145" name="Visio" r:id="rId1" imgW="2867660" imgH="3375660" progId="Visio.Drawing.11">
                  <p:embed/>
                </p:oleObj>
              </mc:Choice>
              <mc:Fallback>
                <p:oleObj name="Visio" r:id="rId1" imgW="2867660" imgH="3375660" progId="Visio.Drawing.11">
                  <p:embed/>
                  <p:pic>
                    <p:nvPicPr>
                      <p:cNvPr id="0" name="Object 8"/>
                      <p:cNvPicPr>
                        <a:picLocks noChangeAspect="1"/>
                      </p:cNvPicPr>
                      <p:nvPr/>
                    </p:nvPicPr>
                    <p:blipFill>
                      <a:blip r:embed="rId2"/>
                      <a:stretch>
                        <a:fillRect/>
                      </a:stretch>
                    </p:blipFill>
                    <p:spPr>
                      <a:xfrm>
                        <a:off x="228600" y="1828800"/>
                        <a:ext cx="2455863" cy="36576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1203" name="Text Box 4"/>
          <p:cNvSpPr txBox="1">
            <a:spLocks noChangeArrowheads="1"/>
          </p:cNvSpPr>
          <p:nvPr/>
        </p:nvSpPr>
        <p:spPr bwMode="auto">
          <a:xfrm>
            <a:off x="533400" y="1905000"/>
            <a:ext cx="8229600" cy="3414713"/>
          </a:xfrm>
          <a:prstGeom prst="rect">
            <a:avLst/>
          </a:prstGeom>
          <a:noFill/>
          <a:ln w="9525">
            <a:noFill/>
            <a:miter lim="800000"/>
          </a:ln>
        </p:spPr>
        <p:txBody>
          <a:bodyPr>
            <a:spAutoFit/>
          </a:bodyPr>
          <a:lstStyle/>
          <a:p>
            <a:pPr>
              <a:lnSpc>
                <a:spcPct val="130000"/>
              </a:lnSpc>
              <a:buFont typeface="Wingdings" panose="05000000000000000000" pitchFamily="2" charset="2"/>
              <a:buChar char="ü"/>
            </a:pPr>
            <a:r>
              <a:rPr lang="zh-CN" altLang="en-US" sz="2400" b="1">
                <a:solidFill>
                  <a:srgbClr val="FF0000"/>
                </a:solidFill>
                <a:latin typeface="楷体_GB2312" pitchFamily="49" charset="-122"/>
                <a:ea typeface="楷体_GB2312" pitchFamily="49" charset="-122"/>
              </a:rPr>
              <a:t>缺点：</a:t>
            </a:r>
            <a:endParaRPr lang="zh-CN" altLang="en-US" sz="2400" b="1">
              <a:solidFill>
                <a:srgbClr val="FF0000"/>
              </a:solidFill>
              <a:latin typeface="楷体_GB2312" pitchFamily="49" charset="-122"/>
              <a:ea typeface="楷体_GB2312" pitchFamily="49" charset="-122"/>
            </a:endParaRPr>
          </a:p>
          <a:p>
            <a:pPr>
              <a:lnSpc>
                <a:spcPct val="130000"/>
              </a:lnSpc>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）由于采用自定义的组装结构标准，缺乏通用的组装结构标准，因而引入了较大的风险。</a:t>
            </a:r>
            <a:endParaRPr lang="zh-CN" altLang="en-US" sz="2400" b="1">
              <a:latin typeface="楷体_GB2312" pitchFamily="49" charset="-122"/>
              <a:ea typeface="楷体_GB2312" pitchFamily="49" charset="-122"/>
            </a:endParaRPr>
          </a:p>
          <a:p>
            <a:pPr>
              <a:lnSpc>
                <a:spcPct val="130000"/>
              </a:lnSpc>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）可重用性和软件高效性不易协调，需要精干的有经验的分析和开发人员，一般开发人员插不上手。</a:t>
            </a:r>
            <a:endParaRPr lang="zh-CN" altLang="en-US" sz="2400" b="1">
              <a:latin typeface="楷体_GB2312" pitchFamily="49" charset="-122"/>
              <a:ea typeface="楷体_GB2312" pitchFamily="49" charset="-122"/>
            </a:endParaRPr>
          </a:p>
          <a:p>
            <a:pPr>
              <a:lnSpc>
                <a:spcPct val="130000"/>
              </a:lnSpc>
            </a:pP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）客户的满意度低，并且由于过分依赖于构件，所以构件库的质量影响着产品质量。</a:t>
            </a:r>
            <a:endParaRPr lang="zh-CN" altLang="en-US" sz="2400" b="1">
              <a:latin typeface="楷体_GB2312" pitchFamily="49" charset="-122"/>
              <a:ea typeface="楷体_GB2312" pitchFamily="49" charset="-122"/>
            </a:endParaRPr>
          </a:p>
        </p:txBody>
      </p:sp>
      <p:sp>
        <p:nvSpPr>
          <p:cNvPr id="5120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1205"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2.2.6 </a:t>
            </a:r>
            <a:r>
              <a:rPr lang="zh-CN" altLang="en-US" sz="2400" b="1" dirty="0">
                <a:latin typeface="楷体_GB2312" pitchFamily="49" charset="-122"/>
                <a:ea typeface="楷体_GB2312" pitchFamily="49" charset="-122"/>
              </a:rPr>
              <a:t>基于构件的开发模型</a:t>
            </a:r>
            <a:endParaRPr lang="zh-CN" altLang="en-US" sz="2400" b="1" dirty="0">
              <a:latin typeface="楷体_GB2312" pitchFamily="49" charset="-122"/>
              <a:ea typeface="楷体_GB2312" pitchFamily="49" charset="-122"/>
            </a:endParaRPr>
          </a:p>
        </p:txBody>
      </p:sp>
      <p:sp>
        <p:nvSpPr>
          <p:cNvPr id="5120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6148" name="Text Box 4"/>
          <p:cNvSpPr txBox="1">
            <a:spLocks noChangeArrowheads="1"/>
          </p:cNvSpPr>
          <p:nvPr/>
        </p:nvSpPr>
        <p:spPr bwMode="auto">
          <a:xfrm>
            <a:off x="381000" y="1752600"/>
            <a:ext cx="5486400" cy="4364038"/>
          </a:xfrm>
          <a:prstGeom prst="rect">
            <a:avLst/>
          </a:prstGeom>
          <a:noFill/>
          <a:ln w="9525">
            <a:noFill/>
            <a:miter lim="800000"/>
          </a:ln>
        </p:spPr>
        <p:txBody>
          <a:bodyPr>
            <a:spAutoFit/>
          </a:bodyPr>
          <a:lstStyle/>
          <a:p>
            <a:pPr>
              <a:lnSpc>
                <a:spcPct val="130000"/>
              </a:lnSpc>
            </a:pPr>
            <a:r>
              <a:rPr lang="zh-CN" altLang="en-US" sz="2400" b="1">
                <a:latin typeface="楷体_GB2312" pitchFamily="49" charset="-122"/>
                <a:ea typeface="楷体_GB2312" pitchFamily="49" charset="-122"/>
              </a:rPr>
              <a:t>    基于体系结构的开发模型是以软件系统的</a:t>
            </a:r>
            <a:r>
              <a:rPr lang="zh-CN" altLang="en-US" sz="2400" b="1">
                <a:solidFill>
                  <a:srgbClr val="FF0000"/>
                </a:solidFill>
                <a:latin typeface="楷体_GB2312" pitchFamily="49" charset="-122"/>
                <a:ea typeface="楷体_GB2312" pitchFamily="49" charset="-122"/>
              </a:rPr>
              <a:t>体系结构为核心</a:t>
            </a:r>
            <a:r>
              <a:rPr lang="zh-CN" altLang="en-US" sz="2400" b="1">
                <a:latin typeface="楷体_GB2312" pitchFamily="49" charset="-122"/>
                <a:ea typeface="楷体_GB2312" pitchFamily="49" charset="-122"/>
              </a:rPr>
              <a:t>，以基于构件的开发方法为基础，然后采用迭代增量方式进行分析和设计，将功能设计空间映射到结构设计空间，再由结构设计空间映射到系统设计空间的过程。该开发模型把软件生命周期分为软件定义、需求分析和定义、体系结构设计、软件系统设计和软件实现</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个阶段。</a:t>
            </a:r>
            <a:endParaRPr lang="zh-CN" altLang="en-US" sz="2400" b="1">
              <a:latin typeface="楷体_GB2312" pitchFamily="49" charset="-122"/>
              <a:ea typeface="楷体_GB2312" pitchFamily="49" charset="-122"/>
            </a:endParaRPr>
          </a:p>
        </p:txBody>
      </p:sp>
      <p:sp>
        <p:nvSpPr>
          <p:cNvPr id="6149"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6150"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2.2.7 </a:t>
            </a:r>
            <a:r>
              <a:rPr lang="zh-CN" altLang="en-US" sz="2400" b="1" dirty="0">
                <a:latin typeface="楷体_GB2312" pitchFamily="49" charset="-122"/>
                <a:ea typeface="楷体_GB2312" pitchFamily="49" charset="-122"/>
              </a:rPr>
              <a:t>基于体系结构的开发模型</a:t>
            </a:r>
            <a:endParaRPr lang="zh-CN" altLang="en-US" sz="2400" b="1" dirty="0">
              <a:latin typeface="楷体_GB2312" pitchFamily="49" charset="-122"/>
              <a:ea typeface="楷体_GB2312" pitchFamily="49" charset="-122"/>
            </a:endParaRPr>
          </a:p>
        </p:txBody>
      </p:sp>
      <p:sp>
        <p:nvSpPr>
          <p:cNvPr id="6151"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6146" name="Object 8"/>
          <p:cNvGraphicFramePr>
            <a:graphicFrameLocks noChangeAspect="1"/>
          </p:cNvGraphicFramePr>
          <p:nvPr/>
        </p:nvGraphicFramePr>
        <p:xfrm>
          <a:off x="5715000" y="1905000"/>
          <a:ext cx="3276600" cy="3886200"/>
        </p:xfrm>
        <a:graphic>
          <a:graphicData uri="http://schemas.openxmlformats.org/presentationml/2006/ole">
            <mc:AlternateContent xmlns:mc="http://schemas.openxmlformats.org/markup-compatibility/2006">
              <mc:Choice xmlns:v="urn:schemas-microsoft-com:vml" Requires="v">
                <p:oleObj spid="_x0000_s7169" name="Visio" r:id="rId1" imgW="3401060" imgH="3010535" progId="Visio.Drawing.11">
                  <p:embed/>
                </p:oleObj>
              </mc:Choice>
              <mc:Fallback>
                <p:oleObj name="Visio" r:id="rId1" imgW="3401060" imgH="3010535" progId="Visio.Drawing.11">
                  <p:embed/>
                  <p:pic>
                    <p:nvPicPr>
                      <p:cNvPr id="0" name="Object 8"/>
                      <p:cNvPicPr>
                        <a:picLocks noChangeAspect="1"/>
                      </p:cNvPicPr>
                      <p:nvPr/>
                    </p:nvPicPr>
                    <p:blipFill>
                      <a:blip r:embed="rId2"/>
                      <a:stretch>
                        <a:fillRect/>
                      </a:stretch>
                    </p:blipFill>
                    <p:spPr>
                      <a:xfrm>
                        <a:off x="5715000" y="1905000"/>
                        <a:ext cx="3276600" cy="38862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2227" name="Text Box 4"/>
          <p:cNvSpPr txBox="1">
            <a:spLocks noChangeArrowheads="1"/>
          </p:cNvSpPr>
          <p:nvPr/>
        </p:nvSpPr>
        <p:spPr bwMode="auto">
          <a:xfrm>
            <a:off x="381000" y="1752600"/>
            <a:ext cx="8534400" cy="184467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基于体系结构的开发模型的</a:t>
            </a:r>
            <a:r>
              <a:rPr lang="zh-CN" altLang="en-US" sz="2400" b="1">
                <a:solidFill>
                  <a:srgbClr val="FF0000"/>
                </a:solidFill>
                <a:latin typeface="楷体_GB2312" pitchFamily="49" charset="-122"/>
                <a:ea typeface="楷体_GB2312" pitchFamily="49" charset="-122"/>
              </a:rPr>
              <a:t>优点</a:t>
            </a:r>
            <a:r>
              <a:rPr lang="zh-CN" altLang="en-US" sz="2400" b="1">
                <a:latin typeface="楷体_GB2312" pitchFamily="49" charset="-122"/>
                <a:ea typeface="楷体_GB2312" pitchFamily="49" charset="-122"/>
              </a:rPr>
              <a:t>是通过对体系结构的设计，使得软件系统结构框架更清晰，有利于系统的设计、开发和维护，并且软件复用从代码级的复用提升到构件和体系结构级的复用。</a:t>
            </a:r>
            <a:endParaRPr lang="zh-CN" altLang="en-US" sz="2400" b="1">
              <a:latin typeface="楷体_GB2312" pitchFamily="49" charset="-122"/>
              <a:ea typeface="楷体_GB2312" pitchFamily="49" charset="-122"/>
            </a:endParaRPr>
          </a:p>
        </p:txBody>
      </p:sp>
      <p:sp>
        <p:nvSpPr>
          <p:cNvPr id="5222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2229"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2.2.7 </a:t>
            </a:r>
            <a:r>
              <a:rPr lang="zh-CN" altLang="en-US" sz="2400" b="1" dirty="0">
                <a:latin typeface="楷体_GB2312" pitchFamily="49" charset="-122"/>
                <a:ea typeface="楷体_GB2312" pitchFamily="49" charset="-122"/>
              </a:rPr>
              <a:t>基于体系结构的开发模型</a:t>
            </a:r>
            <a:endParaRPr lang="zh-CN" altLang="en-US" sz="2400" b="1" dirty="0">
              <a:latin typeface="楷体_GB2312" pitchFamily="49" charset="-122"/>
              <a:ea typeface="楷体_GB2312" pitchFamily="49" charset="-122"/>
            </a:endParaRPr>
          </a:p>
        </p:txBody>
      </p:sp>
      <p:sp>
        <p:nvSpPr>
          <p:cNvPr id="5223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6328" name="Text Box 4"/>
          <p:cNvSpPr txBox="1">
            <a:spLocks noChangeArrowheads="1"/>
          </p:cNvSpPr>
          <p:nvPr/>
        </p:nvSpPr>
        <p:spPr bwMode="auto">
          <a:xfrm>
            <a:off x="381000" y="3733800"/>
            <a:ext cx="8534400" cy="2282825"/>
          </a:xfrm>
          <a:prstGeom prst="rect">
            <a:avLst/>
          </a:prstGeom>
          <a:noFill/>
          <a:ln w="9525">
            <a:noFill/>
            <a:miter lim="800000"/>
          </a:ln>
        </p:spPr>
        <p:txBody>
          <a:bodyPr>
            <a:spAutoFit/>
          </a:bodyPr>
          <a:lstStyle/>
          <a:p>
            <a:pPr>
              <a:lnSpc>
                <a:spcPct val="120000"/>
              </a:lnSpc>
            </a:pPr>
            <a:r>
              <a:rPr lang="zh-CN" altLang="en-US" sz="2400" b="1">
                <a:latin typeface="楷体_GB2312" pitchFamily="49" charset="-122"/>
                <a:ea typeface="楷体_GB2312" pitchFamily="49" charset="-122"/>
              </a:rPr>
              <a:t>    基于体系结构的开发模型和基于构件的开发模型都是在体系结构的基础上进行构件的组装而得到软件系统，</a:t>
            </a:r>
            <a:r>
              <a:rPr lang="zh-CN" altLang="en-US" sz="2400" b="1">
                <a:solidFill>
                  <a:srgbClr val="FF0000"/>
                </a:solidFill>
                <a:latin typeface="楷体_GB2312" pitchFamily="49" charset="-122"/>
                <a:ea typeface="楷体_GB2312" pitchFamily="49" charset="-122"/>
              </a:rPr>
              <a:t>前者</a:t>
            </a:r>
            <a:r>
              <a:rPr lang="zh-CN" altLang="en-US" sz="2400" b="1">
                <a:latin typeface="楷体_GB2312" pitchFamily="49" charset="-122"/>
                <a:ea typeface="楷体_GB2312" pitchFamily="49" charset="-122"/>
              </a:rPr>
              <a:t>主要</a:t>
            </a:r>
            <a:r>
              <a:rPr lang="zh-CN" altLang="en-US" sz="2400" b="1">
                <a:solidFill>
                  <a:srgbClr val="FF0000"/>
                </a:solidFill>
                <a:latin typeface="楷体_GB2312" pitchFamily="49" charset="-122"/>
                <a:ea typeface="楷体_GB2312" pitchFamily="49" charset="-122"/>
              </a:rPr>
              <a:t>关注运行级构件及其之间的互操作性</a:t>
            </a:r>
            <a:r>
              <a:rPr lang="zh-CN" altLang="en-US" sz="2400" b="1">
                <a:latin typeface="楷体_GB2312" pitchFamily="49" charset="-122"/>
                <a:ea typeface="楷体_GB2312" pitchFamily="49" charset="-122"/>
              </a:rPr>
              <a:t>，提供了一种自底向上且基于预先定制好的构件来构造应用系统的途径；</a:t>
            </a:r>
            <a:r>
              <a:rPr lang="zh-CN" altLang="en-US" sz="2400" b="1">
                <a:solidFill>
                  <a:srgbClr val="FF0000"/>
                </a:solidFill>
                <a:latin typeface="楷体_GB2312" pitchFamily="49" charset="-122"/>
                <a:ea typeface="楷体_GB2312" pitchFamily="49" charset="-122"/>
              </a:rPr>
              <a:t>后者局限在构件的规范上</a:t>
            </a:r>
            <a:r>
              <a:rPr lang="zh-CN" altLang="en-US" sz="2400" b="1">
                <a:latin typeface="楷体_GB2312" pitchFamily="49" charset="-122"/>
                <a:ea typeface="楷体_GB2312" pitchFamily="49" charset="-122"/>
              </a:rPr>
              <a:t>，缺少系统化的指导开发过程的方法学。</a:t>
            </a:r>
            <a:endParaRPr lang="zh-CN" altLang="en-US" sz="24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wipe(down)">
                                      <p:cBhvr>
                                        <p:cTn id="7"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3251" name="Text Box 4"/>
          <p:cNvSpPr txBox="1">
            <a:spLocks noChangeArrowheads="1"/>
          </p:cNvSpPr>
          <p:nvPr/>
        </p:nvSpPr>
        <p:spPr bwMode="auto">
          <a:xfrm>
            <a:off x="457200" y="1981200"/>
            <a:ext cx="8382000" cy="2830513"/>
          </a:xfrm>
          <a:prstGeom prst="rect">
            <a:avLst/>
          </a:prstGeom>
          <a:noFill/>
          <a:ln w="9525">
            <a:noFill/>
            <a:miter lim="800000"/>
          </a:ln>
        </p:spPr>
        <p:txBody>
          <a:bodyPr>
            <a:spAutoFit/>
          </a:bodyPr>
          <a:lstStyle/>
          <a:p>
            <a:pPr>
              <a:lnSpc>
                <a:spcPct val="150000"/>
              </a:lnSpc>
            </a:pPr>
            <a:r>
              <a:rPr lang="en-US" altLang="zh-CN" sz="2400" b="1">
                <a:latin typeface="楷体_GB2312" pitchFamily="49" charset="-122"/>
                <a:ea typeface="楷体_GB2312" pitchFamily="49" charset="-122"/>
              </a:rPr>
              <a:t>    RUP</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Rational Unified Process</a:t>
            </a:r>
            <a:r>
              <a:rPr lang="zh-CN" altLang="en-US" sz="2400" b="1">
                <a:latin typeface="楷体_GB2312" pitchFamily="49" charset="-122"/>
                <a:ea typeface="楷体_GB2312" pitchFamily="49" charset="-122"/>
              </a:rPr>
              <a:t>，统一软件开发过程）是</a:t>
            </a:r>
            <a:r>
              <a:rPr lang="en-US" altLang="zh-CN" sz="2400" b="1">
                <a:latin typeface="楷体_GB2312" pitchFamily="49" charset="-122"/>
                <a:ea typeface="楷体_GB2312" pitchFamily="49" charset="-122"/>
              </a:rPr>
              <a:t>Rational</a:t>
            </a:r>
            <a:r>
              <a:rPr lang="zh-CN" altLang="en-US" sz="2400" b="1">
                <a:latin typeface="楷体_GB2312" pitchFamily="49" charset="-122"/>
                <a:ea typeface="楷体_GB2312" pitchFamily="49" charset="-122"/>
              </a:rPr>
              <a:t>公司推出的软件过程模型，它是一个面向对象软件工程的通用业务流程。</a:t>
            </a:r>
            <a:r>
              <a:rPr lang="en-US" altLang="zh-CN" sz="2400" b="1">
                <a:latin typeface="楷体_GB2312" pitchFamily="49" charset="-122"/>
                <a:ea typeface="楷体_GB2312" pitchFamily="49" charset="-122"/>
              </a:rPr>
              <a:t>RUP</a:t>
            </a:r>
            <a:r>
              <a:rPr lang="zh-CN" altLang="en-US" sz="2400" b="1">
                <a:latin typeface="楷体_GB2312" pitchFamily="49" charset="-122"/>
                <a:ea typeface="楷体_GB2312" pitchFamily="49" charset="-122"/>
              </a:rPr>
              <a:t>描述了一系列相关的软件工程流程，它们具有相同的结构，即相同的流程构架。</a:t>
            </a:r>
            <a:r>
              <a:rPr lang="en-US" altLang="zh-CN" sz="2400" b="1">
                <a:latin typeface="楷体_GB2312" pitchFamily="49" charset="-122"/>
                <a:ea typeface="楷体_GB2312" pitchFamily="49" charset="-122"/>
              </a:rPr>
              <a:t>RUP</a:t>
            </a:r>
            <a:r>
              <a:rPr lang="zh-CN" altLang="en-US" sz="2400" b="1">
                <a:latin typeface="楷体_GB2312" pitchFamily="49" charset="-122"/>
                <a:ea typeface="楷体_GB2312" pitchFamily="49" charset="-122"/>
              </a:rPr>
              <a:t>是软件业界迄今为止商品化最成功的</a:t>
            </a:r>
            <a:r>
              <a:rPr lang="zh-CN" altLang="en-US" sz="2400" b="1">
                <a:solidFill>
                  <a:srgbClr val="FF0000"/>
                </a:solidFill>
                <a:latin typeface="楷体_GB2312" pitchFamily="49" charset="-122"/>
                <a:ea typeface="楷体_GB2312" pitchFamily="49" charset="-122"/>
              </a:rPr>
              <a:t>软件过程模型</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p:txBody>
      </p:sp>
      <p:sp>
        <p:nvSpPr>
          <p:cNvPr id="5325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3253"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325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7172" name="Text Box 4"/>
          <p:cNvSpPr txBox="1">
            <a:spLocks noChangeArrowheads="1"/>
          </p:cNvSpPr>
          <p:nvPr/>
        </p:nvSpPr>
        <p:spPr bwMode="auto">
          <a:xfrm>
            <a:off x="457200" y="5257800"/>
            <a:ext cx="8305800" cy="1077913"/>
          </a:xfrm>
          <a:prstGeom prst="rect">
            <a:avLst/>
          </a:prstGeom>
          <a:noFill/>
          <a:ln w="9525">
            <a:noFill/>
            <a:miter lim="800000"/>
          </a:ln>
        </p:spPr>
        <p:txBody>
          <a:bodyPr>
            <a:spAutoFit/>
          </a:bodyPr>
          <a:lstStyle/>
          <a:p>
            <a:pPr>
              <a:lnSpc>
                <a:spcPct val="90000"/>
              </a:lnSpc>
            </a:pPr>
            <a:r>
              <a:rPr lang="en-US" altLang="zh-CN" sz="2400" b="1">
                <a:latin typeface="楷体_GB2312" pitchFamily="49" charset="-122"/>
                <a:ea typeface="楷体_GB2312" pitchFamily="49" charset="-122"/>
              </a:rPr>
              <a:t>    横轴通过时间组织，是过程展开的生命周期特征，体现开发过程的动态结构</a:t>
            </a:r>
            <a:r>
              <a:rPr lang="zh-CN" altLang="en-US" sz="2400" b="1">
                <a:latin typeface="楷体_GB2312" pitchFamily="49" charset="-122"/>
                <a:ea typeface="楷体_GB2312" pitchFamily="49" charset="-122"/>
              </a:rPr>
              <a:t>；纵轴以内容来组织为自然的逻辑活动，体现开发过程的静态结构。</a:t>
            </a:r>
            <a:endParaRPr lang="zh-CN" altLang="en-US" sz="2400" b="1">
              <a:latin typeface="楷体_GB2312" pitchFamily="49" charset="-122"/>
              <a:ea typeface="楷体_GB2312" pitchFamily="49" charset="-122"/>
            </a:endParaRPr>
          </a:p>
        </p:txBody>
      </p:sp>
      <p:sp>
        <p:nvSpPr>
          <p:cNvPr id="7173"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7174" name="Text Box 3"/>
          <p:cNvSpPr txBox="1">
            <a:spLocks noChangeArrowheads="1"/>
          </p:cNvSpPr>
          <p:nvPr/>
        </p:nvSpPr>
        <p:spPr bwMode="auto">
          <a:xfrm>
            <a:off x="228600" y="762000"/>
            <a:ext cx="5791200" cy="830612"/>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endParaRPr lang="en-US" altLang="zh-CN" sz="2400" b="1" dirty="0">
              <a:latin typeface="楷体_GB2312" pitchFamily="49" charset="-122"/>
              <a:ea typeface="楷体_GB2312" pitchFamily="49" charset="-122"/>
            </a:endParaRPr>
          </a:p>
        </p:txBody>
      </p:sp>
      <p:sp>
        <p:nvSpPr>
          <p:cNvPr id="7175"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7170" name="Object 8"/>
          <p:cNvGraphicFramePr>
            <a:graphicFrameLocks noChangeAspect="1"/>
          </p:cNvGraphicFramePr>
          <p:nvPr/>
        </p:nvGraphicFramePr>
        <p:xfrm>
          <a:off x="1219200" y="1219200"/>
          <a:ext cx="6553200" cy="4114800"/>
        </p:xfrm>
        <a:graphic>
          <a:graphicData uri="http://schemas.openxmlformats.org/presentationml/2006/ole">
            <mc:AlternateContent xmlns:mc="http://schemas.openxmlformats.org/markup-compatibility/2006">
              <mc:Choice xmlns:v="urn:schemas-microsoft-com:vml" Requires="v">
                <p:oleObj spid="_x0000_s8193" name="Visio" r:id="rId1" imgW="4397375" imgH="3369945" progId="Visio.Drawing.11">
                  <p:embed/>
                </p:oleObj>
              </mc:Choice>
              <mc:Fallback>
                <p:oleObj name="Visio" r:id="rId1" imgW="4397375" imgH="3369945" progId="Visio.Drawing.11">
                  <p:embed/>
                  <p:pic>
                    <p:nvPicPr>
                      <p:cNvPr id="0" name="Object 8"/>
                      <p:cNvPicPr>
                        <a:picLocks noChangeAspect="1"/>
                      </p:cNvPicPr>
                      <p:nvPr/>
                    </p:nvPicPr>
                    <p:blipFill>
                      <a:blip r:embed="rId2"/>
                      <a:stretch>
                        <a:fillRect/>
                      </a:stretch>
                    </p:blipFill>
                    <p:spPr>
                      <a:xfrm>
                        <a:off x="1219200" y="1219200"/>
                        <a:ext cx="6553200" cy="41148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4275" name="Text Box 4"/>
          <p:cNvSpPr txBox="1">
            <a:spLocks noChangeArrowheads="1"/>
          </p:cNvSpPr>
          <p:nvPr/>
        </p:nvSpPr>
        <p:spPr bwMode="auto">
          <a:xfrm>
            <a:off x="457200" y="1600200"/>
            <a:ext cx="8382000" cy="4181475"/>
          </a:xfrm>
          <a:prstGeom prst="rect">
            <a:avLst/>
          </a:prstGeom>
          <a:noFill/>
          <a:ln w="9525">
            <a:noFill/>
            <a:miter lim="800000"/>
          </a:ln>
        </p:spPr>
        <p:txBody>
          <a:bodyPr>
            <a:spAutoFit/>
          </a:bodyPr>
          <a:lstStyle/>
          <a:p>
            <a:pPr>
              <a:lnSpc>
                <a:spcPct val="140000"/>
              </a:lnSpc>
            </a:pPr>
            <a:r>
              <a:rPr lang="en-US" altLang="zh-CN" sz="2400" b="1">
                <a:latin typeface="楷体_GB2312" pitchFamily="49" charset="-122"/>
                <a:ea typeface="楷体_GB2312" pitchFamily="49" charset="-122"/>
              </a:rPr>
              <a:t>1． 初始阶段</a:t>
            </a:r>
            <a:endParaRPr lang="en-US" altLang="zh-CN" sz="2400" b="1">
              <a:latin typeface="楷体_GB2312" pitchFamily="49" charset="-122"/>
              <a:ea typeface="楷体_GB2312" pitchFamily="49" charset="-122"/>
            </a:endParaRPr>
          </a:p>
          <a:p>
            <a:pPr>
              <a:lnSpc>
                <a:spcPct val="140000"/>
              </a:lnSpc>
            </a:pPr>
            <a:r>
              <a:rPr lang="en-US" altLang="zh-CN" sz="2400" b="1">
                <a:latin typeface="楷体_GB2312" pitchFamily="49" charset="-122"/>
                <a:ea typeface="楷体_GB2312" pitchFamily="49" charset="-122"/>
              </a:rPr>
              <a:t>　　初始阶段的</a:t>
            </a:r>
            <a:r>
              <a:rPr lang="en-US" altLang="zh-CN" sz="2400" b="1">
                <a:solidFill>
                  <a:srgbClr val="FF0000"/>
                </a:solidFill>
                <a:latin typeface="楷体_GB2312" pitchFamily="49" charset="-122"/>
                <a:ea typeface="楷体_GB2312" pitchFamily="49" charset="-122"/>
              </a:rPr>
              <a:t>目标是为系统建立商业案例并确定项目的边界</a:t>
            </a:r>
            <a:r>
              <a:rPr lang="en-US" altLang="zh-CN" sz="2400" b="1">
                <a:latin typeface="楷体_GB2312" pitchFamily="49" charset="-122"/>
                <a:ea typeface="楷体_GB2312" pitchFamily="49" charset="-122"/>
              </a:rPr>
              <a:t>。为了达到该目的必须识别所有与系统交互的外部实体，在较高层次上定义交互的特性。本阶段具有非常重要的意义，在这个阶段中所关注的是整个项目进行中的业务和需求方面的主要风险。对于建立在原有系统基础上的开发项目来讲，初始阶段可能很短。 初始阶段结束时</a:t>
            </a:r>
            <a:r>
              <a:rPr lang="zh-CN" altLang="en-US" sz="2400" b="1">
                <a:latin typeface="楷体_GB2312" pitchFamily="49" charset="-122"/>
                <a:ea typeface="楷体_GB2312" pitchFamily="49" charset="-122"/>
              </a:rPr>
              <a:t>是第一个重要的里程碑：</a:t>
            </a:r>
            <a:r>
              <a:rPr lang="zh-CN" altLang="en-US" sz="2400" b="1">
                <a:solidFill>
                  <a:srgbClr val="FF0000"/>
                </a:solidFill>
                <a:latin typeface="楷体_GB2312" pitchFamily="49" charset="-122"/>
                <a:ea typeface="楷体_GB2312" pitchFamily="49" charset="-122"/>
              </a:rPr>
              <a:t>生命周期目标</a:t>
            </a:r>
            <a:r>
              <a:rPr lang="en-US" altLang="zh-CN" sz="2400" b="1">
                <a:solidFill>
                  <a:srgbClr val="FF0000"/>
                </a:solidFill>
                <a:latin typeface="楷体_GB2312" pitchFamily="49" charset="-122"/>
                <a:ea typeface="楷体_GB2312" pitchFamily="49" charset="-122"/>
              </a:rPr>
              <a:t>里程碑</a:t>
            </a:r>
            <a:r>
              <a:rPr lang="zh-CN" altLang="en-US" sz="2400" b="1">
                <a:latin typeface="楷体_GB2312" pitchFamily="49" charset="-122"/>
                <a:ea typeface="楷体_GB2312" pitchFamily="49" charset="-122"/>
              </a:rPr>
              <a:t>，它评价项目基本的生存能力。</a:t>
            </a:r>
            <a:endParaRPr lang="zh-CN" altLang="en-US" sz="2400" b="1">
              <a:latin typeface="楷体_GB2312" pitchFamily="49" charset="-122"/>
              <a:ea typeface="楷体_GB2312" pitchFamily="49" charset="-122"/>
            </a:endParaRPr>
          </a:p>
        </p:txBody>
      </p:sp>
      <p:sp>
        <p:nvSpPr>
          <p:cNvPr id="5427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4277"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427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5299" name="Text Box 4"/>
          <p:cNvSpPr txBox="1">
            <a:spLocks noChangeArrowheads="1"/>
          </p:cNvSpPr>
          <p:nvPr/>
        </p:nvSpPr>
        <p:spPr bwMode="auto">
          <a:xfrm>
            <a:off x="457200" y="1600200"/>
            <a:ext cx="8458200" cy="4108450"/>
          </a:xfrm>
          <a:prstGeom prst="rect">
            <a:avLst/>
          </a:prstGeom>
          <a:noFill/>
          <a:ln w="9525">
            <a:noFill/>
            <a:miter lim="800000"/>
          </a:ln>
        </p:spPr>
        <p:txBody>
          <a:bodyPr>
            <a:spAutoFit/>
          </a:bodyPr>
          <a:lstStyle/>
          <a:p>
            <a:pPr>
              <a:lnSpc>
                <a:spcPct val="110000"/>
              </a:lnSpc>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细化阶段</a:t>
            </a:r>
            <a:endParaRPr lang="zh-CN" altLang="en-US" sz="2400" b="1">
              <a:latin typeface="楷体_GB2312" pitchFamily="49" charset="-122"/>
              <a:ea typeface="楷体_GB2312" pitchFamily="49" charset="-122"/>
            </a:endParaRPr>
          </a:p>
          <a:p>
            <a:pPr>
              <a:lnSpc>
                <a:spcPct val="110000"/>
              </a:lnSpc>
            </a:pPr>
            <a:r>
              <a:rPr lang="zh-CN" altLang="en-US" sz="2400" b="1">
                <a:latin typeface="楷体_GB2312" pitchFamily="49" charset="-122"/>
                <a:ea typeface="楷体_GB2312" pitchFamily="49" charset="-122"/>
              </a:rPr>
              <a:t>　　细化阶段的</a:t>
            </a:r>
            <a:r>
              <a:rPr lang="zh-CN" altLang="en-US" sz="2400" b="1">
                <a:solidFill>
                  <a:srgbClr val="FF0000"/>
                </a:solidFill>
                <a:latin typeface="楷体_GB2312" pitchFamily="49" charset="-122"/>
                <a:ea typeface="楷体_GB2312" pitchFamily="49" charset="-122"/>
              </a:rPr>
              <a:t>目标是分析问题领域</a:t>
            </a:r>
            <a:r>
              <a:rPr lang="zh-CN" altLang="en-US" sz="2400" b="1">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建立健全的体系结构基础，编制项目计划，淘汰项目中最高风险的元素。</a:t>
            </a:r>
            <a:r>
              <a:rPr lang="zh-CN" altLang="en-US" sz="2400" b="1">
                <a:latin typeface="楷体_GB2312" pitchFamily="49" charset="-122"/>
                <a:ea typeface="楷体_GB2312" pitchFamily="49" charset="-122"/>
              </a:rPr>
              <a:t>在理解整个系统的基础上，对体系结构作出决策，包括其范围、主要功能和诸如性能等非功能需求。同时为项目建立支持环境，包括创建开发案例，创建模板、准则并准备工具。 细化阶段结束时第二个重要的里程碑：</a:t>
            </a:r>
            <a:r>
              <a:rPr lang="zh-CN" altLang="en-US" sz="2400" b="1">
                <a:solidFill>
                  <a:srgbClr val="FF0000"/>
                </a:solidFill>
                <a:latin typeface="楷体_GB2312" pitchFamily="49" charset="-122"/>
                <a:ea typeface="楷体_GB2312" pitchFamily="49" charset="-122"/>
              </a:rPr>
              <a:t>生命周期结构里程碑</a:t>
            </a:r>
            <a:r>
              <a:rPr lang="zh-CN" altLang="en-US" sz="2400" b="1">
                <a:latin typeface="楷体_GB2312" pitchFamily="49" charset="-122"/>
                <a:ea typeface="楷体_GB2312" pitchFamily="49" charset="-122"/>
              </a:rPr>
              <a:t>，它为系统的结构建立了管理基准并使项目小组能够在构建阶段中进行衡量。此刻，要检验详细的系统目标和范围、结构的选择以及主要风险的解决方案。</a:t>
            </a:r>
            <a:endParaRPr lang="zh-CN" altLang="en-US" sz="2400" b="1">
              <a:latin typeface="楷体_GB2312" pitchFamily="49" charset="-122"/>
              <a:ea typeface="楷体_GB2312" pitchFamily="49" charset="-122"/>
            </a:endParaRPr>
          </a:p>
        </p:txBody>
      </p:sp>
      <p:sp>
        <p:nvSpPr>
          <p:cNvPr id="5530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5301"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530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6323" name="Text Box 4"/>
          <p:cNvSpPr txBox="1">
            <a:spLocks noChangeArrowheads="1"/>
          </p:cNvSpPr>
          <p:nvPr/>
        </p:nvSpPr>
        <p:spPr bwMode="auto">
          <a:xfrm>
            <a:off x="457200" y="1752600"/>
            <a:ext cx="8458200" cy="3889375"/>
          </a:xfrm>
          <a:prstGeom prst="rect">
            <a:avLst/>
          </a:prstGeom>
          <a:noFill/>
          <a:ln w="9525">
            <a:noFill/>
            <a:miter lim="800000"/>
          </a:ln>
        </p:spPr>
        <p:txBody>
          <a:bodyPr>
            <a:spAutoFit/>
          </a:bodyPr>
          <a:lstStyle/>
          <a:p>
            <a:pPr>
              <a:lnSpc>
                <a:spcPct val="130000"/>
              </a:lnSpc>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构造阶段</a:t>
            </a:r>
            <a:endParaRPr lang="zh-CN" altLang="en-US" sz="2400" b="1">
              <a:latin typeface="楷体_GB2312" pitchFamily="49" charset="-122"/>
              <a:ea typeface="楷体_GB2312" pitchFamily="49" charset="-122"/>
            </a:endParaRPr>
          </a:p>
          <a:p>
            <a:pPr>
              <a:lnSpc>
                <a:spcPct val="130000"/>
              </a:lnSpc>
            </a:pPr>
            <a:r>
              <a:rPr lang="zh-CN" altLang="en-US" sz="2400" b="1">
                <a:latin typeface="楷体_GB2312" pitchFamily="49" charset="-122"/>
                <a:ea typeface="楷体_GB2312" pitchFamily="49" charset="-122"/>
              </a:rPr>
              <a:t>　　在构建阶段，所有剩余的构件和应用程序功能被开发并集成为产品，所有的功能被详细测试。从某种意义上说，构建阶段是一个制造过程，</a:t>
            </a:r>
            <a:r>
              <a:rPr lang="zh-CN" altLang="en-US" sz="2400" b="1">
                <a:solidFill>
                  <a:srgbClr val="FF0000"/>
                </a:solidFill>
                <a:latin typeface="楷体_GB2312" pitchFamily="49" charset="-122"/>
                <a:ea typeface="楷体_GB2312" pitchFamily="49" charset="-122"/>
              </a:rPr>
              <a:t>其重点放在管理资源及控制运作以优化成本、进度和质量。</a:t>
            </a:r>
            <a:r>
              <a:rPr lang="zh-CN" altLang="en-US" sz="2400" b="1">
                <a:latin typeface="楷体_GB2312" pitchFamily="49" charset="-122"/>
                <a:ea typeface="楷体_GB2312" pitchFamily="49" charset="-122"/>
              </a:rPr>
              <a:t> 构建阶段结束时是第三个重要的里程碑：</a:t>
            </a:r>
            <a:r>
              <a:rPr lang="zh-CN" altLang="en-US" sz="2400" b="1">
                <a:solidFill>
                  <a:srgbClr val="FF0000"/>
                </a:solidFill>
                <a:latin typeface="楷体_GB2312" pitchFamily="49" charset="-122"/>
                <a:ea typeface="楷体_GB2312" pitchFamily="49" charset="-122"/>
              </a:rPr>
              <a:t>初始功能里程碑</a:t>
            </a:r>
            <a:r>
              <a:rPr lang="zh-CN" altLang="en-US" sz="2400" b="1">
                <a:latin typeface="楷体_GB2312" pitchFamily="49" charset="-122"/>
                <a:ea typeface="楷体_GB2312" pitchFamily="49" charset="-122"/>
              </a:rPr>
              <a:t>。初始功能里程碑决定了产品是否可以在测试环境中进行部署。此刻，要确定软件、环境、用户是否可以开始系统的运作。此时的产品版本也常被称为“</a:t>
            </a:r>
            <a:r>
              <a:rPr lang="en-US" altLang="zh-CN" sz="2400" b="1">
                <a:latin typeface="楷体_GB2312" pitchFamily="49" charset="-122"/>
                <a:ea typeface="楷体_GB2312" pitchFamily="49" charset="-122"/>
              </a:rPr>
              <a:t>beta”</a:t>
            </a:r>
            <a:r>
              <a:rPr lang="zh-CN" altLang="en-US" sz="2400" b="1">
                <a:latin typeface="楷体_GB2312" pitchFamily="49" charset="-122"/>
                <a:ea typeface="楷体_GB2312" pitchFamily="49" charset="-122"/>
              </a:rPr>
              <a:t>版。</a:t>
            </a:r>
            <a:endParaRPr lang="zh-CN" altLang="en-US" sz="2400" b="1">
              <a:latin typeface="楷体_GB2312" pitchFamily="49" charset="-122"/>
              <a:ea typeface="楷体_GB2312" pitchFamily="49" charset="-122"/>
            </a:endParaRPr>
          </a:p>
        </p:txBody>
      </p:sp>
      <p:sp>
        <p:nvSpPr>
          <p:cNvPr id="5632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6325"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632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7347" name="Text Box 4"/>
          <p:cNvSpPr txBox="1">
            <a:spLocks noChangeArrowheads="1"/>
          </p:cNvSpPr>
          <p:nvPr/>
        </p:nvSpPr>
        <p:spPr bwMode="auto">
          <a:xfrm>
            <a:off x="457200" y="1752600"/>
            <a:ext cx="8534400" cy="4035425"/>
          </a:xfrm>
          <a:prstGeom prst="rect">
            <a:avLst/>
          </a:prstGeom>
          <a:noFill/>
          <a:ln w="9525">
            <a:noFill/>
            <a:miter lim="800000"/>
          </a:ln>
        </p:spPr>
        <p:txBody>
          <a:bodyPr>
            <a:spAutoFit/>
          </a:bodyPr>
          <a:lstStyle/>
          <a:p>
            <a:pPr>
              <a:lnSpc>
                <a:spcPct val="120000"/>
              </a:lnSpc>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交付阶段</a:t>
            </a:r>
            <a:endParaRPr lang="zh-CN" altLang="en-US" sz="2400" b="1">
              <a:latin typeface="楷体_GB2312" pitchFamily="49" charset="-122"/>
              <a:ea typeface="楷体_GB2312" pitchFamily="49" charset="-122"/>
            </a:endParaRPr>
          </a:p>
          <a:p>
            <a:pPr>
              <a:lnSpc>
                <a:spcPct val="120000"/>
              </a:lnSpc>
            </a:pPr>
            <a:r>
              <a:rPr lang="zh-CN" altLang="en-US" sz="2400" b="1">
                <a:latin typeface="楷体_GB2312" pitchFamily="49" charset="-122"/>
                <a:ea typeface="楷体_GB2312" pitchFamily="49" charset="-122"/>
              </a:rPr>
              <a:t>　　交付阶段的</a:t>
            </a:r>
            <a:r>
              <a:rPr lang="zh-CN" altLang="en-US" sz="2400" b="1">
                <a:solidFill>
                  <a:srgbClr val="FF0000"/>
                </a:solidFill>
                <a:latin typeface="楷体_GB2312" pitchFamily="49" charset="-122"/>
                <a:ea typeface="楷体_GB2312" pitchFamily="49" charset="-122"/>
              </a:rPr>
              <a:t>重点是确保软件对最终用户是可用的</a:t>
            </a:r>
            <a:r>
              <a:rPr lang="zh-CN" altLang="en-US" sz="2400" b="1">
                <a:latin typeface="楷体_GB2312" pitchFamily="49" charset="-122"/>
                <a:ea typeface="楷体_GB2312" pitchFamily="49" charset="-122"/>
              </a:rPr>
              <a:t>。交付阶段可以跨越几次迭代，包括为发布做准备的产品测试，基于用户反馈的少量的调整。在生命周期的这一点上，用户反馈应主要集中在产品调整，设置、安装和可用性问题，所有主要的结构问题应该已经在项目生命周期的早期阶段解决了。 在交付阶段的终点是第四个里程碑：</a:t>
            </a:r>
            <a:r>
              <a:rPr lang="zh-CN" altLang="en-US" sz="2400" b="1">
                <a:solidFill>
                  <a:srgbClr val="FF0000"/>
                </a:solidFill>
                <a:latin typeface="楷体_GB2312" pitchFamily="49" charset="-122"/>
                <a:ea typeface="楷体_GB2312" pitchFamily="49" charset="-122"/>
              </a:rPr>
              <a:t>产品发布里程碑</a:t>
            </a:r>
            <a:r>
              <a:rPr lang="zh-CN" altLang="en-US" sz="2400" b="1">
                <a:latin typeface="楷体_GB2312" pitchFamily="49" charset="-122"/>
                <a:ea typeface="楷体_GB2312" pitchFamily="49" charset="-122"/>
              </a:rPr>
              <a:t>。此时，要确定目标是否实现，是否应该开始另一个开发周期。在一些情况下这个里程碑可能与下一个周期的初始阶段的结束重合。</a:t>
            </a:r>
            <a:endParaRPr lang="zh-CN" altLang="en-US" sz="2400" b="1">
              <a:latin typeface="楷体_GB2312" pitchFamily="49" charset="-122"/>
              <a:ea typeface="楷体_GB2312" pitchFamily="49" charset="-122"/>
            </a:endParaRPr>
          </a:p>
        </p:txBody>
      </p:sp>
      <p:sp>
        <p:nvSpPr>
          <p:cNvPr id="5734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7349"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735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14340" name="Text Box 4"/>
          <p:cNvSpPr txBox="1">
            <a:spLocks noChangeArrowheads="1"/>
          </p:cNvSpPr>
          <p:nvPr/>
        </p:nvSpPr>
        <p:spPr bwMode="auto">
          <a:xfrm>
            <a:off x="533400" y="2133600"/>
            <a:ext cx="8305800" cy="4228850"/>
          </a:xfrm>
          <a:prstGeom prst="rect">
            <a:avLst/>
          </a:prstGeom>
          <a:noFill/>
          <a:ln w="9525">
            <a:noFill/>
            <a:miter lim="800000"/>
          </a:ln>
        </p:spPr>
        <p:txBody>
          <a:bodyPr wrap="square">
            <a:spAutoFit/>
          </a:bodyPr>
          <a:lstStyle/>
          <a:p>
            <a:pPr algn="just">
              <a:lnSpc>
                <a:spcPct val="140000"/>
              </a:lnSpc>
              <a:buClr>
                <a:srgbClr val="FF0000"/>
              </a:buClr>
              <a:buFont typeface="Wingdings" panose="05000000000000000000" pitchFamily="2" charset="2"/>
              <a:buChar char="ü"/>
            </a:pPr>
            <a:r>
              <a:rPr lang="zh-CN" altLang="en-US" sz="2400" b="1" dirty="0">
                <a:latin typeface="楷体_GB2312" pitchFamily="49" charset="-122"/>
                <a:ea typeface="楷体_GB2312" pitchFamily="49" charset="-122"/>
              </a:rPr>
              <a:t>系统规划</a:t>
            </a:r>
            <a:endParaRPr lang="zh-CN" altLang="en-US" sz="24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r>
              <a:rPr lang="zh-CN" altLang="en-US" sz="2400" b="1" dirty="0">
                <a:latin typeface="楷体_GB2312" pitchFamily="49" charset="-122"/>
                <a:ea typeface="楷体_GB2312" pitchFamily="49" charset="-122"/>
                <a:cs typeface="Times New Roman" panose="02020603050405020304" pitchFamily="18" charset="0"/>
              </a:rPr>
              <a:t>    系统规划的主要任务是明确系统开发的请求，并进行初步的调查，通过可行性研究确定下一阶段的实施。</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Char char="ü"/>
            </a:pPr>
            <a:r>
              <a:rPr lang="zh-CN" altLang="en-US" sz="2400" b="1" dirty="0">
                <a:latin typeface="楷体_GB2312" pitchFamily="49" charset="-122"/>
                <a:ea typeface="楷体_GB2312" pitchFamily="49" charset="-122"/>
              </a:rPr>
              <a:t>系统分析</a:t>
            </a:r>
            <a:endParaRPr lang="zh-CN" altLang="en-US" sz="24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r>
              <a:rPr lang="zh-CN" altLang="en-US" sz="2400" b="1" dirty="0">
                <a:latin typeface="楷体_GB2312" pitchFamily="49" charset="-122"/>
                <a:ea typeface="楷体_GB2312" pitchFamily="49" charset="-122"/>
              </a:rPr>
              <a:t>   系统分析的主要任务是对现行系统的组织结构、业务流程、数据流程进行详细调查与分析，深入了解用户对信息的需求和对开发新系统的具体要求，构造新系统的逻辑模型。 </a:t>
            </a:r>
            <a:endParaRPr lang="zh-CN" altLang="en-US" sz="24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endParaRPr lang="en-US" altLang="zh-CN" sz="2400" dirty="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457200" y="12954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2.1.1</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结构化生命周期法</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819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8197"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819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8199" name="Rectangle 9"/>
          <p:cNvSpPr>
            <a:spLocks noChangeArrowheads="1"/>
          </p:cNvSpPr>
          <p:nvPr/>
        </p:nvSpPr>
        <p:spPr bwMode="auto">
          <a:xfrm>
            <a:off x="0" y="2609850"/>
            <a:ext cx="9144000" cy="0"/>
          </a:xfrm>
          <a:prstGeom prst="rect">
            <a:avLst/>
          </a:prstGeom>
          <a:noFill/>
          <a:ln w="9525">
            <a:noFill/>
            <a:miter lim="800000"/>
          </a:ln>
        </p:spPr>
        <p:txBody>
          <a:bodyPr wrap="none" anchor="ctr">
            <a:spAutoFit/>
          </a:bodyPr>
          <a:lstStyle/>
          <a:p>
            <a:endParaRPr lang="zh-CN" altLang="en-US"/>
          </a:p>
        </p:txBody>
      </p:sp>
      <p:graphicFrame>
        <p:nvGraphicFramePr>
          <p:cNvPr id="8194" name="Object 8"/>
          <p:cNvGraphicFramePr>
            <a:graphicFrameLocks noChangeAspect="1"/>
          </p:cNvGraphicFramePr>
          <p:nvPr/>
        </p:nvGraphicFramePr>
        <p:xfrm>
          <a:off x="381000" y="1828800"/>
          <a:ext cx="8534400" cy="3125788"/>
        </p:xfrm>
        <a:graphic>
          <a:graphicData uri="http://schemas.openxmlformats.org/presentationml/2006/ole">
            <mc:AlternateContent xmlns:mc="http://schemas.openxmlformats.org/markup-compatibility/2006">
              <mc:Choice xmlns:v="urn:schemas-microsoft-com:vml" Requires="v">
                <p:oleObj spid="_x0000_s9217" name="Visio" r:id="rId1" imgW="5644515" imgH="1953260" progId="Visio.Drawing.11">
                  <p:embed/>
                </p:oleObj>
              </mc:Choice>
              <mc:Fallback>
                <p:oleObj name="Visio" r:id="rId1" imgW="5644515" imgH="1953260" progId="Visio.Drawing.11">
                  <p:embed/>
                  <p:pic>
                    <p:nvPicPr>
                      <p:cNvPr id="0" name="Object 8"/>
                      <p:cNvPicPr>
                        <a:picLocks noChangeAspect="1"/>
                      </p:cNvPicPr>
                      <p:nvPr/>
                    </p:nvPicPr>
                    <p:blipFill>
                      <a:blip r:embed="rId2"/>
                      <a:stretch>
                        <a:fillRect/>
                      </a:stretch>
                    </p:blipFill>
                    <p:spPr>
                      <a:xfrm>
                        <a:off x="381000" y="1828800"/>
                        <a:ext cx="8534400" cy="3125788"/>
                      </a:xfrm>
                      <a:prstGeom prst="rect">
                        <a:avLst/>
                      </a:prstGeom>
                      <a:noFill/>
                      <a:ln w="9525">
                        <a:noFill/>
                      </a:ln>
                    </p:spPr>
                  </p:pic>
                </p:oleObj>
              </mc:Fallback>
            </mc:AlternateContent>
          </a:graphicData>
        </a:graphic>
      </p:graphicFrame>
      <p:sp>
        <p:nvSpPr>
          <p:cNvPr id="8200" name="Rectangle 11"/>
          <p:cNvSpPr>
            <a:spLocks noChangeArrowheads="1"/>
          </p:cNvSpPr>
          <p:nvPr/>
        </p:nvSpPr>
        <p:spPr bwMode="auto">
          <a:xfrm>
            <a:off x="3429000" y="5334000"/>
            <a:ext cx="1976438" cy="396875"/>
          </a:xfrm>
          <a:prstGeom prst="rect">
            <a:avLst/>
          </a:prstGeom>
          <a:noFill/>
          <a:ln w="9525">
            <a:noFill/>
            <a:miter lim="800000"/>
          </a:ln>
        </p:spPr>
        <p:txBody>
          <a:bodyPr wrap="none" anchor="ctr">
            <a:spAutoFit/>
          </a:bodyPr>
          <a:lstStyle/>
          <a:p>
            <a:pPr eaLnBrk="0" hangingPunct="0"/>
            <a:r>
              <a:rPr lang="en-US" altLang="zh-CN" sz="2000" b="1">
                <a:latin typeface="楷体_GB2312" pitchFamily="49" charset="-122"/>
                <a:ea typeface="楷体_GB2312" pitchFamily="49" charset="-122"/>
                <a:cs typeface="Times New Roman" panose="02020603050405020304" pitchFamily="18" charset="0"/>
              </a:rPr>
              <a:t>RUP</a:t>
            </a:r>
            <a:r>
              <a:rPr lang="zh-CN" altLang="en-US" sz="2000" b="1">
                <a:latin typeface="楷体_GB2312" pitchFamily="49" charset="-122"/>
                <a:ea typeface="楷体_GB2312" pitchFamily="49" charset="-122"/>
                <a:cs typeface="Times New Roman" panose="02020603050405020304" pitchFamily="18" charset="0"/>
              </a:rPr>
              <a:t>的迭代模型 </a:t>
            </a:r>
            <a:endParaRPr lang="zh-CN" altLang="en-US" sz="2000" b="1">
              <a:latin typeface="楷体_GB2312" pitchFamily="49" charset="-122"/>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8371" name="Text Box 4"/>
          <p:cNvSpPr txBox="1">
            <a:spLocks noChangeArrowheads="1"/>
          </p:cNvSpPr>
          <p:nvPr/>
        </p:nvSpPr>
        <p:spPr bwMode="auto">
          <a:xfrm>
            <a:off x="381000" y="1676400"/>
            <a:ext cx="8458200" cy="3597275"/>
          </a:xfrm>
          <a:prstGeom prst="rect">
            <a:avLst/>
          </a:prstGeom>
          <a:noFill/>
          <a:ln w="9525">
            <a:noFill/>
            <a:miter lim="800000"/>
          </a:ln>
        </p:spPr>
        <p:txBody>
          <a:bodyPr>
            <a:spAutoFit/>
          </a:bodyPr>
          <a:lstStyle/>
          <a:p>
            <a:pPr>
              <a:lnSpc>
                <a:spcPct val="120000"/>
              </a:lnSpc>
            </a:pPr>
            <a:r>
              <a:rPr lang="en-US" altLang="zh-CN" sz="2400" b="1">
                <a:solidFill>
                  <a:srgbClr val="FF0000"/>
                </a:solidFill>
                <a:latin typeface="楷体_GB2312" pitchFamily="49" charset="-122"/>
                <a:ea typeface="楷体_GB2312" pitchFamily="49" charset="-122"/>
              </a:rPr>
              <a:t>    RUP的优点：</a:t>
            </a:r>
            <a:endParaRPr lang="en-US" altLang="zh-CN" sz="2400" b="1">
              <a:solidFill>
                <a:srgbClr val="FF0000"/>
              </a:solidFill>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(1)RUP是建立在非常优秀的软件工程原则基础上的，例如迭代，需求驱动，基于结构化的过程开发。</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(2)RUP提供了几种方法，例如每一次迭代产生一个工作原型，在每一个阶段的结束决定项目是否继续，这些方法提供了对开发过程的非常直观的管理。</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(3)Rational公司已经并将继续对RUP进行开发，使这个基于HTML的软件工程能够被裁减以适合组织的实际需要。</a:t>
            </a:r>
            <a:endParaRPr lang="en-US" altLang="zh-CN" sz="2400" b="1">
              <a:latin typeface="楷体_GB2312" pitchFamily="49" charset="-122"/>
              <a:ea typeface="楷体_GB2312" pitchFamily="49" charset="-122"/>
            </a:endParaRPr>
          </a:p>
        </p:txBody>
      </p:sp>
      <p:sp>
        <p:nvSpPr>
          <p:cNvPr id="58372"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8373"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837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59395" name="Text Box 4"/>
          <p:cNvSpPr txBox="1">
            <a:spLocks noChangeArrowheads="1"/>
          </p:cNvSpPr>
          <p:nvPr/>
        </p:nvSpPr>
        <p:spPr bwMode="auto">
          <a:xfrm>
            <a:off x="381000" y="1676400"/>
            <a:ext cx="8686800" cy="3597275"/>
          </a:xfrm>
          <a:prstGeom prst="rect">
            <a:avLst/>
          </a:prstGeom>
          <a:noFill/>
          <a:ln w="9525">
            <a:noFill/>
            <a:miter lim="800000"/>
          </a:ln>
        </p:spPr>
        <p:txBody>
          <a:bodyPr>
            <a:spAutoFit/>
          </a:bodyPr>
          <a:lstStyle/>
          <a:p>
            <a:pPr>
              <a:lnSpc>
                <a:spcPct val="120000"/>
              </a:lnSpc>
            </a:pPr>
            <a:r>
              <a:rPr lang="en-US" altLang="zh-CN" sz="2400" b="1">
                <a:latin typeface="楷体_GB2312" pitchFamily="49" charset="-122"/>
                <a:ea typeface="楷体_GB2312" pitchFamily="49" charset="-122"/>
              </a:rPr>
              <a:t>    </a:t>
            </a:r>
            <a:r>
              <a:rPr lang="en-US" altLang="zh-CN" sz="2400" b="1">
                <a:solidFill>
                  <a:srgbClr val="FF0000"/>
                </a:solidFill>
                <a:latin typeface="楷体_GB2312" pitchFamily="49" charset="-122"/>
                <a:ea typeface="楷体_GB2312" pitchFamily="49" charset="-122"/>
              </a:rPr>
              <a:t>RUP的缺点</a:t>
            </a:r>
            <a:r>
              <a:rPr lang="en-US" altLang="zh-CN"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(1)RUP仅仅包含了开发过程。它没有完全覆盖软件过程，它丢失了维护和技术支持这两个重要的阶段。</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(2)RUP不支持组织内的多项目开发，导致组织内的大范围的重用无法实现。</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(3)RUP缺少开发商的支持。</a:t>
            </a:r>
            <a:endParaRPr lang="en-US" altLang="zh-CN" sz="2400" b="1">
              <a:latin typeface="楷体_GB2312" pitchFamily="49" charset="-122"/>
              <a:ea typeface="楷体_GB2312" pitchFamily="49" charset="-122"/>
            </a:endParaRPr>
          </a:p>
          <a:p>
            <a:pPr>
              <a:lnSpc>
                <a:spcPct val="120000"/>
              </a:lnSpc>
            </a:pPr>
            <a:r>
              <a:rPr lang="en-US" altLang="zh-CN" sz="2400" b="1">
                <a:latin typeface="楷体_GB2312" pitchFamily="49" charset="-122"/>
                <a:ea typeface="楷体_GB2312" pitchFamily="49" charset="-122"/>
              </a:rPr>
              <a:t>(4)RUP在度量管理，重用管理，人员管理和测试方面尚存在缺陷。</a:t>
            </a:r>
            <a:endParaRPr lang="en-US" altLang="zh-CN" sz="2400" b="1">
              <a:latin typeface="楷体_GB2312" pitchFamily="49" charset="-122"/>
              <a:ea typeface="楷体_GB2312" pitchFamily="49" charset="-122"/>
            </a:endParaRPr>
          </a:p>
        </p:txBody>
      </p:sp>
      <p:sp>
        <p:nvSpPr>
          <p:cNvPr id="59396"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9397" name="Text Box 3"/>
          <p:cNvSpPr txBox="1">
            <a:spLocks noChangeArrowheads="1"/>
          </p:cNvSpPr>
          <p:nvPr/>
        </p:nvSpPr>
        <p:spPr bwMode="auto">
          <a:xfrm>
            <a:off x="228600" y="762000"/>
            <a:ext cx="5791200" cy="880241"/>
          </a:xfrm>
          <a:prstGeom prst="rect">
            <a:avLst/>
          </a:prstGeom>
          <a:noFill/>
          <a:ln w="9525" algn="ctr">
            <a:noFill/>
            <a:miter lim="800000"/>
          </a:ln>
        </p:spPr>
        <p:txBody>
          <a:bodyPr lIns="0" tIns="0" rIns="0" bIns="0">
            <a:spAutoFit/>
          </a:bodyPr>
          <a:lstStyle/>
          <a:p>
            <a:pPr>
              <a:lnSpc>
                <a:spcPct val="110000"/>
              </a:lnSpc>
            </a:pPr>
            <a:r>
              <a:rPr lang="en-US" altLang="zh-CN" sz="2800" b="1" dirty="0" smtClean="0">
                <a:latin typeface="楷体_GB2312" pitchFamily="49" charset="-122"/>
                <a:ea typeface="楷体_GB2312" pitchFamily="49" charset="-122"/>
              </a:rPr>
              <a:t>2.2 </a:t>
            </a:r>
            <a:r>
              <a:rPr lang="zh-CN" altLang="en-US" sz="2800" b="1" dirty="0">
                <a:latin typeface="楷体_GB2312" pitchFamily="49" charset="-122"/>
                <a:ea typeface="楷体_GB2312" pitchFamily="49" charset="-122"/>
              </a:rPr>
              <a:t>信息系统开发模型</a:t>
            </a:r>
            <a:endParaRPr lang="zh-CN" altLang="en-US" sz="28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2.2.8 </a:t>
            </a:r>
            <a:r>
              <a:rPr lang="en-US" altLang="zh-CN" sz="2400" b="1" dirty="0">
                <a:latin typeface="楷体_GB2312" pitchFamily="49" charset="-122"/>
                <a:ea typeface="楷体_GB2312" pitchFamily="49" charset="-122"/>
              </a:rPr>
              <a:t>RUP</a:t>
            </a:r>
            <a:endParaRPr lang="en-US" altLang="zh-CN" sz="2400" b="1" dirty="0">
              <a:latin typeface="楷体_GB2312" pitchFamily="49" charset="-122"/>
              <a:ea typeface="楷体_GB2312" pitchFamily="49" charset="-122"/>
            </a:endParaRPr>
          </a:p>
        </p:txBody>
      </p:sp>
      <p:sp>
        <p:nvSpPr>
          <p:cNvPr id="59398"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124200" y="1066800"/>
            <a:ext cx="3276600" cy="579438"/>
          </a:xfrm>
          <a:prstGeom prst="rect">
            <a:avLst/>
          </a:prstGeom>
          <a:noFill/>
          <a:ln w="9525">
            <a:noFill/>
            <a:miter lim="800000"/>
          </a:ln>
        </p:spPr>
        <p:txBody>
          <a:bodyPr>
            <a:spAutoFit/>
          </a:bodyPr>
          <a:lstStyle/>
          <a:p>
            <a:pPr algn="ctr">
              <a:spcBef>
                <a:spcPct val="50000"/>
              </a:spcBef>
            </a:pPr>
            <a:r>
              <a:rPr lang="zh-CN" altLang="en-US" sz="3200" b="1">
                <a:latin typeface="黑体" panose="02010609060101010101" pitchFamily="2" charset="-122"/>
                <a:ea typeface="黑体" panose="02010609060101010101" pitchFamily="2" charset="-122"/>
              </a:rPr>
              <a:t>目　录</a:t>
            </a:r>
            <a:endParaRPr lang="zh-CN" altLang="en-US" sz="3200" b="1">
              <a:latin typeface="黑体" panose="02010609060101010101" pitchFamily="2" charset="-122"/>
              <a:ea typeface="黑体" panose="02010609060101010101" pitchFamily="2" charset="-122"/>
            </a:endParaRPr>
          </a:p>
        </p:txBody>
      </p:sp>
      <p:sp>
        <p:nvSpPr>
          <p:cNvPr id="12291" name="Text Box 5"/>
          <p:cNvSpPr txBox="1">
            <a:spLocks noChangeArrowheads="1"/>
          </p:cNvSpPr>
          <p:nvPr/>
        </p:nvSpPr>
        <p:spPr bwMode="auto">
          <a:xfrm>
            <a:off x="2057400" y="2198688"/>
            <a:ext cx="5715000" cy="3348609"/>
          </a:xfrm>
          <a:prstGeom prst="rect">
            <a:avLst/>
          </a:prstGeom>
          <a:noFill/>
          <a:ln w="9525" algn="ctr">
            <a:noFill/>
            <a:miter lim="800000"/>
          </a:ln>
        </p:spPr>
        <p:txBody>
          <a:bodyPr wrap="square" lIns="0" tIns="0" rIns="0" bIns="0">
            <a:spAutoFit/>
          </a:bodyPr>
          <a:lstStyle/>
          <a:p>
            <a:pPr>
              <a:lnSpc>
                <a:spcPct val="120000"/>
              </a:lnSpc>
              <a:spcBef>
                <a:spcPct val="20000"/>
              </a:spcBef>
            </a:pPr>
            <a:r>
              <a:rPr lang="en-US" altLang="zh-CN" sz="3200" b="1" dirty="0">
                <a:latin typeface="Times New Roman" panose="02020603050405020304" pitchFamily="18" charset="0"/>
                <a:ea typeface="楷体_GB2312" pitchFamily="49" charset="-122"/>
              </a:rPr>
              <a:t>2.1</a:t>
            </a:r>
            <a:r>
              <a:rPr lang="zh-CN" altLang="en-US" sz="3200" b="1" dirty="0">
                <a:latin typeface="Times New Roman" panose="02020603050405020304" pitchFamily="18" charset="0"/>
                <a:ea typeface="楷体_GB2312" pitchFamily="49" charset="-122"/>
              </a:rPr>
              <a:t>　信息系统的开发方法</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r>
              <a:rPr lang="en-US" altLang="zh-CN" sz="3200" b="1" dirty="0">
                <a:latin typeface="Times New Roman" panose="02020603050405020304" pitchFamily="18" charset="0"/>
                <a:ea typeface="楷体_GB2312" pitchFamily="49" charset="-122"/>
              </a:rPr>
              <a:t>2.2</a:t>
            </a:r>
            <a:r>
              <a:rPr lang="zh-CN" altLang="en-US" sz="3200" b="1" dirty="0">
                <a:latin typeface="Times New Roman" panose="02020603050405020304" pitchFamily="18" charset="0"/>
                <a:ea typeface="楷体_GB2312" pitchFamily="49" charset="-122"/>
              </a:rPr>
              <a:t>　信息系统的开发模型</a:t>
            </a:r>
            <a:endParaRPr lang="zh-CN" altLang="en-US" sz="3200" b="1" dirty="0">
              <a:latin typeface="Times New Roman" panose="02020603050405020304" pitchFamily="18" charset="0"/>
              <a:ea typeface="楷体_GB2312" pitchFamily="49" charset="-122"/>
            </a:endParaRPr>
          </a:p>
          <a:p>
            <a:pPr>
              <a:lnSpc>
                <a:spcPct val="120000"/>
              </a:lnSpc>
              <a:spcBef>
                <a:spcPct val="20000"/>
              </a:spcBef>
            </a:pPr>
            <a:r>
              <a:rPr lang="en-US" altLang="zh-CN" sz="3200" b="1" dirty="0">
                <a:solidFill>
                  <a:srgbClr val="FF0000"/>
                </a:solidFill>
                <a:latin typeface="Times New Roman" panose="02020603050405020304" pitchFamily="18" charset="0"/>
                <a:ea typeface="楷体_GB2312" pitchFamily="49" charset="-122"/>
              </a:rPr>
              <a:t>2.3    </a:t>
            </a:r>
            <a:r>
              <a:rPr lang="zh-CN" altLang="en-US" sz="3200" b="1" dirty="0">
                <a:solidFill>
                  <a:srgbClr val="FF0000"/>
                </a:solidFill>
                <a:latin typeface="Times New Roman" panose="02020603050405020304" pitchFamily="18" charset="0"/>
                <a:ea typeface="楷体_GB2312" pitchFamily="49" charset="-122"/>
              </a:rPr>
              <a:t>信息系统的开发方式</a:t>
            </a:r>
            <a:endParaRPr lang="zh-CN" altLang="en-US" sz="3200" b="1" dirty="0">
              <a:solidFill>
                <a:srgbClr val="FF0000"/>
              </a:solidFill>
              <a:latin typeface="Times New Roman" panose="02020603050405020304" pitchFamily="18" charset="0"/>
              <a:ea typeface="楷体_GB2312" pitchFamily="49" charset="-122"/>
            </a:endParaRPr>
          </a:p>
          <a:p>
            <a:pPr>
              <a:lnSpc>
                <a:spcPct val="120000"/>
              </a:lnSpc>
              <a:spcBef>
                <a:spcPct val="20000"/>
              </a:spcBef>
            </a:pPr>
            <a:endParaRPr lang="zh-CN" altLang="en-US" sz="3200" b="1" dirty="0">
              <a:latin typeface="Times New Roman" panose="02020603050405020304" pitchFamily="18" charset="0"/>
              <a:ea typeface="楷体_GB2312" pitchFamily="49" charset="-122"/>
            </a:endParaRPr>
          </a:p>
          <a:p>
            <a:pPr>
              <a:lnSpc>
                <a:spcPct val="120000"/>
              </a:lnSpc>
              <a:spcBef>
                <a:spcPct val="20000"/>
              </a:spcBef>
            </a:pPr>
            <a:endParaRPr lang="en-US" altLang="zh-CN" sz="3200" b="1" dirty="0">
              <a:latin typeface="Times New Roman" panose="02020603050405020304" pitchFamily="18" charset="0"/>
              <a:ea typeface="楷体_GB2312" pitchFamily="49" charset="-122"/>
            </a:endParaRPr>
          </a:p>
        </p:txBody>
      </p:sp>
      <p:sp>
        <p:nvSpPr>
          <p:cNvPr id="12292" name="AutoShape 7"/>
          <p:cNvSpPr>
            <a:spLocks noChangeArrowheads="1"/>
          </p:cNvSpPr>
          <p:nvPr/>
        </p:nvSpPr>
        <p:spPr bwMode="auto">
          <a:xfrm>
            <a:off x="3581400" y="1066800"/>
            <a:ext cx="2362200" cy="609600"/>
          </a:xfrm>
          <a:prstGeom prst="roundRect">
            <a:avLst>
              <a:gd name="adj" fmla="val 16667"/>
            </a:avLst>
          </a:prstGeom>
          <a:noFill/>
          <a:ln w="9525">
            <a:solidFill>
              <a:srgbClr val="FF0000"/>
            </a:solidFill>
            <a:round/>
          </a:ln>
        </p:spPr>
        <p:txBody>
          <a:bodyPr wrap="none" anchor="ctr"/>
          <a:lstStyle/>
          <a:p>
            <a:pPr algn="ctr"/>
            <a:endParaRPr lang="zh-CN"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5" name="矩形 4"/>
          <p:cNvSpPr/>
          <p:nvPr/>
        </p:nvSpPr>
        <p:spPr>
          <a:xfrm>
            <a:off x="609600" y="1600200"/>
            <a:ext cx="7696200" cy="1938992"/>
          </a:xfrm>
          <a:prstGeom prst="rect">
            <a:avLst/>
          </a:prstGeom>
        </p:spPr>
        <p:txBody>
          <a:bodyPr wrap="square">
            <a:spAutoFit/>
          </a:bodyPr>
          <a:lstStyle/>
          <a:p>
            <a:r>
              <a:rPr lang="en-US" altLang="zh-CN" sz="2400" dirty="0" smtClean="0">
                <a:solidFill>
                  <a:srgbClr val="000000"/>
                </a:solidFill>
              </a:rPr>
              <a:t>       </a:t>
            </a:r>
            <a:r>
              <a:rPr lang="zh-CN" altLang="zh-CN" sz="2400" dirty="0" smtClean="0">
                <a:solidFill>
                  <a:srgbClr val="000000"/>
                </a:solidFill>
              </a:rPr>
              <a:t>信息系统</a:t>
            </a:r>
            <a:r>
              <a:rPr lang="zh-CN" altLang="zh-CN" sz="2400" dirty="0">
                <a:solidFill>
                  <a:srgbClr val="000000"/>
                </a:solidFill>
              </a:rPr>
              <a:t>的开发方式根据是否依赖外部力量主要分为两种方式即自主开发和</a:t>
            </a:r>
            <a:r>
              <a:rPr lang="zh-CN" altLang="zh-CN" sz="2400" dirty="0" smtClean="0">
                <a:solidFill>
                  <a:srgbClr val="000000"/>
                </a:solidFill>
              </a:rPr>
              <a:t>外包</a:t>
            </a:r>
            <a:r>
              <a:rPr lang="zh-CN" altLang="en-US" sz="2400" dirty="0" smtClean="0">
                <a:solidFill>
                  <a:srgbClr val="000000"/>
                </a:solidFill>
              </a:rPr>
              <a:t>（</a:t>
            </a:r>
            <a:r>
              <a:rPr lang="en-US" altLang="zh-CN" sz="2400" dirty="0" smtClean="0">
                <a:solidFill>
                  <a:srgbClr val="000000"/>
                </a:solidFill>
              </a:rPr>
              <a:t>Outsourcing</a:t>
            </a:r>
            <a:r>
              <a:rPr lang="zh-CN" altLang="en-US" sz="2400" dirty="0" smtClean="0">
                <a:solidFill>
                  <a:srgbClr val="000000"/>
                </a:solidFill>
              </a:rPr>
              <a:t>）</a:t>
            </a:r>
            <a:r>
              <a:rPr lang="zh-CN" altLang="zh-CN" sz="2400" dirty="0" smtClean="0">
                <a:solidFill>
                  <a:srgbClr val="000000"/>
                </a:solidFill>
              </a:rPr>
              <a:t>两种</a:t>
            </a:r>
            <a:r>
              <a:rPr lang="zh-CN" altLang="zh-CN" sz="2400" dirty="0">
                <a:solidFill>
                  <a:srgbClr val="000000"/>
                </a:solidFill>
              </a:rPr>
              <a:t>形式。自主开发又称为自行建设，外包方式依据用户参与开发的程度不同又分为三种形式，分别是合作开发、委托开发、购买套装</a:t>
            </a:r>
            <a:r>
              <a:rPr lang="zh-CN" altLang="zh-CN" sz="2400" dirty="0" smtClean="0">
                <a:solidFill>
                  <a:srgbClr val="000000"/>
                </a:solidFill>
              </a:rPr>
              <a:t>软件</a:t>
            </a:r>
            <a:r>
              <a:rPr lang="zh-CN" altLang="en-US" sz="2400" b="1" dirty="0" smtClean="0">
                <a:solidFill>
                  <a:srgbClr val="000000"/>
                </a:solidFill>
                <a:latin typeface="楷体_GB2312" pitchFamily="49" charset="-122"/>
                <a:ea typeface="楷体_GB2312" pitchFamily="49" charset="-122"/>
              </a:rPr>
              <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5" name="矩形 4"/>
          <p:cNvSpPr/>
          <p:nvPr/>
        </p:nvSpPr>
        <p:spPr>
          <a:xfrm>
            <a:off x="685800" y="1447800"/>
            <a:ext cx="7696200" cy="4154984"/>
          </a:xfrm>
          <a:prstGeom prst="rect">
            <a:avLst/>
          </a:prstGeom>
        </p:spPr>
        <p:txBody>
          <a:bodyPr wrap="square">
            <a:spAutoFit/>
          </a:bodyPr>
          <a:lstStyle/>
          <a:p>
            <a:r>
              <a:rPr lang="en-US" altLang="zh-CN" sz="2400" dirty="0" smtClean="0">
                <a:solidFill>
                  <a:srgbClr val="000000"/>
                </a:solidFill>
              </a:rPr>
              <a:t>       </a:t>
            </a:r>
            <a:r>
              <a:rPr lang="en-US" altLang="zh-CN" sz="2400" b="1" dirty="0"/>
              <a:t>2.3.1 </a:t>
            </a:r>
            <a:r>
              <a:rPr lang="zh-CN" altLang="zh-CN" sz="2400" b="1" dirty="0"/>
              <a:t>自主开发</a:t>
            </a:r>
            <a:endParaRPr lang="zh-CN" altLang="zh-CN" sz="2400" dirty="0"/>
          </a:p>
          <a:p>
            <a:r>
              <a:rPr lang="en-US" altLang="zh-CN" sz="2400" dirty="0" smtClean="0"/>
              <a:t>        </a:t>
            </a:r>
            <a:r>
              <a:rPr lang="zh-CN" altLang="zh-CN" sz="2400" dirty="0" smtClean="0"/>
              <a:t>由</a:t>
            </a:r>
            <a:r>
              <a:rPr lang="zh-CN" altLang="zh-CN" sz="2400" dirty="0"/>
              <a:t>用户依靠自己的力量独立完成系统开发的各个阶段任务，又称最终用户开发。 </a:t>
            </a:r>
            <a:endParaRPr lang="en-US" altLang="zh-CN" sz="2400" dirty="0" smtClean="0"/>
          </a:p>
          <a:p>
            <a:r>
              <a:rPr lang="en-US" altLang="zh-CN" sz="2400" dirty="0"/>
              <a:t> </a:t>
            </a:r>
            <a:r>
              <a:rPr lang="en-US" altLang="zh-CN" sz="2400" dirty="0" smtClean="0"/>
              <a:t>      </a:t>
            </a:r>
            <a:r>
              <a:rPr lang="zh-CN" altLang="zh-CN" sz="2400" dirty="0" smtClean="0"/>
              <a:t>自主</a:t>
            </a:r>
            <a:r>
              <a:rPr lang="zh-CN" altLang="zh-CN" sz="2400" dirty="0"/>
              <a:t>开发方式适合于有较强专业开发分析与设计队伍和程序设计人员，最终用户拥有系统维护队伍的组织和单位，如：大学、研究所、计算机公司、高科技公司等单位。 自主开发的优点是开发费用少</a:t>
            </a:r>
            <a:r>
              <a:rPr lang="en-US" altLang="zh-CN" sz="2400" dirty="0"/>
              <a:t>,</a:t>
            </a:r>
            <a:r>
              <a:rPr lang="zh-CN" altLang="zh-CN" sz="2400" dirty="0"/>
              <a:t>容易得到适合本单位的满意的系统，方便维护和扩展</a:t>
            </a:r>
            <a:r>
              <a:rPr lang="en-US" altLang="zh-CN" sz="2400" dirty="0"/>
              <a:t>,</a:t>
            </a:r>
            <a:r>
              <a:rPr lang="zh-CN" altLang="zh-CN" sz="2400" dirty="0"/>
              <a:t>通过系统开发有利于培养自己的系统开发人员。缺点是容易受业务工作的限制，系统整体优化不够，难以发现原有业务流程的不足之处，开发水平较低</a:t>
            </a:r>
            <a:r>
              <a:rPr lang="zh-CN" altLang="zh-CN" sz="2400" dirty="0" smtClean="0"/>
              <a:t>；</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5" name="矩形 4"/>
          <p:cNvSpPr/>
          <p:nvPr/>
        </p:nvSpPr>
        <p:spPr>
          <a:xfrm>
            <a:off x="533400" y="1225689"/>
            <a:ext cx="8001000" cy="4524315"/>
          </a:xfrm>
          <a:prstGeom prst="rect">
            <a:avLst/>
          </a:prstGeom>
        </p:spPr>
        <p:txBody>
          <a:bodyPr wrap="square">
            <a:spAutoFit/>
          </a:bodyPr>
          <a:lstStyle/>
          <a:p>
            <a:r>
              <a:rPr lang="en-US" altLang="zh-CN" sz="2400" b="1" dirty="0" smtClean="0"/>
              <a:t>2.3.2 </a:t>
            </a:r>
            <a:r>
              <a:rPr lang="zh-CN" altLang="zh-CN" sz="2400" b="1" dirty="0"/>
              <a:t>联合开发</a:t>
            </a:r>
            <a:endParaRPr lang="zh-CN" altLang="zh-CN" sz="2400" dirty="0"/>
          </a:p>
          <a:p>
            <a:r>
              <a:rPr lang="en-US" altLang="zh-CN" sz="2400" dirty="0" smtClean="0"/>
              <a:t>        </a:t>
            </a:r>
            <a:r>
              <a:rPr lang="zh-CN" altLang="zh-CN" sz="2400" dirty="0" smtClean="0"/>
              <a:t>指</a:t>
            </a:r>
            <a:r>
              <a:rPr lang="zh-CN" altLang="zh-CN" sz="2400" dirty="0"/>
              <a:t>由使用单位</a:t>
            </a:r>
            <a:r>
              <a:rPr lang="en-US" altLang="zh-CN" sz="2400" dirty="0"/>
              <a:t>(</a:t>
            </a:r>
            <a:r>
              <a:rPr lang="zh-CN" altLang="zh-CN" sz="2400" dirty="0"/>
              <a:t>甲方</a:t>
            </a:r>
            <a:r>
              <a:rPr lang="en-US" altLang="zh-CN" sz="2400" dirty="0"/>
              <a:t>)</a:t>
            </a:r>
            <a:r>
              <a:rPr lang="zh-CN" altLang="zh-CN" sz="2400" dirty="0"/>
              <a:t>和有丰富开发经验的机构或专业开发人员</a:t>
            </a:r>
            <a:r>
              <a:rPr lang="en-US" altLang="zh-CN" sz="2400" dirty="0"/>
              <a:t>(</a:t>
            </a:r>
            <a:r>
              <a:rPr lang="zh-CN" altLang="zh-CN" sz="2400" dirty="0"/>
              <a:t>乙方</a:t>
            </a:r>
            <a:r>
              <a:rPr lang="en-US" altLang="zh-CN" sz="2400" dirty="0"/>
              <a:t>)</a:t>
            </a:r>
            <a:r>
              <a:rPr lang="zh-CN" altLang="zh-CN" sz="2400" dirty="0"/>
              <a:t>，共同完成信息系统的开发任务。双方共享开发成果，实际上是一种半委托性质的开发工作</a:t>
            </a:r>
            <a:r>
              <a:rPr lang="zh-CN" altLang="zh-CN" sz="2400" dirty="0" smtClean="0"/>
              <a:t>。</a:t>
            </a:r>
            <a:endParaRPr lang="en-US" altLang="zh-CN" sz="2400" dirty="0" smtClean="0"/>
          </a:p>
          <a:p>
            <a:r>
              <a:rPr lang="en-US" altLang="zh-CN" sz="2400" dirty="0"/>
              <a:t> </a:t>
            </a:r>
            <a:r>
              <a:rPr lang="en-US" altLang="zh-CN" sz="2400" dirty="0" smtClean="0"/>
              <a:t>     </a:t>
            </a:r>
            <a:r>
              <a:rPr lang="zh-CN" altLang="zh-CN" sz="2400" dirty="0" smtClean="0"/>
              <a:t>联合</a:t>
            </a:r>
            <a:r>
              <a:rPr lang="zh-CN" altLang="zh-CN" sz="2400" dirty="0"/>
              <a:t>开发方式</a:t>
            </a:r>
            <a:r>
              <a:rPr lang="zh-CN" altLang="zh-CN" sz="2400" dirty="0" smtClean="0"/>
              <a:t>适</a:t>
            </a:r>
            <a:r>
              <a:rPr lang="en-US" altLang="zh-CN" sz="2400" dirty="0" smtClean="0"/>
              <a:t> </a:t>
            </a:r>
            <a:r>
              <a:rPr lang="zh-CN" altLang="zh-CN" sz="2400" dirty="0"/>
              <a:t>合于使用单位</a:t>
            </a:r>
            <a:r>
              <a:rPr lang="en-US" altLang="zh-CN" sz="2400" dirty="0"/>
              <a:t>(</a:t>
            </a:r>
            <a:r>
              <a:rPr lang="zh-CN" altLang="zh-CN" sz="2400" dirty="0"/>
              <a:t>甲方</a:t>
            </a:r>
            <a:r>
              <a:rPr lang="en-US" altLang="zh-CN" sz="2400" dirty="0"/>
              <a:t>)</a:t>
            </a:r>
            <a:r>
              <a:rPr lang="zh-CN" altLang="zh-CN" sz="2400" dirty="0"/>
              <a:t>有一定的信息系统分析、设计及软件开发人员，但开发队伍力量较弱，希望通过信息系统的开发建立、完善和提高自己的技术队伍，便于系统维护工作的单位</a:t>
            </a:r>
            <a:r>
              <a:rPr lang="zh-CN" altLang="zh-CN" sz="2400" dirty="0" smtClean="0"/>
              <a:t>。</a:t>
            </a:r>
            <a:endParaRPr lang="zh-CN" altLang="zh-CN" sz="2400" dirty="0"/>
          </a:p>
          <a:p>
            <a:r>
              <a:rPr lang="en-US" altLang="zh-CN" sz="2400" dirty="0"/>
              <a:t>    </a:t>
            </a:r>
            <a:r>
              <a:rPr lang="en-US" altLang="zh-CN" sz="2400" dirty="0" smtClean="0"/>
              <a:t>  </a:t>
            </a:r>
            <a:r>
              <a:rPr lang="zh-CN" altLang="zh-CN" sz="2400" dirty="0" smtClean="0"/>
              <a:t>联合</a:t>
            </a:r>
            <a:r>
              <a:rPr lang="zh-CN" altLang="zh-CN" sz="2400" dirty="0"/>
              <a:t>开发的优点是相对于系统外包开发方式比较节约资金，可以培养、增强使用单位的技术力量，便于系统维护工作，系统的技术水平较高。缺点是双方在合作中沟通易出现问题，相互扯皮</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5" name="矩形 4"/>
          <p:cNvSpPr/>
          <p:nvPr/>
        </p:nvSpPr>
        <p:spPr>
          <a:xfrm>
            <a:off x="533400" y="1225689"/>
            <a:ext cx="8001000" cy="4154984"/>
          </a:xfrm>
          <a:prstGeom prst="rect">
            <a:avLst/>
          </a:prstGeom>
        </p:spPr>
        <p:txBody>
          <a:bodyPr wrap="square">
            <a:spAutoFit/>
          </a:bodyPr>
          <a:lstStyle/>
          <a:p>
            <a:r>
              <a:rPr lang="en-US" altLang="zh-CN" sz="2400" b="1" dirty="0" smtClean="0"/>
              <a:t>2.3.3 </a:t>
            </a:r>
            <a:r>
              <a:rPr lang="zh-CN" altLang="zh-CN" sz="2400" b="1" dirty="0"/>
              <a:t>系统外包</a:t>
            </a:r>
            <a:endParaRPr lang="zh-CN" altLang="zh-CN" sz="2400" dirty="0"/>
          </a:p>
          <a:p>
            <a:endParaRPr lang="en-US" altLang="zh-CN" sz="2400" dirty="0" smtClean="0"/>
          </a:p>
          <a:p>
            <a:r>
              <a:rPr lang="zh-CN" altLang="zh-CN" sz="2400" dirty="0" smtClean="0"/>
              <a:t>信息系统</a:t>
            </a:r>
            <a:r>
              <a:rPr lang="zh-CN" altLang="zh-CN" sz="2400" dirty="0"/>
              <a:t>外包</a:t>
            </a:r>
            <a:r>
              <a:rPr lang="en-US" altLang="zh-CN" sz="2400" dirty="0"/>
              <a:t>(IS Outsourcing / Information System Outsourcing) </a:t>
            </a:r>
            <a:r>
              <a:rPr lang="zh-CN" altLang="zh-CN" sz="2400" dirty="0"/>
              <a:t>是指借助外部力量进行信息系统开发与信息系统建设方式。确切地说，就是用户在规定的服务水平基础上，将全部或部分的信息系统项目，以合同方式委托给专业性公司，由其在一定时期内稳定地管理并提供企业需要的信息技术服务的行为</a:t>
            </a:r>
            <a:r>
              <a:rPr lang="zh-CN" altLang="zh-CN" sz="2400" dirty="0" smtClean="0"/>
              <a:t>。</a:t>
            </a:r>
            <a:endParaRPr lang="zh-CN" altLang="zh-CN" sz="2400" dirty="0"/>
          </a:p>
          <a:p>
            <a:r>
              <a:rPr lang="en-US" altLang="zh-CN" sz="2400" dirty="0" smtClean="0"/>
              <a:t>      </a:t>
            </a:r>
            <a:r>
              <a:rPr lang="zh-CN" altLang="zh-CN" sz="2400" dirty="0" smtClean="0"/>
              <a:t>信息系统</a:t>
            </a:r>
            <a:r>
              <a:rPr lang="zh-CN" altLang="zh-CN" sz="2400" dirty="0"/>
              <a:t>外包为用户方技术部门提供了扩展能力的手段，使用户方技术部门无需忙于应付越来越多的业务需求开发，从而扩展了用户方技术部门的能力</a:t>
            </a:r>
            <a:r>
              <a:rPr lang="zh-CN"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5" name="矩形 4"/>
          <p:cNvSpPr/>
          <p:nvPr/>
        </p:nvSpPr>
        <p:spPr>
          <a:xfrm>
            <a:off x="457200" y="1600200"/>
            <a:ext cx="8001000" cy="3416320"/>
          </a:xfrm>
          <a:prstGeom prst="rect">
            <a:avLst/>
          </a:prstGeom>
        </p:spPr>
        <p:txBody>
          <a:bodyPr wrap="square">
            <a:spAutoFit/>
          </a:bodyPr>
          <a:lstStyle/>
          <a:p>
            <a:r>
              <a:rPr lang="zh-CN" altLang="zh-CN" sz="2400" dirty="0"/>
              <a:t>　</a:t>
            </a:r>
            <a:r>
              <a:rPr lang="en-US" altLang="zh-CN" sz="2400" dirty="0"/>
              <a:t>  </a:t>
            </a:r>
            <a:r>
              <a:rPr lang="en-US" altLang="zh-CN" sz="2400" b="1" dirty="0" smtClean="0"/>
              <a:t>2.3.3 </a:t>
            </a:r>
            <a:r>
              <a:rPr lang="zh-CN" altLang="zh-CN" sz="2400" b="1" dirty="0" smtClean="0"/>
              <a:t>系统外包</a:t>
            </a:r>
            <a:endParaRPr lang="en-US" altLang="zh-CN" sz="2400" b="1" dirty="0" smtClean="0"/>
          </a:p>
          <a:p>
            <a:endParaRPr lang="zh-CN" altLang="zh-CN" sz="2400" dirty="0" smtClean="0"/>
          </a:p>
          <a:p>
            <a:r>
              <a:rPr lang="en-US" altLang="zh-CN" sz="2400" dirty="0" smtClean="0"/>
              <a:t>      </a:t>
            </a:r>
            <a:r>
              <a:rPr lang="zh-CN" altLang="zh-CN" sz="2400" dirty="0" smtClean="0"/>
              <a:t>根据</a:t>
            </a:r>
            <a:r>
              <a:rPr lang="zh-CN" altLang="zh-CN" sz="2400" dirty="0"/>
              <a:t>外部力量在系统开发中的不同作用，信息系统外包可以划分为信息系统开发外包、信息系统系统运行外包和业务流程外包。 </a:t>
            </a:r>
            <a:endParaRPr lang="zh-CN" altLang="zh-CN" sz="2400" dirty="0"/>
          </a:p>
          <a:p>
            <a:r>
              <a:rPr lang="zh-CN" altLang="zh-CN" sz="2400" dirty="0"/>
              <a:t>　　（</a:t>
            </a:r>
            <a:r>
              <a:rPr lang="en-US" altLang="zh-CN" sz="2400" dirty="0"/>
              <a:t>1</a:t>
            </a:r>
            <a:r>
              <a:rPr lang="zh-CN" altLang="zh-CN" sz="2400" dirty="0"/>
              <a:t>）信息系统开发外包</a:t>
            </a:r>
            <a:endParaRPr lang="zh-CN" altLang="zh-CN" sz="2400" dirty="0"/>
          </a:p>
          <a:p>
            <a:r>
              <a:rPr lang="zh-CN" altLang="zh-CN" sz="2400" dirty="0"/>
              <a:t>　　（</a:t>
            </a:r>
            <a:r>
              <a:rPr lang="en-US" altLang="zh-CN" sz="2400" dirty="0"/>
              <a:t>2</a:t>
            </a:r>
            <a:r>
              <a:rPr lang="zh-CN" altLang="zh-CN" sz="2400" dirty="0"/>
              <a:t>）信息系统运行外包</a:t>
            </a:r>
            <a:endParaRPr lang="zh-CN" altLang="zh-CN" sz="2400" dirty="0"/>
          </a:p>
          <a:p>
            <a:r>
              <a:rPr lang="en-US" altLang="zh-CN" sz="2400" dirty="0" smtClean="0"/>
              <a:t>       </a:t>
            </a:r>
            <a:r>
              <a:rPr lang="zh-CN" altLang="zh-CN" sz="2400" dirty="0" smtClean="0"/>
              <a:t>（</a:t>
            </a:r>
            <a:r>
              <a:rPr lang="en-US" altLang="zh-CN" sz="2400" dirty="0"/>
              <a:t>3</a:t>
            </a:r>
            <a:r>
              <a:rPr lang="zh-CN" altLang="zh-CN" sz="2400" dirty="0"/>
              <a:t>）业务流程外包</a:t>
            </a:r>
            <a:endParaRPr lang="zh-CN" altLang="zh-CN" sz="2400" dirty="0"/>
          </a:p>
          <a:p>
            <a:r>
              <a:rPr lang="zh-CN" altLang="zh-CN" sz="2400" dirty="0"/>
              <a:t>　　</a:t>
            </a:r>
            <a:r>
              <a:rPr lang="zh-CN" altLang="zh-CN" sz="2400" dirty="0" smtClean="0"/>
              <a:t>。 </a:t>
            </a:r>
            <a:endParaRPr lang="zh-CN" altLang="zh-CN"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33795" name="Text Box 3"/>
          <p:cNvSpPr txBox="1">
            <a:spLocks noChangeArrowheads="1"/>
          </p:cNvSpPr>
          <p:nvPr/>
        </p:nvSpPr>
        <p:spPr bwMode="auto">
          <a:xfrm>
            <a:off x="228600" y="762000"/>
            <a:ext cx="86868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2.3 </a:t>
            </a:r>
            <a:r>
              <a:rPr lang="zh-CN" altLang="en-US" sz="2800" b="1" dirty="0" smtClean="0">
                <a:latin typeface="楷体_GB2312" pitchFamily="49" charset="-122"/>
                <a:ea typeface="楷体_GB2312" pitchFamily="49" charset="-122"/>
              </a:rPr>
              <a:t>信息系统的开发方式</a:t>
            </a:r>
            <a:r>
              <a:rPr lang="en-US" altLang="zh-CN"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graphicFrame>
        <p:nvGraphicFramePr>
          <p:cNvPr id="6" name="表格 5"/>
          <p:cNvGraphicFramePr>
            <a:graphicFrameLocks noGrp="1"/>
          </p:cNvGraphicFramePr>
          <p:nvPr/>
        </p:nvGraphicFramePr>
        <p:xfrm>
          <a:off x="609600" y="2209800"/>
          <a:ext cx="7467600" cy="3429000"/>
        </p:xfrm>
        <a:graphic>
          <a:graphicData uri="http://schemas.openxmlformats.org/drawingml/2006/table">
            <a:tbl>
              <a:tblPr/>
              <a:tblGrid>
                <a:gridCol w="2909333"/>
                <a:gridCol w="1508500"/>
                <a:gridCol w="1579887"/>
                <a:gridCol w="1469880"/>
              </a:tblGrid>
              <a:tr h="685800">
                <a:tc>
                  <a:txBody>
                    <a:bodyPr/>
                    <a:lstStyle/>
                    <a:p>
                      <a:pPr algn="ctr">
                        <a:spcAft>
                          <a:spcPts val="0"/>
                        </a:spcAft>
                      </a:pPr>
                      <a:endParaRPr lang="en-US" sz="2000" kern="100">
                        <a:latin typeface="宋体" panose="02010600030101010101" pitchFamily="2" charset="-122"/>
                        <a:ea typeface="宋体" panose="02010600030101010101" pitchFamily="2" charset="-122"/>
                        <a:cs typeface="Times New Roman" panose="02020603050405020304"/>
                      </a:endParaRPr>
                    </a:p>
                  </a:txBody>
                  <a:tcPr anchor="ctr">
                    <a:lnL>
                      <a:noFill/>
                    </a:lnL>
                    <a:lnR w="12700" cap="flat" cmpd="sng" algn="ctr">
                      <a:solidFill>
                        <a:srgbClr val="463634"/>
                      </a:solidFill>
                      <a:prstDash val="solid"/>
                      <a:round/>
                      <a:headEnd type="none" w="med" len="med"/>
                      <a:tailEnd type="none" w="med" len="med"/>
                    </a:lnR>
                    <a:lnT w="28575"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自主开发</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28575"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联合开发</a:t>
                      </a:r>
                      <a:endParaRPr lang="zh-CN" sz="2000" kern="100">
                        <a:latin typeface="Calibri" panose="020F0502020204030204"/>
                        <a:ea typeface="宋体" panose="02010600030101010101" pitchFamily="2" charset="-122"/>
                        <a:cs typeface="Times New Roman" panose="02020603050405020304"/>
                      </a:endParaRPr>
                    </a:p>
                  </a:txBody>
                  <a:tcPr marL="0" marR="0" marT="0" marB="0"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28575"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系统外包</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a:noFill/>
                    </a:lnR>
                    <a:lnT w="28575"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r>
              <a:tr h="685800">
                <a:tc>
                  <a:txBody>
                    <a:bodyPr/>
                    <a:lstStyle/>
                    <a:p>
                      <a:pPr algn="l">
                        <a:spcAft>
                          <a:spcPts val="0"/>
                        </a:spcAft>
                      </a:pPr>
                      <a:r>
                        <a:rPr lang="zh-CN" sz="2000" kern="100">
                          <a:latin typeface="Calibri" panose="020F0502020204030204"/>
                          <a:ea typeface="宋体" panose="02010600030101010101" pitchFamily="2" charset="-122"/>
                          <a:cs typeface="Times New Roman" panose="02020603050405020304"/>
                        </a:rPr>
                        <a:t>分析和设计能力的要求</a:t>
                      </a:r>
                      <a:endParaRPr lang="zh-CN" sz="2000" kern="100">
                        <a:latin typeface="Calibri" panose="020F0502020204030204"/>
                        <a:ea typeface="宋体" panose="02010600030101010101" pitchFamily="2" charset="-122"/>
                        <a:cs typeface="Times New Roman" panose="02020603050405020304"/>
                      </a:endParaRPr>
                    </a:p>
                  </a:txBody>
                  <a:tcPr anchor="ctr">
                    <a:lnL>
                      <a:noFill/>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较高</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逐渐培养</a:t>
                      </a:r>
                      <a:endParaRPr lang="zh-CN" sz="2000" kern="100">
                        <a:latin typeface="Calibri" panose="020F0502020204030204"/>
                        <a:ea typeface="宋体" panose="02010600030101010101" pitchFamily="2" charset="-122"/>
                        <a:cs typeface="Times New Roman" panose="02020603050405020304"/>
                      </a:endParaRPr>
                    </a:p>
                  </a:txBody>
                  <a:tcPr marL="0" marR="0" marT="0" marB="0"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一般</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a:noFill/>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r>
              <a:tr h="685800">
                <a:tc>
                  <a:txBody>
                    <a:bodyPr/>
                    <a:lstStyle/>
                    <a:p>
                      <a:pPr algn="l">
                        <a:spcAft>
                          <a:spcPts val="0"/>
                        </a:spcAft>
                      </a:pPr>
                      <a:r>
                        <a:rPr lang="zh-CN" sz="2000" kern="100">
                          <a:latin typeface="Calibri" panose="020F0502020204030204"/>
                          <a:ea typeface="宋体" panose="02010600030101010101" pitchFamily="2" charset="-122"/>
                          <a:cs typeface="Times New Roman" panose="02020603050405020304"/>
                        </a:rPr>
                        <a:t>编程能力的要求</a:t>
                      </a:r>
                      <a:endParaRPr lang="zh-CN" sz="2000" kern="100">
                        <a:latin typeface="Calibri" panose="020F0502020204030204"/>
                        <a:ea typeface="宋体" panose="02010600030101010101" pitchFamily="2" charset="-122"/>
                        <a:cs typeface="Times New Roman" panose="02020603050405020304"/>
                      </a:endParaRPr>
                    </a:p>
                  </a:txBody>
                  <a:tcPr anchor="ctr">
                    <a:lnL>
                      <a:noFill/>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较高</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需要</a:t>
                      </a:r>
                      <a:endParaRPr lang="zh-CN" sz="2000" kern="100">
                        <a:latin typeface="Calibri" panose="020F0502020204030204"/>
                        <a:ea typeface="宋体" panose="02010600030101010101" pitchFamily="2" charset="-122"/>
                        <a:cs typeface="Times New Roman" panose="02020603050405020304"/>
                      </a:endParaRPr>
                    </a:p>
                  </a:txBody>
                  <a:tcPr marL="0" marR="0" marT="0" marB="0"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不需要</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a:noFill/>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r>
              <a:tr h="685800">
                <a:tc>
                  <a:txBody>
                    <a:bodyPr/>
                    <a:lstStyle/>
                    <a:p>
                      <a:pPr algn="l">
                        <a:spcAft>
                          <a:spcPts val="0"/>
                        </a:spcAft>
                      </a:pPr>
                      <a:r>
                        <a:rPr lang="zh-CN" sz="2000" kern="100">
                          <a:latin typeface="Calibri" panose="020F0502020204030204"/>
                          <a:ea typeface="宋体" panose="02010600030101010101" pitchFamily="2" charset="-122"/>
                          <a:cs typeface="Times New Roman" panose="02020603050405020304"/>
                        </a:rPr>
                        <a:t>系统维护的要求</a:t>
                      </a:r>
                      <a:endParaRPr lang="zh-CN" sz="2000" kern="100">
                        <a:latin typeface="Calibri" panose="020F0502020204030204"/>
                        <a:ea typeface="宋体" panose="02010600030101010101" pitchFamily="2" charset="-122"/>
                        <a:cs typeface="Times New Roman" panose="02020603050405020304"/>
                      </a:endParaRPr>
                    </a:p>
                  </a:txBody>
                  <a:tcPr anchor="ctr">
                    <a:lnL>
                      <a:noFill/>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容易</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较容易</a:t>
                      </a:r>
                      <a:endParaRPr lang="zh-CN" sz="2000" kern="100">
                        <a:latin typeface="Calibri" panose="020F0502020204030204"/>
                        <a:ea typeface="宋体" panose="02010600030101010101" pitchFamily="2" charset="-122"/>
                        <a:cs typeface="Times New Roman" panose="02020603050405020304"/>
                      </a:endParaRPr>
                    </a:p>
                  </a:txBody>
                  <a:tcPr marL="0" marR="0" marT="0" marB="0"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较困难</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a:noFill/>
                    </a:lnR>
                    <a:lnT w="12700" cap="flat" cmpd="sng" algn="ctr">
                      <a:solidFill>
                        <a:srgbClr val="463634"/>
                      </a:solidFill>
                      <a:prstDash val="solid"/>
                      <a:round/>
                      <a:headEnd type="none" w="med" len="med"/>
                      <a:tailEnd type="none" w="med" len="med"/>
                    </a:lnT>
                    <a:lnB w="12700" cap="flat" cmpd="sng" algn="ctr">
                      <a:solidFill>
                        <a:srgbClr val="463634"/>
                      </a:solidFill>
                      <a:prstDash val="solid"/>
                      <a:round/>
                      <a:headEnd type="none" w="med" len="med"/>
                      <a:tailEnd type="none" w="med" len="med"/>
                    </a:lnB>
                  </a:tcPr>
                </a:tc>
              </a:tr>
              <a:tr h="685800">
                <a:tc>
                  <a:txBody>
                    <a:bodyPr/>
                    <a:lstStyle/>
                    <a:p>
                      <a:pPr algn="l">
                        <a:spcAft>
                          <a:spcPts val="0"/>
                        </a:spcAft>
                      </a:pPr>
                      <a:r>
                        <a:rPr lang="zh-CN" sz="2000" kern="100">
                          <a:latin typeface="Calibri" panose="020F0502020204030204"/>
                          <a:ea typeface="宋体" panose="02010600030101010101" pitchFamily="2" charset="-122"/>
                          <a:cs typeface="Times New Roman" panose="02020603050405020304"/>
                        </a:rPr>
                        <a:t>开发费用</a:t>
                      </a:r>
                      <a:endParaRPr lang="zh-CN" sz="2000" kern="100">
                        <a:latin typeface="Calibri" panose="020F0502020204030204"/>
                        <a:ea typeface="宋体" panose="02010600030101010101" pitchFamily="2" charset="-122"/>
                        <a:cs typeface="Times New Roman" panose="02020603050405020304"/>
                      </a:endParaRPr>
                    </a:p>
                  </a:txBody>
                  <a:tcPr anchor="ctr">
                    <a:lnL>
                      <a:noFill/>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28575"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少</a:t>
                      </a:r>
                      <a:endParaRPr lang="zh-CN" sz="2000" kern="10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28575" cap="flat" cmpd="sng" algn="ctr">
                      <a:solidFill>
                        <a:srgbClr val="463634"/>
                      </a:solidFill>
                      <a:prstDash val="solid"/>
                      <a:round/>
                      <a:headEnd type="none" w="med" len="med"/>
                      <a:tailEnd type="none" w="med" len="med"/>
                    </a:lnB>
                  </a:tcPr>
                </a:tc>
                <a:tc>
                  <a:txBody>
                    <a:bodyPr/>
                    <a:lstStyle/>
                    <a:p>
                      <a:pPr algn="ctr">
                        <a:spcAft>
                          <a:spcPts val="0"/>
                        </a:spcAft>
                      </a:pPr>
                      <a:r>
                        <a:rPr lang="zh-CN" sz="2000" kern="100">
                          <a:latin typeface="Calibri" panose="020F0502020204030204"/>
                          <a:ea typeface="宋体" panose="02010600030101010101" pitchFamily="2" charset="-122"/>
                          <a:cs typeface="Times New Roman" panose="02020603050405020304"/>
                        </a:rPr>
                        <a:t>较少</a:t>
                      </a:r>
                      <a:endParaRPr lang="zh-CN" sz="2000" kern="100">
                        <a:latin typeface="Calibri" panose="020F0502020204030204"/>
                        <a:ea typeface="宋体" panose="02010600030101010101" pitchFamily="2" charset="-122"/>
                        <a:cs typeface="Times New Roman" panose="02020603050405020304"/>
                      </a:endParaRPr>
                    </a:p>
                  </a:txBody>
                  <a:tcPr marL="0" marR="0" marT="0" marB="0" anchor="ctr">
                    <a:lnL w="12700" cap="flat" cmpd="sng" algn="ctr">
                      <a:solidFill>
                        <a:srgbClr val="463634"/>
                      </a:solidFill>
                      <a:prstDash val="solid"/>
                      <a:round/>
                      <a:headEnd type="none" w="med" len="med"/>
                      <a:tailEnd type="none" w="med" len="med"/>
                    </a:lnL>
                    <a:lnR w="12700" cap="flat" cmpd="sng" algn="ctr">
                      <a:solidFill>
                        <a:srgbClr val="463634"/>
                      </a:solidFill>
                      <a:prstDash val="solid"/>
                      <a:round/>
                      <a:headEnd type="none" w="med" len="med"/>
                      <a:tailEnd type="none" w="med" len="med"/>
                    </a:lnR>
                    <a:lnT w="12700" cap="flat" cmpd="sng" algn="ctr">
                      <a:solidFill>
                        <a:srgbClr val="463634"/>
                      </a:solidFill>
                      <a:prstDash val="solid"/>
                      <a:round/>
                      <a:headEnd type="none" w="med" len="med"/>
                      <a:tailEnd type="none" w="med" len="med"/>
                    </a:lnT>
                    <a:lnB w="28575" cap="flat" cmpd="sng" algn="ctr">
                      <a:solidFill>
                        <a:srgbClr val="463634"/>
                      </a:solidFill>
                      <a:prstDash val="solid"/>
                      <a:round/>
                      <a:headEnd type="none" w="med" len="med"/>
                      <a:tailEnd type="none" w="med" len="med"/>
                    </a:lnB>
                  </a:tcPr>
                </a:tc>
                <a:tc>
                  <a:txBody>
                    <a:bodyPr/>
                    <a:lstStyle/>
                    <a:p>
                      <a:pPr algn="ctr">
                        <a:spcAft>
                          <a:spcPts val="0"/>
                        </a:spcAft>
                      </a:pPr>
                      <a:r>
                        <a:rPr lang="zh-CN" sz="2000" kern="100" dirty="0">
                          <a:latin typeface="Calibri" panose="020F0502020204030204"/>
                          <a:ea typeface="宋体" panose="02010600030101010101" pitchFamily="2" charset="-122"/>
                          <a:cs typeface="Times New Roman" panose="02020603050405020304"/>
                        </a:rPr>
                        <a:t>多</a:t>
                      </a:r>
                      <a:endParaRPr lang="zh-CN" sz="2000" kern="100" dirty="0">
                        <a:latin typeface="Calibri" panose="020F0502020204030204"/>
                        <a:ea typeface="宋体" panose="02010600030101010101" pitchFamily="2" charset="-122"/>
                        <a:cs typeface="Times New Roman" panose="02020603050405020304"/>
                      </a:endParaRPr>
                    </a:p>
                  </a:txBody>
                  <a:tcPr anchor="ctr">
                    <a:lnL w="12700" cap="flat" cmpd="sng" algn="ctr">
                      <a:solidFill>
                        <a:srgbClr val="463634"/>
                      </a:solidFill>
                      <a:prstDash val="solid"/>
                      <a:round/>
                      <a:headEnd type="none" w="med" len="med"/>
                      <a:tailEnd type="none" w="med" len="med"/>
                    </a:lnL>
                    <a:lnR>
                      <a:noFill/>
                    </a:lnR>
                    <a:lnT w="12700" cap="flat" cmpd="sng" algn="ctr">
                      <a:solidFill>
                        <a:srgbClr val="463634"/>
                      </a:solidFill>
                      <a:prstDash val="solid"/>
                      <a:round/>
                      <a:headEnd type="none" w="med" len="med"/>
                      <a:tailEnd type="none" w="med" len="med"/>
                    </a:lnT>
                    <a:lnB w="28575" cap="flat" cmpd="sng" algn="ctr">
                      <a:solidFill>
                        <a:srgbClr val="463634"/>
                      </a:solidFill>
                      <a:prstDash val="solid"/>
                      <a:round/>
                      <a:headEnd type="none" w="med" len="med"/>
                      <a:tailEnd type="none" w="med" len="med"/>
                    </a:lnB>
                  </a:tcPr>
                </a:tc>
              </a:tr>
            </a:tbl>
          </a:graphicData>
        </a:graphic>
      </p:graphicFrame>
      <p:sp>
        <p:nvSpPr>
          <p:cNvPr id="142337"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sz="900" b="0" i="0" u="none" strike="noStrike" cap="none" normalizeH="0" baseline="0" smtClean="0">
                <a:ln>
                  <a:noFill/>
                </a:ln>
                <a:solidFill>
                  <a:schemeClr val="tx1"/>
                </a:solidFill>
                <a:effectLst/>
                <a:latin typeface="楷体" panose="02010609060101010101" pitchFamily="49" charset="-122"/>
                <a:ea typeface="宋体" panose="02010600030101010101" pitchFamily="2" charset="-122"/>
                <a:cs typeface="Times New Roman" panose="02020603050405020304" pitchFamily="18" charset="0"/>
              </a:rPr>
              <a:t>表</a:t>
            </a:r>
            <a:r>
              <a:rPr kumimoji="0" lang="en-US" altLang="zh-CN" sz="900" b="0" i="0" u="none" strike="noStrike" cap="none" normalizeH="0" baseline="0" smtClean="0">
                <a:ln>
                  <a:noFill/>
                </a:ln>
                <a:solidFill>
                  <a:schemeClr val="tx1"/>
                </a:solidFill>
                <a:effectLst/>
                <a:latin typeface="楷体" panose="02010609060101010101" pitchFamily="49" charset="-122"/>
                <a:ea typeface="宋体" panose="02010600030101010101" pitchFamily="2" charset="-122"/>
                <a:cs typeface="Times New Roman" panose="02020603050405020304" pitchFamily="18" charset="0"/>
              </a:rPr>
              <a:t>2.6  </a:t>
            </a:r>
            <a:r>
              <a:rPr kumimoji="0" lang="zh-CN" altLang="en-US" sz="900" b="0" i="0" u="none" strike="noStrike" cap="none" normalizeH="0" baseline="0" smtClean="0">
                <a:ln>
                  <a:noFill/>
                </a:ln>
                <a:solidFill>
                  <a:schemeClr val="tx1"/>
                </a:solidFill>
                <a:effectLst/>
                <a:latin typeface="楷体" panose="02010609060101010101" pitchFamily="49" charset="-122"/>
                <a:ea typeface="宋体" panose="02010600030101010101" pitchFamily="2" charset="-122"/>
                <a:cs typeface="Times New Roman" panose="02020603050405020304" pitchFamily="18" charset="0"/>
              </a:rPr>
              <a:t>开发方式的比较</a:t>
            </a:r>
            <a:endParaRPr kumimoji="0" lang="zh-CN" altLang="en-US" sz="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1600200" y="1600200"/>
            <a:ext cx="3200400" cy="369332"/>
          </a:xfrm>
          <a:prstGeom prst="rect">
            <a:avLst/>
          </a:prstGeom>
        </p:spPr>
        <p:txBody>
          <a:bodyPr wrap="square">
            <a:spAutoFit/>
          </a:bodyPr>
          <a:lstStyle/>
          <a:p>
            <a:r>
              <a:rPr lang="zh-CN" altLang="en-US" b="1" dirty="0" smtClean="0">
                <a:latin typeface="楷体_GB2312" pitchFamily="49" charset="-122"/>
                <a:ea typeface="楷体_GB2312" pitchFamily="49" charset="-122"/>
              </a:rPr>
              <a:t>开发方式比较：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15364" name="Text Box 4"/>
          <p:cNvSpPr txBox="1">
            <a:spLocks noChangeArrowheads="1"/>
          </p:cNvSpPr>
          <p:nvPr/>
        </p:nvSpPr>
        <p:spPr bwMode="auto">
          <a:xfrm>
            <a:off x="457200" y="1905000"/>
            <a:ext cx="8382000" cy="3970318"/>
          </a:xfrm>
          <a:prstGeom prst="rect">
            <a:avLst/>
          </a:prstGeom>
          <a:noFill/>
          <a:ln w="9525">
            <a:noFill/>
            <a:miter lim="800000"/>
          </a:ln>
        </p:spPr>
        <p:txBody>
          <a:bodyPr wrap="square">
            <a:spAutoFit/>
          </a:bodyPr>
          <a:lstStyle/>
          <a:p>
            <a:pPr algn="just">
              <a:lnSpc>
                <a:spcPct val="140000"/>
              </a:lnSpc>
              <a:buClr>
                <a:srgbClr val="FF0000"/>
              </a:buClr>
              <a:buFont typeface="Wingdings" panose="05000000000000000000" pitchFamily="2" charset="2"/>
              <a:buChar char="ü"/>
            </a:pPr>
            <a:r>
              <a:rPr lang="zh-CN" altLang="en-US" sz="2000" b="1" dirty="0">
                <a:latin typeface="楷体_GB2312" pitchFamily="49" charset="-122"/>
                <a:ea typeface="楷体_GB2312" pitchFamily="49" charset="-122"/>
              </a:rPr>
              <a:t>系统设计</a:t>
            </a:r>
            <a:endParaRPr lang="en-US" altLang="zh-CN" sz="20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r>
              <a:rPr lang="zh-CN" altLang="en-US" sz="2000" b="1" dirty="0">
                <a:latin typeface="楷体_GB2312" pitchFamily="49" charset="-122"/>
                <a:ea typeface="楷体_GB2312" pitchFamily="49" charset="-122"/>
                <a:cs typeface="Times New Roman" panose="02020603050405020304" pitchFamily="18" charset="0"/>
              </a:rPr>
              <a:t>    主要任务是进行新系统的物理模型的设计，即设计实现逻辑模型的技术方案，主要内容有输入输出设计、数据库设计、代码体系的设计、程序模块设计以及系统配置方案的设计等。</a:t>
            </a:r>
            <a:endParaRPr lang="zh-CN" altLang="en-US" sz="20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Char char="ü"/>
            </a:pPr>
            <a:r>
              <a:rPr lang="zh-CN" altLang="en-US" sz="2000" b="1" dirty="0">
                <a:latin typeface="楷体_GB2312" pitchFamily="49" charset="-122"/>
                <a:ea typeface="楷体_GB2312" pitchFamily="49" charset="-122"/>
              </a:rPr>
              <a:t>系统实施</a:t>
            </a:r>
            <a:endParaRPr lang="zh-CN" altLang="en-US" sz="20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r>
              <a:rPr lang="zh-CN" altLang="en-US" sz="2000" b="1" dirty="0">
                <a:latin typeface="楷体_GB2312" pitchFamily="49" charset="-122"/>
                <a:ea typeface="楷体_GB2312" pitchFamily="49" charset="-122"/>
              </a:rPr>
              <a:t>    系统实施的任务是将设计出来的新系统付诸实现。包括硬件设备的购置、安装和调试，程序代码的编写和调试，人员培训，数据的采集和整理，系统测试与转换等。</a:t>
            </a:r>
            <a:endParaRPr lang="zh-CN" altLang="en-US" sz="2000" b="1" dirty="0">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None/>
            </a:pPr>
            <a:endParaRPr lang="en-US" altLang="zh-CN" sz="2000" dirty="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954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2.1.1</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结构化生命周期法</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1524000" y="990600"/>
            <a:ext cx="5791200" cy="609600"/>
          </a:xfrm>
          <a:prstGeom prst="rect">
            <a:avLst/>
          </a:prstGeom>
          <a:noFill/>
          <a:ln w="9525" algn="ctr">
            <a:noFill/>
            <a:miter lim="800000"/>
          </a:ln>
        </p:spPr>
        <p:txBody>
          <a:bodyPr lIns="0" tIns="0" rIns="0" bIns="0">
            <a:spAutoFit/>
          </a:bodyPr>
          <a:lstStyle/>
          <a:p>
            <a:pPr algn="ctr"/>
            <a:r>
              <a:rPr lang="zh-CN" altLang="en-US" sz="4000" b="1">
                <a:latin typeface="楷体_GB2312" pitchFamily="49" charset="-122"/>
                <a:ea typeface="楷体_GB2312" pitchFamily="49" charset="-122"/>
              </a:rPr>
              <a:t>小结</a:t>
            </a:r>
            <a:endParaRPr lang="zh-CN" altLang="en-US" sz="4000" b="1">
              <a:latin typeface="楷体_GB2312" pitchFamily="49" charset="-122"/>
              <a:ea typeface="楷体_GB2312" pitchFamily="49" charset="-122"/>
            </a:endParaRPr>
          </a:p>
        </p:txBody>
      </p:sp>
      <p:sp>
        <p:nvSpPr>
          <p:cNvPr id="60419" name="Rectangle 4"/>
          <p:cNvSpPr>
            <a:spLocks noChangeArrowheads="1"/>
          </p:cNvSpPr>
          <p:nvPr/>
        </p:nvSpPr>
        <p:spPr bwMode="auto">
          <a:xfrm>
            <a:off x="457200" y="1639888"/>
            <a:ext cx="8382000" cy="4224811"/>
          </a:xfrm>
          <a:prstGeom prst="rect">
            <a:avLst/>
          </a:prstGeom>
          <a:noFill/>
          <a:ln w="9525">
            <a:noFill/>
            <a:miter lim="800000"/>
          </a:ln>
        </p:spPr>
        <p:txBody>
          <a:bodyPr>
            <a:spAutoFit/>
          </a:bodyPr>
          <a:lstStyle/>
          <a:p>
            <a:pPr algn="just">
              <a:lnSpc>
                <a:spcPct val="140000"/>
              </a:lnSpc>
              <a:buClr>
                <a:srgbClr val="FF0000"/>
              </a:buClr>
            </a:pPr>
            <a:r>
              <a:rPr lang="en-US" altLang="zh-CN" sz="2800" dirty="0" smtClean="0"/>
              <a:t>       </a:t>
            </a:r>
            <a:r>
              <a:rPr lang="zh-CN" altLang="zh-CN" sz="2800" dirty="0" smtClean="0"/>
              <a:t>本章</a:t>
            </a:r>
            <a:r>
              <a:rPr lang="zh-CN" altLang="zh-CN" sz="2800" dirty="0"/>
              <a:t>介绍了信息系统主要的几种开发方法，结构化生命周期法、原型法、面向对象法以及敏捷开发方法。讲述了几种常见的信息系统开发模型，以及基于各种模型的信息系统软件过程以及它们的主要优缺点。介绍了信息系统三种开发方式即自主开发、联合开发以及系统外包。</a:t>
            </a:r>
            <a:endParaRPr lang="zh-CN" altLang="zh-CN" sz="2800" dirty="0"/>
          </a:p>
          <a:p>
            <a:pPr algn="just">
              <a:lnSpc>
                <a:spcPct val="140000"/>
              </a:lnSpc>
              <a:buClr>
                <a:srgbClr val="FF0000"/>
              </a:buClr>
              <a:buFont typeface="Wingdings" panose="05000000000000000000" pitchFamily="2" charset="2"/>
              <a:buNone/>
            </a:pPr>
            <a:endParaRPr lang="zh-CN" altLang="en-US" sz="2800" b="1" dirty="0">
              <a:solidFill>
                <a:srgbClr val="000000"/>
              </a:solidFill>
              <a:latin typeface="楷体_GB2312" pitchFamily="49" charset="-122"/>
              <a:ea typeface="楷体_GB2312" pitchFamily="49" charset="-122"/>
            </a:endParaRPr>
          </a:p>
        </p:txBody>
      </p:sp>
      <p:sp>
        <p:nvSpPr>
          <p:cNvPr id="6042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1524000" y="808038"/>
            <a:ext cx="5791200" cy="609600"/>
          </a:xfrm>
          <a:prstGeom prst="rect">
            <a:avLst/>
          </a:prstGeom>
          <a:noFill/>
          <a:ln w="9525" algn="ctr">
            <a:noFill/>
            <a:miter lim="800000"/>
          </a:ln>
        </p:spPr>
        <p:txBody>
          <a:bodyPr lIns="0" tIns="0" rIns="0" bIns="0">
            <a:spAutoFit/>
          </a:bodyPr>
          <a:lstStyle/>
          <a:p>
            <a:pPr algn="ctr"/>
            <a:r>
              <a:rPr lang="zh-CN" altLang="en-US" sz="4000" b="1">
                <a:latin typeface="楷体_GB2312" pitchFamily="49" charset="-122"/>
                <a:ea typeface="楷体_GB2312" pitchFamily="49" charset="-122"/>
              </a:rPr>
              <a:t>小结</a:t>
            </a:r>
            <a:endParaRPr lang="zh-CN" altLang="en-US" sz="4000" b="1">
              <a:latin typeface="楷体_GB2312" pitchFamily="49" charset="-122"/>
              <a:ea typeface="楷体_GB2312" pitchFamily="49" charset="-122"/>
            </a:endParaRPr>
          </a:p>
        </p:txBody>
      </p:sp>
      <p:sp>
        <p:nvSpPr>
          <p:cNvPr id="61443" name="Rectangle 4"/>
          <p:cNvSpPr>
            <a:spLocks noChangeArrowheads="1"/>
          </p:cNvSpPr>
          <p:nvPr/>
        </p:nvSpPr>
        <p:spPr bwMode="auto">
          <a:xfrm>
            <a:off x="533400" y="1752600"/>
            <a:ext cx="8382000" cy="3970318"/>
          </a:xfrm>
          <a:prstGeom prst="rect">
            <a:avLst/>
          </a:prstGeom>
          <a:noFill/>
          <a:ln w="9525">
            <a:noFill/>
            <a:miter lim="800000"/>
          </a:ln>
        </p:spPr>
        <p:txBody>
          <a:bodyPr wrap="square">
            <a:spAutoFit/>
          </a:bodyPr>
          <a:lstStyle/>
          <a:p>
            <a:pPr algn="just">
              <a:lnSpc>
                <a:spcPct val="140000"/>
              </a:lnSpc>
              <a:buClr>
                <a:srgbClr val="FF0000"/>
              </a:buClr>
              <a:buFont typeface="Wingdings" panose="05000000000000000000" pitchFamily="2" charset="2"/>
              <a:buChar char="ü"/>
            </a:pPr>
            <a:r>
              <a:rPr lang="zh-CN" altLang="en-US" sz="2000" b="1" dirty="0">
                <a:solidFill>
                  <a:srgbClr val="000000"/>
                </a:solidFill>
                <a:latin typeface="楷体_GB2312" pitchFamily="49" charset="-122"/>
                <a:ea typeface="楷体_GB2312" pitchFamily="49" charset="-122"/>
              </a:rPr>
              <a:t>信息系统的</a:t>
            </a:r>
            <a:r>
              <a:rPr lang="zh-CN" altLang="en-US" sz="2000" b="1" dirty="0" smtClean="0">
                <a:solidFill>
                  <a:srgbClr val="000000"/>
                </a:solidFill>
                <a:latin typeface="楷体_GB2312" pitchFamily="49" charset="-122"/>
                <a:ea typeface="楷体_GB2312" pitchFamily="49" charset="-122"/>
              </a:rPr>
              <a:t>生命周期方法，</a:t>
            </a:r>
            <a:r>
              <a:rPr lang="zh-CN" altLang="en-US" sz="2000" b="1" dirty="0">
                <a:solidFill>
                  <a:srgbClr val="000000"/>
                </a:solidFill>
                <a:latin typeface="楷体_GB2312" pitchFamily="49" charset="-122"/>
                <a:ea typeface="楷体_GB2312" pitchFamily="49" charset="-122"/>
              </a:rPr>
              <a:t>是从时间的角度对信息系统开发和维护任务进行分解，把信息系统生存的漫长周期依次划分为若干个阶段，每个阶段有相对独立的任务。信息系统的开发模型是信息系统项目管理工作的基础，它清晰、直观地描述软件开发全过程。</a:t>
            </a:r>
            <a:endParaRPr lang="en-US" altLang="zh-CN" sz="2000" b="1" dirty="0" smtClean="0">
              <a:solidFill>
                <a:srgbClr val="000000"/>
              </a:solidFill>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Char char="ü"/>
            </a:pPr>
            <a:r>
              <a:rPr lang="zh-CN" altLang="en-US" sz="2000" b="1" dirty="0" smtClean="0">
                <a:solidFill>
                  <a:srgbClr val="000000"/>
                </a:solidFill>
                <a:latin typeface="楷体_GB2312" pitchFamily="49" charset="-122"/>
                <a:ea typeface="楷体_GB2312" pitchFamily="49" charset="-122"/>
              </a:rPr>
              <a:t>通常</a:t>
            </a:r>
            <a:r>
              <a:rPr lang="zh-CN" altLang="en-US" sz="2000" b="1" dirty="0">
                <a:solidFill>
                  <a:srgbClr val="000000"/>
                </a:solidFill>
                <a:latin typeface="楷体_GB2312" pitchFamily="49" charset="-122"/>
                <a:ea typeface="楷体_GB2312" pitchFamily="49" charset="-122"/>
              </a:rPr>
              <a:t>信息系统生命周期包括的</a:t>
            </a:r>
            <a:r>
              <a:rPr lang="en-US" altLang="zh-CN" sz="2000" b="1" dirty="0">
                <a:solidFill>
                  <a:srgbClr val="000000"/>
                </a:solidFill>
                <a:latin typeface="楷体_GB2312" pitchFamily="49" charset="-122"/>
                <a:ea typeface="楷体_GB2312" pitchFamily="49" charset="-122"/>
              </a:rPr>
              <a:t>5</a:t>
            </a:r>
            <a:r>
              <a:rPr lang="zh-CN" altLang="en-US" sz="2000" b="1" dirty="0">
                <a:solidFill>
                  <a:srgbClr val="000000"/>
                </a:solidFill>
                <a:latin typeface="楷体_GB2312" pitchFamily="49" charset="-122"/>
                <a:ea typeface="楷体_GB2312" pitchFamily="49" charset="-122"/>
              </a:rPr>
              <a:t>个阶段：系统规划阶段、系统分析阶段、系统设计阶段、系统实施阶段、系统运行与维护阶段。</a:t>
            </a:r>
            <a:endParaRPr lang="zh-CN" altLang="en-US" sz="2000" b="1" dirty="0">
              <a:solidFill>
                <a:srgbClr val="000000"/>
              </a:solidFill>
              <a:latin typeface="楷体_GB2312" pitchFamily="49" charset="-122"/>
              <a:ea typeface="楷体_GB2312" pitchFamily="49" charset="-122"/>
            </a:endParaRPr>
          </a:p>
          <a:p>
            <a:pPr algn="just">
              <a:lnSpc>
                <a:spcPct val="140000"/>
              </a:lnSpc>
              <a:buClr>
                <a:srgbClr val="FF0000"/>
              </a:buClr>
              <a:buFont typeface="Wingdings" panose="05000000000000000000" pitchFamily="2" charset="2"/>
              <a:buChar char="ü"/>
            </a:pPr>
            <a:r>
              <a:rPr lang="zh-CN" altLang="en-US" sz="2000" b="1" dirty="0">
                <a:solidFill>
                  <a:srgbClr val="000000"/>
                </a:solidFill>
                <a:latin typeface="楷体_GB2312" pitchFamily="49" charset="-122"/>
                <a:ea typeface="楷体_GB2312" pitchFamily="49" charset="-122"/>
              </a:rPr>
              <a:t>常见的信息系统开发模型有：瀑布模型、螺旋模型、增量模型、喷泉模型、快速原型模型、基于构件的开发模型、基于体系结构的开发模型及</a:t>
            </a:r>
            <a:r>
              <a:rPr lang="en-US" altLang="zh-CN" sz="2000" b="1" dirty="0">
                <a:solidFill>
                  <a:srgbClr val="000000"/>
                </a:solidFill>
                <a:latin typeface="楷体_GB2312" pitchFamily="49" charset="-122"/>
                <a:ea typeface="楷体_GB2312" pitchFamily="49" charset="-122"/>
              </a:rPr>
              <a:t>RUP</a:t>
            </a:r>
            <a:r>
              <a:rPr lang="zh-CN" altLang="en-US" sz="2000" b="1" dirty="0">
                <a:solidFill>
                  <a:srgbClr val="000000"/>
                </a:solidFill>
                <a:latin typeface="楷体_GB2312" pitchFamily="49" charset="-122"/>
                <a:ea typeface="楷体_GB2312" pitchFamily="49" charset="-122"/>
              </a:rPr>
              <a:t>等。</a:t>
            </a:r>
            <a:endParaRPr lang="zh-CN" altLang="en-US" sz="2000" b="1" dirty="0">
              <a:solidFill>
                <a:srgbClr val="000000"/>
              </a:solidFill>
              <a:latin typeface="楷体_GB2312" pitchFamily="49" charset="-122"/>
              <a:ea typeface="楷体_GB2312" pitchFamily="49" charset="-122"/>
            </a:endParaRPr>
          </a:p>
        </p:txBody>
      </p:sp>
      <p:sp>
        <p:nvSpPr>
          <p:cNvPr id="61444"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1295400" y="1371600"/>
            <a:ext cx="5791200" cy="609600"/>
          </a:xfrm>
          <a:prstGeom prst="rect">
            <a:avLst/>
          </a:prstGeom>
          <a:noFill/>
          <a:ln w="9525" algn="ctr">
            <a:noFill/>
            <a:miter lim="800000"/>
          </a:ln>
        </p:spPr>
        <p:txBody>
          <a:bodyPr lIns="0" tIns="0" rIns="0" bIns="0">
            <a:spAutoFit/>
          </a:bodyPr>
          <a:lstStyle/>
          <a:p>
            <a:pPr algn="ctr"/>
            <a:r>
              <a:rPr lang="zh-CN" altLang="en-US" sz="4000" b="1">
                <a:latin typeface="楷体_GB2312" pitchFamily="49" charset="-122"/>
                <a:ea typeface="楷体_GB2312" pitchFamily="49" charset="-122"/>
              </a:rPr>
              <a:t>作业</a:t>
            </a:r>
            <a:endParaRPr lang="zh-CN" altLang="en-US" sz="4000" b="1">
              <a:latin typeface="楷体_GB2312" pitchFamily="49" charset="-122"/>
              <a:ea typeface="楷体_GB2312" pitchFamily="49" charset="-122"/>
            </a:endParaRPr>
          </a:p>
        </p:txBody>
      </p:sp>
      <p:sp>
        <p:nvSpPr>
          <p:cNvPr id="62467" name="Rectangle 4"/>
          <p:cNvSpPr>
            <a:spLocks noChangeArrowheads="1"/>
          </p:cNvSpPr>
          <p:nvPr/>
        </p:nvSpPr>
        <p:spPr bwMode="auto">
          <a:xfrm>
            <a:off x="1905000" y="2286000"/>
            <a:ext cx="5410200" cy="622671"/>
          </a:xfrm>
          <a:prstGeom prst="rect">
            <a:avLst/>
          </a:prstGeom>
          <a:noFill/>
          <a:ln w="9525">
            <a:noFill/>
            <a:miter lim="800000"/>
          </a:ln>
        </p:spPr>
        <p:txBody>
          <a:bodyPr>
            <a:spAutoFit/>
          </a:bodyPr>
          <a:lstStyle/>
          <a:p>
            <a:pPr algn="just">
              <a:lnSpc>
                <a:spcPct val="140000"/>
              </a:lnSpc>
              <a:buClr>
                <a:srgbClr val="FF0000"/>
              </a:buClr>
              <a:buFont typeface="Wingdings" panose="05000000000000000000" pitchFamily="2" charset="2"/>
              <a:buNone/>
            </a:pPr>
            <a:r>
              <a:rPr lang="en-US" altLang="zh-CN" sz="2800" dirty="0"/>
              <a:t>p67</a:t>
            </a:r>
            <a:r>
              <a:rPr lang="zh-CN" altLang="zh-CN" sz="2800" dirty="0"/>
              <a:t>问题讨论</a:t>
            </a:r>
            <a:r>
              <a:rPr lang="zh-CN" altLang="zh-CN" sz="2800" dirty="0" smtClean="0"/>
              <a:t>：</a:t>
            </a:r>
            <a:r>
              <a:rPr lang="zh-CN" altLang="en-US" sz="2800" dirty="0" smtClean="0"/>
              <a:t>第</a:t>
            </a:r>
            <a:r>
              <a:rPr lang="en-US" altLang="zh-CN" sz="2800" dirty="0" smtClean="0"/>
              <a:t>3</a:t>
            </a:r>
            <a:r>
              <a:rPr lang="zh-CN" altLang="zh-CN" sz="2800" dirty="0"/>
              <a:t>、</a:t>
            </a:r>
            <a:r>
              <a:rPr lang="en-US" altLang="zh-CN" sz="2800" dirty="0" smtClean="0"/>
              <a:t>7</a:t>
            </a:r>
            <a:r>
              <a:rPr lang="zh-CN" altLang="en-US" sz="2800" dirty="0" smtClean="0"/>
              <a:t>题</a:t>
            </a:r>
            <a:endParaRPr lang="zh-CN" altLang="en-US" sz="2800" b="1" dirty="0">
              <a:solidFill>
                <a:srgbClr val="000000"/>
              </a:solidFill>
              <a:latin typeface="楷体_GB2312" pitchFamily="49" charset="-122"/>
              <a:ea typeface="楷体_GB2312" pitchFamily="49" charset="-122"/>
            </a:endParaRPr>
          </a:p>
        </p:txBody>
      </p:sp>
      <p:sp>
        <p:nvSpPr>
          <p:cNvPr id="62468"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16388" name="Text Box 4"/>
          <p:cNvSpPr txBox="1">
            <a:spLocks noChangeArrowheads="1"/>
          </p:cNvSpPr>
          <p:nvPr/>
        </p:nvSpPr>
        <p:spPr bwMode="auto">
          <a:xfrm>
            <a:off x="457200" y="2209800"/>
            <a:ext cx="8305800" cy="3637919"/>
          </a:xfrm>
          <a:prstGeom prst="rect">
            <a:avLst/>
          </a:prstGeom>
          <a:noFill/>
          <a:ln w="9525">
            <a:noFill/>
            <a:miter lim="800000"/>
          </a:ln>
        </p:spPr>
        <p:txBody>
          <a:bodyPr wrap="square">
            <a:spAutoFit/>
          </a:bodyPr>
          <a:lstStyle/>
          <a:p>
            <a:pPr algn="just">
              <a:lnSpc>
                <a:spcPct val="160000"/>
              </a:lnSpc>
              <a:buClr>
                <a:srgbClr val="FF0000"/>
              </a:buClr>
              <a:buFont typeface="Wingdings" panose="05000000000000000000" pitchFamily="2" charset="2"/>
              <a:buChar char="ü"/>
            </a:pPr>
            <a:r>
              <a:rPr lang="zh-CN" altLang="zh-CN" sz="2400" b="1" dirty="0">
                <a:latin typeface="楷体_GB2312" pitchFamily="49" charset="-122"/>
                <a:ea typeface="楷体_GB2312" pitchFamily="49" charset="-122"/>
              </a:rPr>
              <a:t>系统运行与维护</a:t>
            </a:r>
            <a:endParaRPr lang="zh-CN" altLang="zh-CN" sz="2400" b="1" dirty="0">
              <a:latin typeface="楷体_GB2312" pitchFamily="49" charset="-122"/>
              <a:ea typeface="楷体_GB2312" pitchFamily="49" charset="-122"/>
            </a:endParaRPr>
          </a:p>
          <a:p>
            <a:pPr algn="just">
              <a:lnSpc>
                <a:spcPct val="160000"/>
              </a:lnSpc>
              <a:buClr>
                <a:srgbClr val="FF0000"/>
              </a:buClr>
              <a:buFont typeface="Wingdings" panose="05000000000000000000" pitchFamily="2" charset="2"/>
              <a:buNone/>
            </a:pPr>
            <a:r>
              <a:rPr lang="zh-CN" altLang="en-US" sz="2400" b="1" dirty="0">
                <a:latin typeface="楷体_GB2312" pitchFamily="49" charset="-122"/>
                <a:ea typeface="楷体_GB2312" pitchFamily="49" charset="-122"/>
              </a:rPr>
              <a:t>    </a:t>
            </a:r>
            <a:r>
              <a:rPr lang="zh-CN" altLang="zh-CN" sz="2400" b="1" dirty="0">
                <a:latin typeface="楷体_GB2312" pitchFamily="49" charset="-122"/>
                <a:ea typeface="楷体_GB2312" pitchFamily="49" charset="-122"/>
              </a:rPr>
              <a:t>该阶段主要内容是保证系统日常的正常运行，逐日记录系统运行的情况，根据需求对系统进行必要的维护并履行相应的审批验收手续。</a:t>
            </a:r>
            <a:endParaRPr lang="zh-CN" altLang="zh-CN" sz="2400" b="1" dirty="0">
              <a:latin typeface="楷体_GB2312" pitchFamily="49" charset="-122"/>
              <a:ea typeface="楷体_GB2312" pitchFamily="49" charset="-122"/>
            </a:endParaRPr>
          </a:p>
          <a:p>
            <a:pPr algn="just">
              <a:lnSpc>
                <a:spcPct val="160000"/>
              </a:lnSpc>
              <a:buClr>
                <a:srgbClr val="FF0000"/>
              </a:buClr>
              <a:buFont typeface="Wingdings" panose="05000000000000000000" pitchFamily="2" charset="2"/>
              <a:buChar char="ü"/>
            </a:pPr>
            <a:endParaRPr lang="zh-CN" altLang="en-US" sz="2400" b="1" dirty="0">
              <a:latin typeface="楷体_GB2312" pitchFamily="49" charset="-122"/>
              <a:ea typeface="楷体_GB2312" pitchFamily="49" charset="-122"/>
            </a:endParaRPr>
          </a:p>
          <a:p>
            <a:pPr algn="just">
              <a:lnSpc>
                <a:spcPct val="160000"/>
              </a:lnSpc>
              <a:buClr>
                <a:srgbClr val="FF0000"/>
              </a:buClr>
              <a:buFont typeface="Wingdings" panose="05000000000000000000" pitchFamily="2" charset="2"/>
              <a:buNone/>
            </a:pPr>
            <a:endParaRPr lang="en-US" altLang="zh-CN" sz="2400" dirty="0">
              <a:latin typeface="楷体_GB2312" pitchFamily="49" charset="-122"/>
              <a:ea typeface="楷体_GB2312" pitchFamily="49" charset="-122"/>
            </a:endParaRPr>
          </a:p>
        </p:txBody>
      </p:sp>
      <p:sp>
        <p:nvSpPr>
          <p:cNvPr id="5" name="Text Box 4"/>
          <p:cNvSpPr txBox="1">
            <a:spLocks noChangeArrowheads="1"/>
          </p:cNvSpPr>
          <p:nvPr/>
        </p:nvSpPr>
        <p:spPr bwMode="auto">
          <a:xfrm>
            <a:off x="304800" y="685800"/>
            <a:ext cx="5791200" cy="492443"/>
          </a:xfrm>
          <a:prstGeom prst="rect">
            <a:avLst/>
          </a:prstGeom>
          <a:noFill/>
          <a:ln w="9525" algn="ctr">
            <a:noFill/>
            <a:miter lim="800000"/>
          </a:ln>
        </p:spPr>
        <p:txBody>
          <a:bodyPr lIns="0" tIns="0" rIns="0" bIns="0">
            <a:spAutoFit/>
          </a:bodyPr>
          <a:lstStyle/>
          <a:p>
            <a:r>
              <a:rPr lang="en-US" altLang="zh-CN" sz="3200" b="1" dirty="0">
                <a:latin typeface="楷体_GB2312" pitchFamily="49" charset="-122"/>
                <a:ea typeface="楷体_GB2312" pitchFamily="49" charset="-122"/>
              </a:rPr>
              <a:t>2.1</a:t>
            </a:r>
            <a:r>
              <a:rPr lang="zh-CN" altLang="en-US" sz="3200" b="1" dirty="0">
                <a:latin typeface="楷体_GB2312" pitchFamily="49" charset="-122"/>
                <a:ea typeface="楷体_GB2312" pitchFamily="49" charset="-122"/>
              </a:rPr>
              <a:t>　信息系统</a:t>
            </a:r>
            <a:r>
              <a:rPr lang="zh-CN" altLang="en-US" sz="3200" b="1" dirty="0" smtClean="0">
                <a:latin typeface="楷体_GB2312" pitchFamily="49" charset="-122"/>
                <a:ea typeface="楷体_GB2312" pitchFamily="49" charset="-122"/>
              </a:rPr>
              <a:t>的开发方法</a:t>
            </a:r>
            <a:endParaRPr lang="zh-CN" altLang="en-US" sz="3200" b="1" dirty="0">
              <a:latin typeface="楷体_GB2312" pitchFamily="49" charset="-122"/>
              <a:ea typeface="楷体_GB2312" pitchFamily="49" charset="-122"/>
            </a:endParaRPr>
          </a:p>
        </p:txBody>
      </p:sp>
      <p:sp>
        <p:nvSpPr>
          <p:cNvPr id="6" name="Text Box 4"/>
          <p:cNvSpPr txBox="1">
            <a:spLocks noChangeArrowheads="1"/>
          </p:cNvSpPr>
          <p:nvPr/>
        </p:nvSpPr>
        <p:spPr bwMode="auto">
          <a:xfrm>
            <a:off x="304800" y="1295400"/>
            <a:ext cx="5791200" cy="430887"/>
          </a:xfrm>
          <a:prstGeom prst="rect">
            <a:avLst/>
          </a:prstGeom>
          <a:noFill/>
          <a:ln w="9525" algn="ctr">
            <a:noFill/>
            <a:miter lim="800000"/>
          </a:ln>
        </p:spPr>
        <p:txBody>
          <a:bodyPr lIns="0" tIns="0" rIns="0" bIns="0">
            <a:spAutoFit/>
          </a:bodyPr>
          <a:lstStyle/>
          <a:p>
            <a:r>
              <a:rPr lang="en-US" altLang="zh-CN" sz="2800" b="1" dirty="0" smtClean="0">
                <a:latin typeface="楷体_GB2312" pitchFamily="49" charset="-122"/>
                <a:ea typeface="楷体_GB2312" pitchFamily="49" charset="-122"/>
              </a:rPr>
              <a:t>2.1.1</a:t>
            </a: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结构化生命周期法</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6324600"/>
            <a:ext cx="5181600"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第</a:t>
            </a:r>
            <a:r>
              <a:rPr lang="en-US" altLang="zh-CN" sz="1400" b="1">
                <a:latin typeface="Times New Roman" panose="02020603050405020304" pitchFamily="18" charset="0"/>
              </a:rPr>
              <a:t>2</a:t>
            </a:r>
            <a:r>
              <a:rPr lang="zh-CN" altLang="en-US" sz="1400" b="1">
                <a:latin typeface="Times New Roman" panose="02020603050405020304" pitchFamily="18" charset="0"/>
              </a:rPr>
              <a:t>章　</a:t>
            </a:r>
            <a:r>
              <a:rPr lang="zh-CN" altLang="en-US" sz="1400" b="1"/>
              <a:t>信息系统的生命周期和开发模型</a:t>
            </a:r>
            <a:endParaRPr lang="zh-CN" altLang="en-US" sz="1400" b="1"/>
          </a:p>
        </p:txBody>
      </p:sp>
      <p:sp>
        <p:nvSpPr>
          <p:cNvPr id="17411" name="Text Box 3"/>
          <p:cNvSpPr txBox="1">
            <a:spLocks noChangeArrowheads="1"/>
          </p:cNvSpPr>
          <p:nvPr/>
        </p:nvSpPr>
        <p:spPr bwMode="auto">
          <a:xfrm>
            <a:off x="152400" y="914400"/>
            <a:ext cx="3352800" cy="427038"/>
          </a:xfrm>
          <a:prstGeom prst="rect">
            <a:avLst/>
          </a:prstGeom>
          <a:noFill/>
          <a:ln w="9525" algn="ctr">
            <a:noFill/>
            <a:miter lim="800000"/>
          </a:ln>
        </p:spPr>
        <p:txBody>
          <a:bodyPr wrap="square" lIns="0" tIns="0" rIns="0" bIns="0">
            <a:spAutoFit/>
          </a:bodyPr>
          <a:lstStyle/>
          <a:p>
            <a:r>
              <a:rPr lang="zh-CN" altLang="en-US" sz="2800" b="1" dirty="0" smtClean="0">
                <a:latin typeface="楷体_GB2312" pitchFamily="49" charset="-122"/>
                <a:ea typeface="楷体_GB2312" pitchFamily="49" charset="-122"/>
              </a:rPr>
              <a:t>信息系统</a:t>
            </a:r>
            <a:r>
              <a:rPr lang="zh-CN" altLang="en-US" sz="2800" b="1" dirty="0">
                <a:latin typeface="楷体_GB2312" pitchFamily="49" charset="-122"/>
                <a:ea typeface="楷体_GB2312" pitchFamily="49" charset="-122"/>
              </a:rPr>
              <a:t>的生命周期</a:t>
            </a:r>
            <a:endParaRPr lang="zh-CN" altLang="en-US" sz="2800" b="1" dirty="0">
              <a:latin typeface="楷体_GB2312" pitchFamily="49" charset="-122"/>
              <a:ea typeface="楷体_GB2312" pitchFamily="49" charset="-122"/>
            </a:endParaRPr>
          </a:p>
        </p:txBody>
      </p:sp>
      <p:grpSp>
        <p:nvGrpSpPr>
          <p:cNvPr id="17412" name="Group 6"/>
          <p:cNvGrpSpPr>
            <a:grpSpLocks noChangeAspect="1"/>
          </p:cNvGrpSpPr>
          <p:nvPr/>
        </p:nvGrpSpPr>
        <p:grpSpPr bwMode="auto">
          <a:xfrm>
            <a:off x="1066800" y="1143000"/>
            <a:ext cx="7391400" cy="5284788"/>
            <a:chOff x="3360" y="2376"/>
            <a:chExt cx="6180" cy="6124"/>
          </a:xfrm>
        </p:grpSpPr>
        <p:sp>
          <p:nvSpPr>
            <p:cNvPr id="17413" name="AutoShape 7"/>
            <p:cNvSpPr>
              <a:spLocks noChangeAspect="1" noChangeArrowheads="1"/>
            </p:cNvSpPr>
            <p:nvPr/>
          </p:nvSpPr>
          <p:spPr bwMode="auto">
            <a:xfrm>
              <a:off x="3360" y="2376"/>
              <a:ext cx="6180" cy="6124"/>
            </a:xfrm>
            <a:prstGeom prst="rect">
              <a:avLst/>
            </a:prstGeom>
            <a:noFill/>
            <a:ln w="9525">
              <a:noFill/>
              <a:miter lim="800000"/>
            </a:ln>
          </p:spPr>
          <p:txBody>
            <a:bodyPr/>
            <a:lstStyle/>
            <a:p>
              <a:endParaRPr lang="zh-CN" altLang="en-US"/>
            </a:p>
          </p:txBody>
        </p:sp>
        <p:grpSp>
          <p:nvGrpSpPr>
            <p:cNvPr id="17414" name="Group 8"/>
            <p:cNvGrpSpPr/>
            <p:nvPr/>
          </p:nvGrpSpPr>
          <p:grpSpPr bwMode="auto">
            <a:xfrm>
              <a:off x="3360" y="2376"/>
              <a:ext cx="6085" cy="6124"/>
              <a:chOff x="3360" y="2376"/>
              <a:chExt cx="6085" cy="6124"/>
            </a:xfrm>
          </p:grpSpPr>
          <p:sp>
            <p:nvSpPr>
              <p:cNvPr id="17415" name="Oval 9"/>
              <p:cNvSpPr>
                <a:spLocks noChangeAspect="1" noChangeArrowheads="1"/>
              </p:cNvSpPr>
              <p:nvPr/>
            </p:nvSpPr>
            <p:spPr bwMode="auto">
              <a:xfrm>
                <a:off x="3600" y="2844"/>
                <a:ext cx="5386" cy="5385"/>
              </a:xfrm>
              <a:prstGeom prst="ellipse">
                <a:avLst/>
              </a:prstGeom>
              <a:solidFill>
                <a:srgbClr val="FFFFFF"/>
              </a:solidFill>
              <a:ln w="9525">
                <a:solidFill>
                  <a:srgbClr val="000000"/>
                </a:solidFill>
                <a:round/>
              </a:ln>
            </p:spPr>
            <p:txBody>
              <a:bodyPr/>
              <a:lstStyle/>
              <a:p>
                <a:endParaRPr lang="zh-CN" altLang="en-US"/>
              </a:p>
            </p:txBody>
          </p:sp>
          <p:sp>
            <p:nvSpPr>
              <p:cNvPr id="17416" name="Oval 10"/>
              <p:cNvSpPr>
                <a:spLocks noChangeArrowheads="1"/>
              </p:cNvSpPr>
              <p:nvPr/>
            </p:nvSpPr>
            <p:spPr bwMode="auto">
              <a:xfrm>
                <a:off x="6015" y="2376"/>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开发请求</a:t>
                </a:r>
                <a:endParaRPr lang="zh-CN" altLang="en-US" sz="1600"/>
              </a:p>
            </p:txBody>
          </p:sp>
          <p:sp>
            <p:nvSpPr>
              <p:cNvPr id="17417" name="Oval 11"/>
              <p:cNvSpPr>
                <a:spLocks noChangeArrowheads="1"/>
              </p:cNvSpPr>
              <p:nvPr/>
            </p:nvSpPr>
            <p:spPr bwMode="auto">
              <a:xfrm>
                <a:off x="7235" y="2660"/>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初步调查</a:t>
                </a:r>
                <a:endParaRPr lang="zh-CN" altLang="en-US" sz="1600"/>
              </a:p>
            </p:txBody>
          </p:sp>
          <p:grpSp>
            <p:nvGrpSpPr>
              <p:cNvPr id="17418" name="Group 12"/>
              <p:cNvGrpSpPr/>
              <p:nvPr/>
            </p:nvGrpSpPr>
            <p:grpSpPr bwMode="auto">
              <a:xfrm>
                <a:off x="4560" y="4204"/>
                <a:ext cx="3465" cy="2562"/>
                <a:chOff x="3780" y="8772"/>
                <a:chExt cx="3465" cy="2562"/>
              </a:xfrm>
            </p:grpSpPr>
            <p:sp>
              <p:nvSpPr>
                <p:cNvPr id="17447" name="Oval 13"/>
                <p:cNvSpPr>
                  <a:spLocks noChangeArrowheads="1"/>
                </p:cNvSpPr>
                <p:nvPr/>
              </p:nvSpPr>
              <p:spPr bwMode="auto">
                <a:xfrm>
                  <a:off x="4500" y="8928"/>
                  <a:ext cx="2268" cy="2268"/>
                </a:xfrm>
                <a:prstGeom prst="ellipse">
                  <a:avLst/>
                </a:prstGeom>
                <a:solidFill>
                  <a:srgbClr val="FFFFFF"/>
                </a:solidFill>
                <a:ln w="9525">
                  <a:solidFill>
                    <a:srgbClr val="000000"/>
                  </a:solidFill>
                  <a:round/>
                </a:ln>
              </p:spPr>
              <p:txBody>
                <a:bodyPr/>
                <a:lstStyle/>
                <a:p>
                  <a:endParaRPr lang="zh-CN" altLang="en-US"/>
                </a:p>
              </p:txBody>
            </p:sp>
            <p:sp>
              <p:nvSpPr>
                <p:cNvPr id="17448" name="Rectangle 14"/>
                <p:cNvSpPr>
                  <a:spLocks noChangeArrowheads="1"/>
                </p:cNvSpPr>
                <p:nvPr/>
              </p:nvSpPr>
              <p:spPr bwMode="auto">
                <a:xfrm>
                  <a:off x="3780" y="9135"/>
                  <a:ext cx="1800" cy="468"/>
                </a:xfrm>
                <a:prstGeom prst="rect">
                  <a:avLst/>
                </a:prstGeom>
                <a:solidFill>
                  <a:srgbClr val="FFFFFF"/>
                </a:solidFill>
                <a:ln w="9525">
                  <a:noFill/>
                  <a:miter lim="800000"/>
                </a:ln>
              </p:spPr>
              <p:txBody>
                <a:bodyPr/>
                <a:lstStyle/>
                <a:p>
                  <a:pPr algn="ctr"/>
                  <a:r>
                    <a:rPr lang="zh-CN" altLang="en-US" sz="1600">
                      <a:latin typeface="Times New Roman" panose="02020603050405020304" pitchFamily="18" charset="0"/>
                    </a:rPr>
                    <a:t>系统运行和维护</a:t>
                  </a:r>
                  <a:endParaRPr lang="zh-CN" altLang="en-US" sz="1600">
                    <a:latin typeface="Times New Roman" panose="02020603050405020304" pitchFamily="18" charset="0"/>
                  </a:endParaRPr>
                </a:p>
                <a:p>
                  <a:endParaRPr lang="zh-CN" altLang="en-US" sz="1600"/>
                </a:p>
              </p:txBody>
            </p:sp>
            <p:sp>
              <p:nvSpPr>
                <p:cNvPr id="17449" name="Rectangle 15"/>
                <p:cNvSpPr>
                  <a:spLocks noChangeArrowheads="1"/>
                </p:cNvSpPr>
                <p:nvPr/>
              </p:nvSpPr>
              <p:spPr bwMode="auto">
                <a:xfrm>
                  <a:off x="5985" y="9120"/>
                  <a:ext cx="1080" cy="468"/>
                </a:xfrm>
                <a:prstGeom prst="rect">
                  <a:avLst/>
                </a:prstGeom>
                <a:solidFill>
                  <a:srgbClr val="FFFFFF"/>
                </a:solidFill>
                <a:ln w="9525">
                  <a:noFill/>
                  <a:miter lim="800000"/>
                </a:ln>
              </p:spPr>
              <p:txBody>
                <a:bodyPr/>
                <a:lstStyle/>
                <a:p>
                  <a:pPr algn="ctr"/>
                  <a:r>
                    <a:rPr lang="zh-CN" altLang="en-US" sz="1600">
                      <a:latin typeface="Times New Roman" panose="02020603050405020304" pitchFamily="18" charset="0"/>
                    </a:rPr>
                    <a:t>系统规划</a:t>
                  </a:r>
                  <a:endParaRPr lang="zh-CN" altLang="en-US" sz="1600">
                    <a:latin typeface="Times New Roman" panose="02020603050405020304" pitchFamily="18" charset="0"/>
                  </a:endParaRPr>
                </a:p>
                <a:p>
                  <a:endParaRPr lang="zh-CN" altLang="en-US" sz="1600"/>
                </a:p>
              </p:txBody>
            </p:sp>
            <p:sp>
              <p:nvSpPr>
                <p:cNvPr id="17450" name="Rectangle 16"/>
                <p:cNvSpPr>
                  <a:spLocks noChangeArrowheads="1"/>
                </p:cNvSpPr>
                <p:nvPr/>
              </p:nvSpPr>
              <p:spPr bwMode="auto">
                <a:xfrm>
                  <a:off x="4065" y="10212"/>
                  <a:ext cx="1080" cy="468"/>
                </a:xfrm>
                <a:prstGeom prst="rect">
                  <a:avLst/>
                </a:prstGeom>
                <a:solidFill>
                  <a:srgbClr val="FFFFFF"/>
                </a:solidFill>
                <a:ln w="9525">
                  <a:noFill/>
                  <a:miter lim="800000"/>
                </a:ln>
              </p:spPr>
              <p:txBody>
                <a:bodyPr/>
                <a:lstStyle/>
                <a:p>
                  <a:pPr algn="ctr"/>
                  <a:r>
                    <a:rPr lang="zh-CN" altLang="en-US" sz="1600">
                      <a:latin typeface="Times New Roman" panose="02020603050405020304" pitchFamily="18" charset="0"/>
                    </a:rPr>
                    <a:t>系统实施</a:t>
                  </a:r>
                  <a:endParaRPr lang="zh-CN" altLang="en-US" sz="1600">
                    <a:latin typeface="Times New Roman" panose="02020603050405020304" pitchFamily="18" charset="0"/>
                  </a:endParaRPr>
                </a:p>
                <a:p>
                  <a:endParaRPr lang="zh-CN" altLang="en-US" sz="1600"/>
                </a:p>
              </p:txBody>
            </p:sp>
            <p:sp>
              <p:nvSpPr>
                <p:cNvPr id="17451" name="Rectangle 17"/>
                <p:cNvSpPr>
                  <a:spLocks noChangeArrowheads="1"/>
                </p:cNvSpPr>
                <p:nvPr/>
              </p:nvSpPr>
              <p:spPr bwMode="auto">
                <a:xfrm>
                  <a:off x="6165" y="10197"/>
                  <a:ext cx="1080" cy="468"/>
                </a:xfrm>
                <a:prstGeom prst="rect">
                  <a:avLst/>
                </a:prstGeom>
                <a:solidFill>
                  <a:srgbClr val="FFFFFF"/>
                </a:solidFill>
                <a:ln w="9525">
                  <a:noFill/>
                  <a:miter lim="800000"/>
                </a:ln>
              </p:spPr>
              <p:txBody>
                <a:bodyPr/>
                <a:lstStyle/>
                <a:p>
                  <a:pPr algn="ctr"/>
                  <a:r>
                    <a:rPr lang="zh-CN" altLang="en-US" sz="1600">
                      <a:latin typeface="Times New Roman" panose="02020603050405020304" pitchFamily="18" charset="0"/>
                    </a:rPr>
                    <a:t>系统分析</a:t>
                  </a:r>
                  <a:endParaRPr lang="zh-CN" altLang="en-US" sz="1600">
                    <a:latin typeface="Times New Roman" panose="02020603050405020304" pitchFamily="18" charset="0"/>
                  </a:endParaRPr>
                </a:p>
                <a:p>
                  <a:endParaRPr lang="zh-CN" altLang="en-US" sz="1600"/>
                </a:p>
              </p:txBody>
            </p:sp>
            <p:sp>
              <p:nvSpPr>
                <p:cNvPr id="17452" name="Rectangle 18"/>
                <p:cNvSpPr>
                  <a:spLocks noChangeArrowheads="1"/>
                </p:cNvSpPr>
                <p:nvPr/>
              </p:nvSpPr>
              <p:spPr bwMode="auto">
                <a:xfrm>
                  <a:off x="5130" y="10866"/>
                  <a:ext cx="1080" cy="468"/>
                </a:xfrm>
                <a:prstGeom prst="rect">
                  <a:avLst/>
                </a:prstGeom>
                <a:solidFill>
                  <a:srgbClr val="FFFFFF"/>
                </a:solidFill>
                <a:ln w="9525">
                  <a:noFill/>
                  <a:miter lim="800000"/>
                </a:ln>
              </p:spPr>
              <p:txBody>
                <a:bodyPr/>
                <a:lstStyle/>
                <a:p>
                  <a:pPr algn="ctr"/>
                  <a:r>
                    <a:rPr lang="zh-CN" altLang="en-US" sz="1600">
                      <a:latin typeface="Times New Roman" panose="02020603050405020304" pitchFamily="18" charset="0"/>
                    </a:rPr>
                    <a:t>系统设计</a:t>
                  </a:r>
                  <a:endParaRPr lang="zh-CN" altLang="en-US" sz="1600">
                    <a:latin typeface="Times New Roman" panose="02020603050405020304" pitchFamily="18" charset="0"/>
                  </a:endParaRPr>
                </a:p>
                <a:p>
                  <a:pPr algn="ctr"/>
                  <a:endParaRPr lang="zh-CN" altLang="en-US" sz="1600">
                    <a:latin typeface="Times New Roman" panose="02020603050405020304" pitchFamily="18" charset="0"/>
                  </a:endParaRPr>
                </a:p>
                <a:p>
                  <a:endParaRPr lang="zh-CN" altLang="en-US" sz="1600"/>
                </a:p>
              </p:txBody>
            </p:sp>
            <p:sp>
              <p:nvSpPr>
                <p:cNvPr id="17453" name="Line 19"/>
                <p:cNvSpPr>
                  <a:spLocks noChangeShapeType="1"/>
                </p:cNvSpPr>
                <p:nvPr/>
              </p:nvSpPr>
              <p:spPr bwMode="auto">
                <a:xfrm>
                  <a:off x="5700" y="8772"/>
                  <a:ext cx="1" cy="312"/>
                </a:xfrm>
                <a:prstGeom prst="line">
                  <a:avLst/>
                </a:prstGeom>
                <a:noFill/>
                <a:ln w="9525">
                  <a:solidFill>
                    <a:srgbClr val="000000"/>
                  </a:solidFill>
                  <a:round/>
                </a:ln>
              </p:spPr>
              <p:txBody>
                <a:bodyPr/>
                <a:lstStyle/>
                <a:p>
                  <a:endParaRPr lang="zh-CN" altLang="en-US"/>
                </a:p>
              </p:txBody>
            </p:sp>
            <p:sp>
              <p:nvSpPr>
                <p:cNvPr id="17454" name="Line 20"/>
                <p:cNvSpPr>
                  <a:spLocks noChangeShapeType="1"/>
                </p:cNvSpPr>
                <p:nvPr/>
              </p:nvSpPr>
              <p:spPr bwMode="auto">
                <a:xfrm flipV="1">
                  <a:off x="6615" y="9894"/>
                  <a:ext cx="283" cy="57"/>
                </a:xfrm>
                <a:prstGeom prst="line">
                  <a:avLst/>
                </a:prstGeom>
                <a:noFill/>
                <a:ln w="9525">
                  <a:solidFill>
                    <a:srgbClr val="000000"/>
                  </a:solidFill>
                  <a:round/>
                </a:ln>
              </p:spPr>
              <p:txBody>
                <a:bodyPr/>
                <a:lstStyle/>
                <a:p>
                  <a:endParaRPr lang="zh-CN" altLang="en-US"/>
                </a:p>
              </p:txBody>
            </p:sp>
            <p:sp>
              <p:nvSpPr>
                <p:cNvPr id="17455" name="Line 21"/>
                <p:cNvSpPr>
                  <a:spLocks noChangeShapeType="1"/>
                </p:cNvSpPr>
                <p:nvPr/>
              </p:nvSpPr>
              <p:spPr bwMode="auto">
                <a:xfrm>
                  <a:off x="6285" y="10785"/>
                  <a:ext cx="170" cy="283"/>
                </a:xfrm>
                <a:prstGeom prst="line">
                  <a:avLst/>
                </a:prstGeom>
                <a:noFill/>
                <a:ln w="9525">
                  <a:solidFill>
                    <a:srgbClr val="000000"/>
                  </a:solidFill>
                  <a:round/>
                </a:ln>
              </p:spPr>
              <p:txBody>
                <a:bodyPr/>
                <a:lstStyle/>
                <a:p>
                  <a:endParaRPr lang="zh-CN" altLang="en-US"/>
                </a:p>
              </p:txBody>
            </p:sp>
            <p:sp>
              <p:nvSpPr>
                <p:cNvPr id="17456" name="Line 22"/>
                <p:cNvSpPr>
                  <a:spLocks noChangeShapeType="1"/>
                </p:cNvSpPr>
                <p:nvPr/>
              </p:nvSpPr>
              <p:spPr bwMode="auto">
                <a:xfrm flipV="1">
                  <a:off x="4710" y="10674"/>
                  <a:ext cx="159" cy="255"/>
                </a:xfrm>
                <a:prstGeom prst="line">
                  <a:avLst/>
                </a:prstGeom>
                <a:noFill/>
                <a:ln w="9525">
                  <a:solidFill>
                    <a:srgbClr val="000000"/>
                  </a:solidFill>
                  <a:round/>
                </a:ln>
              </p:spPr>
              <p:txBody>
                <a:bodyPr/>
                <a:lstStyle/>
                <a:p>
                  <a:endParaRPr lang="zh-CN" altLang="en-US"/>
                </a:p>
              </p:txBody>
            </p:sp>
            <p:sp>
              <p:nvSpPr>
                <p:cNvPr id="17457" name="Line 23"/>
                <p:cNvSpPr>
                  <a:spLocks noChangeShapeType="1"/>
                </p:cNvSpPr>
                <p:nvPr/>
              </p:nvSpPr>
              <p:spPr bwMode="auto">
                <a:xfrm>
                  <a:off x="4380" y="9708"/>
                  <a:ext cx="283" cy="113"/>
                </a:xfrm>
                <a:prstGeom prst="line">
                  <a:avLst/>
                </a:prstGeom>
                <a:noFill/>
                <a:ln w="9525">
                  <a:solidFill>
                    <a:srgbClr val="000000"/>
                  </a:solidFill>
                  <a:round/>
                </a:ln>
              </p:spPr>
              <p:txBody>
                <a:bodyPr/>
                <a:lstStyle/>
                <a:p>
                  <a:endParaRPr lang="zh-CN" altLang="en-US"/>
                </a:p>
              </p:txBody>
            </p:sp>
            <p:sp>
              <p:nvSpPr>
                <p:cNvPr id="17458" name="Line 24"/>
                <p:cNvSpPr>
                  <a:spLocks noChangeShapeType="1"/>
                </p:cNvSpPr>
                <p:nvPr/>
              </p:nvSpPr>
              <p:spPr bwMode="auto">
                <a:xfrm>
                  <a:off x="6737" y="9798"/>
                  <a:ext cx="28" cy="119"/>
                </a:xfrm>
                <a:prstGeom prst="line">
                  <a:avLst/>
                </a:prstGeom>
                <a:noFill/>
                <a:ln w="9525">
                  <a:solidFill>
                    <a:srgbClr val="000000"/>
                  </a:solidFill>
                  <a:round/>
                  <a:tailEnd type="triangle" w="med" len="med"/>
                </a:ln>
              </p:spPr>
              <p:txBody>
                <a:bodyPr/>
                <a:lstStyle/>
                <a:p>
                  <a:endParaRPr lang="zh-CN" altLang="en-US"/>
                </a:p>
              </p:txBody>
            </p:sp>
            <p:sp>
              <p:nvSpPr>
                <p:cNvPr id="17459" name="Line 25"/>
                <p:cNvSpPr>
                  <a:spLocks noChangeShapeType="1"/>
                </p:cNvSpPr>
                <p:nvPr/>
              </p:nvSpPr>
              <p:spPr bwMode="auto">
                <a:xfrm flipH="1">
                  <a:off x="6360" y="10800"/>
                  <a:ext cx="120" cy="126"/>
                </a:xfrm>
                <a:prstGeom prst="line">
                  <a:avLst/>
                </a:prstGeom>
                <a:noFill/>
                <a:ln w="9525">
                  <a:solidFill>
                    <a:srgbClr val="000000"/>
                  </a:solidFill>
                  <a:round/>
                  <a:tailEnd type="triangle" w="med" len="med"/>
                </a:ln>
              </p:spPr>
              <p:txBody>
                <a:bodyPr/>
                <a:lstStyle/>
                <a:p>
                  <a:endParaRPr lang="zh-CN" altLang="en-US"/>
                </a:p>
              </p:txBody>
            </p:sp>
            <p:sp>
              <p:nvSpPr>
                <p:cNvPr id="17460" name="Line 26"/>
                <p:cNvSpPr>
                  <a:spLocks noChangeShapeType="1"/>
                </p:cNvSpPr>
                <p:nvPr/>
              </p:nvSpPr>
              <p:spPr bwMode="auto">
                <a:xfrm flipH="1" flipV="1">
                  <a:off x="4785" y="10800"/>
                  <a:ext cx="1" cy="1"/>
                </a:xfrm>
                <a:prstGeom prst="line">
                  <a:avLst/>
                </a:prstGeom>
                <a:noFill/>
                <a:ln w="9525">
                  <a:solidFill>
                    <a:srgbClr val="000000"/>
                  </a:solidFill>
                  <a:round/>
                  <a:tailEnd type="triangle" w="med" len="med"/>
                </a:ln>
              </p:spPr>
              <p:txBody>
                <a:bodyPr/>
                <a:lstStyle/>
                <a:p>
                  <a:endParaRPr lang="zh-CN" altLang="en-US"/>
                </a:p>
              </p:txBody>
            </p:sp>
            <p:sp>
              <p:nvSpPr>
                <p:cNvPr id="17461" name="Line 27"/>
                <p:cNvSpPr>
                  <a:spLocks noChangeShapeType="1"/>
                </p:cNvSpPr>
                <p:nvPr/>
              </p:nvSpPr>
              <p:spPr bwMode="auto">
                <a:xfrm flipV="1">
                  <a:off x="4515" y="9777"/>
                  <a:ext cx="11" cy="72"/>
                </a:xfrm>
                <a:prstGeom prst="line">
                  <a:avLst/>
                </a:prstGeom>
                <a:noFill/>
                <a:ln w="9525">
                  <a:solidFill>
                    <a:srgbClr val="000000"/>
                  </a:solidFill>
                  <a:round/>
                  <a:tailEnd type="triangle" w="med" len="med"/>
                </a:ln>
              </p:spPr>
              <p:txBody>
                <a:bodyPr/>
                <a:lstStyle/>
                <a:p>
                  <a:endParaRPr lang="zh-CN" altLang="en-US"/>
                </a:p>
              </p:txBody>
            </p:sp>
            <p:sp>
              <p:nvSpPr>
                <p:cNvPr id="17462" name="Line 28"/>
                <p:cNvSpPr>
                  <a:spLocks noChangeShapeType="1"/>
                </p:cNvSpPr>
                <p:nvPr/>
              </p:nvSpPr>
              <p:spPr bwMode="auto">
                <a:xfrm flipV="1">
                  <a:off x="5565" y="8927"/>
                  <a:ext cx="125" cy="1"/>
                </a:xfrm>
                <a:prstGeom prst="line">
                  <a:avLst/>
                </a:prstGeom>
                <a:noFill/>
                <a:ln w="9525">
                  <a:solidFill>
                    <a:srgbClr val="000000"/>
                  </a:solidFill>
                  <a:round/>
                  <a:tailEnd type="triangle" w="med" len="med"/>
                </a:ln>
              </p:spPr>
              <p:txBody>
                <a:bodyPr/>
                <a:lstStyle/>
                <a:p>
                  <a:endParaRPr lang="zh-CN" altLang="en-US"/>
                </a:p>
              </p:txBody>
            </p:sp>
          </p:grpSp>
          <p:sp>
            <p:nvSpPr>
              <p:cNvPr id="17419" name="Oval 29"/>
              <p:cNvSpPr>
                <a:spLocks noChangeAspect="1" noChangeArrowheads="1"/>
              </p:cNvSpPr>
              <p:nvPr/>
            </p:nvSpPr>
            <p:spPr bwMode="auto">
              <a:xfrm>
                <a:off x="8570" y="4524"/>
                <a:ext cx="850" cy="850"/>
              </a:xfrm>
              <a:prstGeom prst="ellipse">
                <a:avLst/>
              </a:prstGeom>
              <a:solidFill>
                <a:srgbClr val="FFFFFF"/>
              </a:solidFill>
              <a:ln w="9525">
                <a:solidFill>
                  <a:srgbClr val="000000"/>
                </a:solidFill>
                <a:round/>
              </a:ln>
            </p:spPr>
            <p:txBody>
              <a:bodyPr/>
              <a:lstStyle/>
              <a:p>
                <a:pPr algn="ctr">
                  <a:spcBef>
                    <a:spcPts val="465"/>
                  </a:spcBef>
                </a:pPr>
                <a:r>
                  <a:rPr lang="zh-CN" altLang="en-US" sz="1600">
                    <a:latin typeface="Times New Roman" panose="02020603050405020304" pitchFamily="18" charset="0"/>
                  </a:rPr>
                  <a:t>审批</a:t>
                </a:r>
                <a:endParaRPr lang="zh-CN" altLang="en-US" sz="1600"/>
              </a:p>
            </p:txBody>
          </p:sp>
          <p:sp>
            <p:nvSpPr>
              <p:cNvPr id="17420" name="Oval 30"/>
              <p:cNvSpPr>
                <a:spLocks noChangeArrowheads="1"/>
              </p:cNvSpPr>
              <p:nvPr/>
            </p:nvSpPr>
            <p:spPr bwMode="auto">
              <a:xfrm>
                <a:off x="8190" y="3459"/>
                <a:ext cx="850" cy="850"/>
              </a:xfrm>
              <a:prstGeom prst="ellipse">
                <a:avLst/>
              </a:prstGeom>
              <a:solidFill>
                <a:srgbClr val="FFFFFF"/>
              </a:solidFill>
              <a:ln w="9525">
                <a:solidFill>
                  <a:srgbClr val="000000"/>
                </a:solidFill>
                <a:round/>
              </a:ln>
            </p:spPr>
            <p:txBody>
              <a:bodyPr lIns="0" rIns="0"/>
              <a:lstStyle/>
              <a:p>
                <a:pPr algn="ctr">
                  <a:lnSpc>
                    <a:spcPct val="96000"/>
                  </a:lnSpc>
                </a:pPr>
                <a:r>
                  <a:rPr lang="zh-CN" altLang="en-US" sz="1600">
                    <a:latin typeface="Times New Roman" panose="02020603050405020304" pitchFamily="18" charset="0"/>
                  </a:rPr>
                  <a:t>可行性研究</a:t>
                </a:r>
                <a:endParaRPr lang="zh-CN" altLang="en-US" sz="1600"/>
              </a:p>
            </p:txBody>
          </p:sp>
          <p:sp>
            <p:nvSpPr>
              <p:cNvPr id="17421" name="Oval 31"/>
              <p:cNvSpPr>
                <a:spLocks noChangeArrowheads="1"/>
              </p:cNvSpPr>
              <p:nvPr/>
            </p:nvSpPr>
            <p:spPr bwMode="auto">
              <a:xfrm>
                <a:off x="6525" y="7650"/>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总体设计</a:t>
                </a:r>
                <a:endParaRPr lang="zh-CN" altLang="en-US" sz="1600"/>
              </a:p>
            </p:txBody>
          </p:sp>
          <p:sp>
            <p:nvSpPr>
              <p:cNvPr id="17422" name="Oval 32"/>
              <p:cNvSpPr>
                <a:spLocks noChangeArrowheads="1"/>
              </p:cNvSpPr>
              <p:nvPr/>
            </p:nvSpPr>
            <p:spPr bwMode="auto">
              <a:xfrm>
                <a:off x="8595" y="5526"/>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详细调查</a:t>
                </a:r>
                <a:endParaRPr lang="zh-CN" altLang="en-US" sz="1600"/>
              </a:p>
            </p:txBody>
          </p:sp>
          <p:sp>
            <p:nvSpPr>
              <p:cNvPr id="17423" name="Oval 33"/>
              <p:cNvSpPr>
                <a:spLocks noChangeArrowheads="1"/>
              </p:cNvSpPr>
              <p:nvPr/>
            </p:nvSpPr>
            <p:spPr bwMode="auto">
              <a:xfrm>
                <a:off x="8220" y="6477"/>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逻辑设计</a:t>
                </a:r>
                <a:endParaRPr lang="zh-CN" altLang="en-US" sz="1600"/>
              </a:p>
            </p:txBody>
          </p:sp>
          <p:sp>
            <p:nvSpPr>
              <p:cNvPr id="17424" name="Oval 34"/>
              <p:cNvSpPr>
                <a:spLocks noChangeArrowheads="1"/>
              </p:cNvSpPr>
              <p:nvPr/>
            </p:nvSpPr>
            <p:spPr bwMode="auto">
              <a:xfrm>
                <a:off x="3855" y="3333"/>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系统维护</a:t>
                </a:r>
                <a:endParaRPr lang="zh-CN" altLang="en-US" sz="1600"/>
              </a:p>
            </p:txBody>
          </p:sp>
          <p:sp>
            <p:nvSpPr>
              <p:cNvPr id="17425" name="Oval 35"/>
              <p:cNvSpPr>
                <a:spLocks noChangeAspect="1" noChangeArrowheads="1"/>
              </p:cNvSpPr>
              <p:nvPr/>
            </p:nvSpPr>
            <p:spPr bwMode="auto">
              <a:xfrm>
                <a:off x="7515" y="7182"/>
                <a:ext cx="850" cy="850"/>
              </a:xfrm>
              <a:prstGeom prst="ellipse">
                <a:avLst/>
              </a:prstGeom>
              <a:solidFill>
                <a:srgbClr val="FFFFFF"/>
              </a:solidFill>
              <a:ln w="9525">
                <a:solidFill>
                  <a:srgbClr val="000000"/>
                </a:solidFill>
                <a:round/>
              </a:ln>
            </p:spPr>
            <p:txBody>
              <a:bodyPr/>
              <a:lstStyle/>
              <a:p>
                <a:pPr algn="ctr">
                  <a:spcBef>
                    <a:spcPts val="465"/>
                  </a:spcBef>
                </a:pPr>
                <a:r>
                  <a:rPr lang="zh-CN" altLang="en-US" sz="1600">
                    <a:latin typeface="Times New Roman" panose="02020603050405020304" pitchFamily="18" charset="0"/>
                  </a:rPr>
                  <a:t>审查</a:t>
                </a:r>
                <a:endParaRPr lang="zh-CN" altLang="en-US" sz="1600"/>
              </a:p>
            </p:txBody>
          </p:sp>
          <p:sp>
            <p:nvSpPr>
              <p:cNvPr id="17426" name="Oval 36"/>
              <p:cNvSpPr>
                <a:spLocks noChangeArrowheads="1"/>
              </p:cNvSpPr>
              <p:nvPr/>
            </p:nvSpPr>
            <p:spPr bwMode="auto">
              <a:xfrm>
                <a:off x="5430" y="7650"/>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详细设计</a:t>
                </a:r>
                <a:endParaRPr lang="zh-CN" altLang="en-US" sz="1600"/>
              </a:p>
            </p:txBody>
          </p:sp>
          <p:sp>
            <p:nvSpPr>
              <p:cNvPr id="17427" name="Oval 37"/>
              <p:cNvSpPr>
                <a:spLocks noChangeArrowheads="1"/>
              </p:cNvSpPr>
              <p:nvPr/>
            </p:nvSpPr>
            <p:spPr bwMode="auto">
              <a:xfrm>
                <a:off x="3780" y="6432"/>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编程调试</a:t>
                </a:r>
                <a:endParaRPr lang="zh-CN" altLang="en-US" sz="1600"/>
              </a:p>
            </p:txBody>
          </p:sp>
          <p:sp>
            <p:nvSpPr>
              <p:cNvPr id="17428" name="Oval 38"/>
              <p:cNvSpPr>
                <a:spLocks noChangeAspect="1" noChangeArrowheads="1"/>
              </p:cNvSpPr>
              <p:nvPr/>
            </p:nvSpPr>
            <p:spPr bwMode="auto">
              <a:xfrm>
                <a:off x="4470" y="7182"/>
                <a:ext cx="850" cy="850"/>
              </a:xfrm>
              <a:prstGeom prst="ellipse">
                <a:avLst/>
              </a:prstGeom>
              <a:solidFill>
                <a:srgbClr val="FFFFFF"/>
              </a:solidFill>
              <a:ln w="9525">
                <a:solidFill>
                  <a:srgbClr val="000000"/>
                </a:solidFill>
                <a:round/>
              </a:ln>
            </p:spPr>
            <p:txBody>
              <a:bodyPr/>
              <a:lstStyle/>
              <a:p>
                <a:pPr algn="ctr">
                  <a:spcBef>
                    <a:spcPts val="465"/>
                  </a:spcBef>
                </a:pPr>
                <a:r>
                  <a:rPr lang="zh-CN" altLang="en-US" sz="1600">
                    <a:latin typeface="Times New Roman" panose="02020603050405020304" pitchFamily="18" charset="0"/>
                  </a:rPr>
                  <a:t>审查</a:t>
                </a:r>
                <a:endParaRPr lang="zh-CN" altLang="en-US" sz="1600"/>
              </a:p>
            </p:txBody>
          </p:sp>
          <p:sp>
            <p:nvSpPr>
              <p:cNvPr id="17429" name="Oval 39"/>
              <p:cNvSpPr>
                <a:spLocks noChangeArrowheads="1"/>
              </p:cNvSpPr>
              <p:nvPr/>
            </p:nvSpPr>
            <p:spPr bwMode="auto">
              <a:xfrm>
                <a:off x="3360" y="5481"/>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系统转换</a:t>
                </a:r>
                <a:endParaRPr lang="zh-CN" altLang="en-US" sz="1600"/>
              </a:p>
            </p:txBody>
          </p:sp>
          <p:sp>
            <p:nvSpPr>
              <p:cNvPr id="17430" name="Oval 40"/>
              <p:cNvSpPr>
                <a:spLocks noChangeAspect="1" noChangeArrowheads="1"/>
              </p:cNvSpPr>
              <p:nvPr/>
            </p:nvSpPr>
            <p:spPr bwMode="auto">
              <a:xfrm>
                <a:off x="3405" y="4389"/>
                <a:ext cx="850" cy="850"/>
              </a:xfrm>
              <a:prstGeom prst="ellipse">
                <a:avLst/>
              </a:prstGeom>
              <a:solidFill>
                <a:srgbClr val="FFFFFF"/>
              </a:solidFill>
              <a:ln w="9525">
                <a:solidFill>
                  <a:srgbClr val="000000"/>
                </a:solidFill>
                <a:round/>
              </a:ln>
            </p:spPr>
            <p:txBody>
              <a:bodyPr/>
              <a:lstStyle/>
              <a:p>
                <a:pPr algn="ctr">
                  <a:spcBef>
                    <a:spcPts val="465"/>
                  </a:spcBef>
                </a:pPr>
                <a:r>
                  <a:rPr lang="zh-CN" altLang="en-US" sz="1600">
                    <a:latin typeface="Times New Roman" panose="02020603050405020304" pitchFamily="18" charset="0"/>
                  </a:rPr>
                  <a:t>验收</a:t>
                </a:r>
                <a:endParaRPr lang="zh-CN" altLang="en-US" sz="1600"/>
              </a:p>
            </p:txBody>
          </p:sp>
          <p:sp>
            <p:nvSpPr>
              <p:cNvPr id="17431" name="Oval 41"/>
              <p:cNvSpPr>
                <a:spLocks noChangeArrowheads="1"/>
              </p:cNvSpPr>
              <p:nvPr/>
            </p:nvSpPr>
            <p:spPr bwMode="auto">
              <a:xfrm>
                <a:off x="4865" y="2607"/>
                <a:ext cx="850" cy="850"/>
              </a:xfrm>
              <a:prstGeom prst="ellipse">
                <a:avLst/>
              </a:prstGeom>
              <a:solidFill>
                <a:srgbClr val="FFFFFF"/>
              </a:solidFill>
              <a:ln w="9525">
                <a:solidFill>
                  <a:srgbClr val="000000"/>
                </a:solidFill>
                <a:round/>
              </a:ln>
            </p:spPr>
            <p:txBody>
              <a:bodyPr/>
              <a:lstStyle/>
              <a:p>
                <a:pPr algn="ctr">
                  <a:lnSpc>
                    <a:spcPct val="96000"/>
                  </a:lnSpc>
                </a:pPr>
                <a:r>
                  <a:rPr lang="zh-CN" altLang="en-US" sz="1600">
                    <a:latin typeface="Times New Roman" panose="02020603050405020304" pitchFamily="18" charset="0"/>
                  </a:rPr>
                  <a:t>系统评价</a:t>
                </a:r>
                <a:endParaRPr lang="zh-CN" altLang="en-US" sz="1600"/>
              </a:p>
            </p:txBody>
          </p:sp>
          <p:sp>
            <p:nvSpPr>
              <p:cNvPr id="17432" name="Line 42"/>
              <p:cNvSpPr>
                <a:spLocks noChangeShapeType="1"/>
              </p:cNvSpPr>
              <p:nvPr/>
            </p:nvSpPr>
            <p:spPr bwMode="auto">
              <a:xfrm flipV="1">
                <a:off x="5895" y="2844"/>
                <a:ext cx="113" cy="28"/>
              </a:xfrm>
              <a:prstGeom prst="line">
                <a:avLst/>
              </a:prstGeom>
              <a:noFill/>
              <a:ln w="9525">
                <a:solidFill>
                  <a:srgbClr val="000000"/>
                </a:solidFill>
                <a:round/>
                <a:tailEnd type="triangle" w="med" len="med"/>
              </a:ln>
            </p:spPr>
            <p:txBody>
              <a:bodyPr/>
              <a:lstStyle/>
              <a:p>
                <a:endParaRPr lang="zh-CN" altLang="en-US"/>
              </a:p>
            </p:txBody>
          </p:sp>
          <p:sp>
            <p:nvSpPr>
              <p:cNvPr id="17433" name="Line 43"/>
              <p:cNvSpPr>
                <a:spLocks noChangeShapeType="1"/>
              </p:cNvSpPr>
              <p:nvPr/>
            </p:nvSpPr>
            <p:spPr bwMode="auto">
              <a:xfrm>
                <a:off x="7110" y="2958"/>
                <a:ext cx="113" cy="57"/>
              </a:xfrm>
              <a:prstGeom prst="line">
                <a:avLst/>
              </a:prstGeom>
              <a:noFill/>
              <a:ln w="9525">
                <a:solidFill>
                  <a:srgbClr val="000000"/>
                </a:solidFill>
                <a:round/>
                <a:tailEnd type="triangle" w="med" len="med"/>
              </a:ln>
            </p:spPr>
            <p:txBody>
              <a:bodyPr/>
              <a:lstStyle/>
              <a:p>
                <a:endParaRPr lang="zh-CN" altLang="en-US"/>
              </a:p>
            </p:txBody>
          </p:sp>
          <p:sp>
            <p:nvSpPr>
              <p:cNvPr id="17434" name="Line 44"/>
              <p:cNvSpPr>
                <a:spLocks noChangeShapeType="1"/>
              </p:cNvSpPr>
              <p:nvPr/>
            </p:nvSpPr>
            <p:spPr bwMode="auto">
              <a:xfrm>
                <a:off x="8175" y="3594"/>
                <a:ext cx="60" cy="84"/>
              </a:xfrm>
              <a:prstGeom prst="line">
                <a:avLst/>
              </a:prstGeom>
              <a:noFill/>
              <a:ln w="9525">
                <a:solidFill>
                  <a:srgbClr val="000000"/>
                </a:solidFill>
                <a:round/>
                <a:tailEnd type="triangle" w="med" len="med"/>
              </a:ln>
            </p:spPr>
            <p:txBody>
              <a:bodyPr/>
              <a:lstStyle/>
              <a:p>
                <a:endParaRPr lang="zh-CN" altLang="en-US"/>
              </a:p>
            </p:txBody>
          </p:sp>
          <p:sp>
            <p:nvSpPr>
              <p:cNvPr id="17435" name="Line 45"/>
              <p:cNvSpPr>
                <a:spLocks noChangeShapeType="1"/>
              </p:cNvSpPr>
              <p:nvPr/>
            </p:nvSpPr>
            <p:spPr bwMode="auto">
              <a:xfrm>
                <a:off x="8760" y="4476"/>
                <a:ext cx="60" cy="84"/>
              </a:xfrm>
              <a:prstGeom prst="line">
                <a:avLst/>
              </a:prstGeom>
              <a:noFill/>
              <a:ln w="9525">
                <a:solidFill>
                  <a:srgbClr val="000000"/>
                </a:solidFill>
                <a:round/>
                <a:tailEnd type="triangle" w="med" len="med"/>
              </a:ln>
            </p:spPr>
            <p:txBody>
              <a:bodyPr/>
              <a:lstStyle/>
              <a:p>
                <a:endParaRPr lang="zh-CN" altLang="en-US"/>
              </a:p>
            </p:txBody>
          </p:sp>
          <p:sp>
            <p:nvSpPr>
              <p:cNvPr id="17436" name="Line 46"/>
              <p:cNvSpPr>
                <a:spLocks noChangeShapeType="1"/>
              </p:cNvSpPr>
              <p:nvPr/>
            </p:nvSpPr>
            <p:spPr bwMode="auto">
              <a:xfrm>
                <a:off x="8989" y="5408"/>
                <a:ext cx="1" cy="113"/>
              </a:xfrm>
              <a:prstGeom prst="line">
                <a:avLst/>
              </a:prstGeom>
              <a:noFill/>
              <a:ln w="9525">
                <a:solidFill>
                  <a:srgbClr val="000000"/>
                </a:solidFill>
                <a:round/>
                <a:tailEnd type="triangle" w="med" len="med"/>
              </a:ln>
            </p:spPr>
            <p:txBody>
              <a:bodyPr/>
              <a:lstStyle/>
              <a:p>
                <a:endParaRPr lang="zh-CN" altLang="en-US"/>
              </a:p>
            </p:txBody>
          </p:sp>
          <p:sp>
            <p:nvSpPr>
              <p:cNvPr id="17437" name="Line 47"/>
              <p:cNvSpPr>
                <a:spLocks noChangeShapeType="1"/>
              </p:cNvSpPr>
              <p:nvPr/>
            </p:nvSpPr>
            <p:spPr bwMode="auto">
              <a:xfrm flipH="1">
                <a:off x="8273" y="7268"/>
                <a:ext cx="85" cy="85"/>
              </a:xfrm>
              <a:prstGeom prst="line">
                <a:avLst/>
              </a:prstGeom>
              <a:noFill/>
              <a:ln w="9525">
                <a:solidFill>
                  <a:srgbClr val="000000"/>
                </a:solidFill>
                <a:round/>
                <a:tailEnd type="triangle" w="med" len="med"/>
              </a:ln>
            </p:spPr>
            <p:txBody>
              <a:bodyPr/>
              <a:lstStyle/>
              <a:p>
                <a:endParaRPr lang="zh-CN" altLang="en-US"/>
              </a:p>
            </p:txBody>
          </p:sp>
          <p:sp>
            <p:nvSpPr>
              <p:cNvPr id="17438" name="Line 48"/>
              <p:cNvSpPr>
                <a:spLocks noChangeShapeType="1"/>
              </p:cNvSpPr>
              <p:nvPr/>
            </p:nvSpPr>
            <p:spPr bwMode="auto">
              <a:xfrm flipH="1">
                <a:off x="8795" y="6384"/>
                <a:ext cx="57" cy="113"/>
              </a:xfrm>
              <a:prstGeom prst="line">
                <a:avLst/>
              </a:prstGeom>
              <a:noFill/>
              <a:ln w="9525">
                <a:solidFill>
                  <a:srgbClr val="000000"/>
                </a:solidFill>
                <a:round/>
                <a:tailEnd type="triangle" w="med" len="med"/>
              </a:ln>
            </p:spPr>
            <p:txBody>
              <a:bodyPr/>
              <a:lstStyle/>
              <a:p>
                <a:endParaRPr lang="zh-CN" altLang="en-US"/>
              </a:p>
            </p:txBody>
          </p:sp>
          <p:sp>
            <p:nvSpPr>
              <p:cNvPr id="17439" name="Line 49"/>
              <p:cNvSpPr>
                <a:spLocks noChangeShapeType="1"/>
              </p:cNvSpPr>
              <p:nvPr/>
            </p:nvSpPr>
            <p:spPr bwMode="auto">
              <a:xfrm flipH="1">
                <a:off x="7380" y="7938"/>
                <a:ext cx="98" cy="54"/>
              </a:xfrm>
              <a:prstGeom prst="line">
                <a:avLst/>
              </a:prstGeom>
              <a:noFill/>
              <a:ln w="9525">
                <a:solidFill>
                  <a:srgbClr val="000000"/>
                </a:solidFill>
                <a:round/>
                <a:tailEnd type="triangle" w="med" len="med"/>
              </a:ln>
            </p:spPr>
            <p:txBody>
              <a:bodyPr/>
              <a:lstStyle/>
              <a:p>
                <a:endParaRPr lang="zh-CN" altLang="en-US"/>
              </a:p>
            </p:txBody>
          </p:sp>
          <p:sp>
            <p:nvSpPr>
              <p:cNvPr id="17440" name="Line 50"/>
              <p:cNvSpPr>
                <a:spLocks noChangeShapeType="1"/>
              </p:cNvSpPr>
              <p:nvPr/>
            </p:nvSpPr>
            <p:spPr bwMode="auto">
              <a:xfrm flipH="1">
                <a:off x="6240" y="8223"/>
                <a:ext cx="113" cy="6"/>
              </a:xfrm>
              <a:prstGeom prst="line">
                <a:avLst/>
              </a:prstGeom>
              <a:noFill/>
              <a:ln w="9525">
                <a:solidFill>
                  <a:srgbClr val="000000"/>
                </a:solidFill>
                <a:round/>
                <a:tailEnd type="triangle" w="med" len="med"/>
              </a:ln>
            </p:spPr>
            <p:txBody>
              <a:bodyPr/>
              <a:lstStyle/>
              <a:p>
                <a:endParaRPr lang="zh-CN" altLang="en-US"/>
              </a:p>
            </p:txBody>
          </p:sp>
          <p:sp>
            <p:nvSpPr>
              <p:cNvPr id="17441" name="Line 51"/>
              <p:cNvSpPr>
                <a:spLocks noChangeShapeType="1"/>
              </p:cNvSpPr>
              <p:nvPr/>
            </p:nvSpPr>
            <p:spPr bwMode="auto">
              <a:xfrm flipH="1" flipV="1">
                <a:off x="5122" y="7947"/>
                <a:ext cx="113" cy="85"/>
              </a:xfrm>
              <a:prstGeom prst="line">
                <a:avLst/>
              </a:prstGeom>
              <a:noFill/>
              <a:ln w="9525">
                <a:solidFill>
                  <a:srgbClr val="000000"/>
                </a:solidFill>
                <a:round/>
                <a:tailEnd type="triangle" w="med" len="med"/>
              </a:ln>
            </p:spPr>
            <p:txBody>
              <a:bodyPr/>
              <a:lstStyle/>
              <a:p>
                <a:endParaRPr lang="zh-CN" altLang="en-US"/>
              </a:p>
            </p:txBody>
          </p:sp>
          <p:sp>
            <p:nvSpPr>
              <p:cNvPr id="17442" name="Line 52"/>
              <p:cNvSpPr>
                <a:spLocks noChangeAspect="1" noChangeShapeType="1"/>
              </p:cNvSpPr>
              <p:nvPr/>
            </p:nvSpPr>
            <p:spPr bwMode="auto">
              <a:xfrm flipH="1" flipV="1">
                <a:off x="4215" y="7272"/>
                <a:ext cx="180" cy="180"/>
              </a:xfrm>
              <a:prstGeom prst="line">
                <a:avLst/>
              </a:prstGeom>
              <a:noFill/>
              <a:ln w="9525">
                <a:solidFill>
                  <a:srgbClr val="000000"/>
                </a:solidFill>
                <a:round/>
                <a:tailEnd type="triangle" w="med" len="med"/>
              </a:ln>
            </p:spPr>
            <p:txBody>
              <a:bodyPr/>
              <a:lstStyle/>
              <a:p>
                <a:endParaRPr lang="zh-CN" altLang="en-US"/>
              </a:p>
            </p:txBody>
          </p:sp>
          <p:sp>
            <p:nvSpPr>
              <p:cNvPr id="17443" name="Line 53"/>
              <p:cNvSpPr>
                <a:spLocks noChangeShapeType="1"/>
              </p:cNvSpPr>
              <p:nvPr/>
            </p:nvSpPr>
            <p:spPr bwMode="auto">
              <a:xfrm flipH="1" flipV="1">
                <a:off x="3693" y="6291"/>
                <a:ext cx="57" cy="156"/>
              </a:xfrm>
              <a:prstGeom prst="line">
                <a:avLst/>
              </a:prstGeom>
              <a:noFill/>
              <a:ln w="9525">
                <a:solidFill>
                  <a:srgbClr val="000000"/>
                </a:solidFill>
                <a:round/>
                <a:tailEnd type="triangle" w="med" len="med"/>
              </a:ln>
            </p:spPr>
            <p:txBody>
              <a:bodyPr/>
              <a:lstStyle/>
              <a:p>
                <a:endParaRPr lang="zh-CN" altLang="en-US"/>
              </a:p>
            </p:txBody>
          </p:sp>
          <p:sp>
            <p:nvSpPr>
              <p:cNvPr id="17444" name="Line 54"/>
              <p:cNvSpPr>
                <a:spLocks noChangeShapeType="1"/>
              </p:cNvSpPr>
              <p:nvPr/>
            </p:nvSpPr>
            <p:spPr bwMode="auto">
              <a:xfrm flipV="1">
                <a:off x="3602" y="5184"/>
                <a:ext cx="28" cy="113"/>
              </a:xfrm>
              <a:prstGeom prst="line">
                <a:avLst/>
              </a:prstGeom>
              <a:noFill/>
              <a:ln w="9525">
                <a:solidFill>
                  <a:srgbClr val="000000"/>
                </a:solidFill>
                <a:round/>
                <a:tailEnd type="triangle" w="med" len="med"/>
              </a:ln>
            </p:spPr>
            <p:txBody>
              <a:bodyPr/>
              <a:lstStyle/>
              <a:p>
                <a:endParaRPr lang="zh-CN" altLang="en-US"/>
              </a:p>
            </p:txBody>
          </p:sp>
          <p:sp>
            <p:nvSpPr>
              <p:cNvPr id="17445" name="Line 55"/>
              <p:cNvSpPr>
                <a:spLocks noChangeShapeType="1"/>
              </p:cNvSpPr>
              <p:nvPr/>
            </p:nvSpPr>
            <p:spPr bwMode="auto">
              <a:xfrm flipV="1">
                <a:off x="3948" y="4078"/>
                <a:ext cx="57" cy="125"/>
              </a:xfrm>
              <a:prstGeom prst="line">
                <a:avLst/>
              </a:prstGeom>
              <a:noFill/>
              <a:ln w="9525">
                <a:solidFill>
                  <a:srgbClr val="000000"/>
                </a:solidFill>
                <a:round/>
                <a:tailEnd type="triangle" w="med" len="med"/>
              </a:ln>
            </p:spPr>
            <p:txBody>
              <a:bodyPr/>
              <a:lstStyle/>
              <a:p>
                <a:endParaRPr lang="zh-CN" altLang="en-US"/>
              </a:p>
            </p:txBody>
          </p:sp>
          <p:sp>
            <p:nvSpPr>
              <p:cNvPr id="17446" name="Line 56"/>
              <p:cNvSpPr>
                <a:spLocks noChangeShapeType="1"/>
              </p:cNvSpPr>
              <p:nvPr/>
            </p:nvSpPr>
            <p:spPr bwMode="auto">
              <a:xfrm flipV="1">
                <a:off x="4820" y="3212"/>
                <a:ext cx="85" cy="85"/>
              </a:xfrm>
              <a:prstGeom prst="line">
                <a:avLst/>
              </a:prstGeom>
              <a:noFill/>
              <a:ln w="9525">
                <a:solidFill>
                  <a:srgbClr val="000000"/>
                </a:solidFill>
                <a:round/>
                <a:tailEnd type="triangle" w="med" len="med"/>
              </a:ln>
            </p:spPr>
            <p:txBody>
              <a:bodyPr/>
              <a:lstStyle/>
              <a:p>
                <a:endParaRPr lang="zh-CN" altLang="en-US"/>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12735</Words>
  <Application>WPS 演示</Application>
  <PresentationFormat>全屏显示(4:3)</PresentationFormat>
  <Paragraphs>917</Paragraphs>
  <Slides>72</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9</vt:i4>
      </vt:variant>
      <vt:variant>
        <vt:lpstr>幻灯片标题</vt:lpstr>
      </vt:variant>
      <vt:variant>
        <vt:i4>72</vt:i4>
      </vt:variant>
    </vt:vector>
  </HeadingPairs>
  <TitlesOfParts>
    <vt:vector size="96" baseType="lpstr">
      <vt:lpstr>Arial</vt:lpstr>
      <vt:lpstr>宋体</vt:lpstr>
      <vt:lpstr>Wingdings</vt:lpstr>
      <vt:lpstr>Times New Roman</vt:lpstr>
      <vt:lpstr>楷体_GB2312</vt:lpstr>
      <vt:lpstr>黑体</vt:lpstr>
      <vt:lpstr>新宋体</vt:lpstr>
      <vt:lpstr>微软雅黑</vt:lpstr>
      <vt:lpstr>Arial Unicode MS</vt:lpstr>
      <vt:lpstr>Arial</vt:lpstr>
      <vt:lpstr>Times New Roman</vt:lpstr>
      <vt:lpstr>Calibri</vt:lpstr>
      <vt:lpstr>楷体</vt:lpstr>
      <vt:lpstr>默认设计模板</vt:lpstr>
      <vt:lpstr>1_默认设计模板</vt:lpstr>
      <vt:lpstr>Visio.Drawing.11</vt:lpstr>
      <vt:lpstr>Visio.Drawing.11</vt:lpstr>
      <vt:lpstr>Visio.Drawing.11</vt:lpstr>
      <vt:lpstr>Visio.Drawing.11</vt:lpstr>
      <vt:lpstr>Visio.Drawing.11</vt:lpstr>
      <vt:lpstr>Visio.Drawing.11</vt:lpstr>
      <vt:lpstr>Visio.Drawing.11</vt:lpstr>
      <vt:lpstr>Visio.Drawing.11</vt:lpstr>
      <vt:lpstr>Visio.Drawing.11</vt:lpstr>
      <vt:lpstr>第2章　信息系统的开发方法和模型</vt:lpstr>
      <vt:lpstr>信息系统的开发方法和模型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 User</dc:creator>
  <cp:lastModifiedBy>ThinkPad User</cp:lastModifiedBy>
  <cp:revision>421</cp:revision>
  <cp:lastPrinted>2113-01-01T00:00:00Z</cp:lastPrinted>
  <dcterms:created xsi:type="dcterms:W3CDTF">2113-01-01T00:00:00Z</dcterms:created>
  <dcterms:modified xsi:type="dcterms:W3CDTF">2018-02-25T14:02:03Z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2052-10.1.0.6929</vt:lpwstr>
  </property>
</Properties>
</file>