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83" r:id="rId3"/>
    <p:sldId id="284" r:id="rId4"/>
    <p:sldId id="257" r:id="rId5"/>
    <p:sldId id="266" r:id="rId6"/>
    <p:sldId id="285" r:id="rId7"/>
    <p:sldId id="286" r:id="rId8"/>
    <p:sldId id="267" r:id="rId9"/>
    <p:sldId id="259" r:id="rId10"/>
    <p:sldId id="260" r:id="rId11"/>
    <p:sldId id="261" r:id="rId12"/>
    <p:sldId id="262" r:id="rId13"/>
    <p:sldId id="263" r:id="rId14"/>
    <p:sldId id="264" r:id="rId15"/>
    <p:sldId id="265" r:id="rId16"/>
    <p:sldId id="288" r:id="rId17"/>
    <p:sldId id="289" r:id="rId18"/>
    <p:sldId id="258" r:id="rId19"/>
    <p:sldId id="270" r:id="rId20"/>
    <p:sldId id="268" r:id="rId21"/>
    <p:sldId id="269" r:id="rId22"/>
    <p:sldId id="271" r:id="rId23"/>
    <p:sldId id="290" r:id="rId24"/>
    <p:sldId id="291" r:id="rId25"/>
    <p:sldId id="292" r:id="rId26"/>
    <p:sldId id="293" r:id="rId27"/>
    <p:sldId id="294" r:id="rId28"/>
    <p:sldId id="295" r:id="rId29"/>
    <p:sldId id="296" r:id="rId30"/>
    <p:sldId id="272" r:id="rId31"/>
    <p:sldId id="273" r:id="rId32"/>
    <p:sldId id="276" r:id="rId33"/>
    <p:sldId id="277" r:id="rId34"/>
    <p:sldId id="278" r:id="rId35"/>
    <p:sldId id="279" r:id="rId36"/>
    <p:sldId id="280" r:id="rId37"/>
    <p:sldId id="281" r:id="rId38"/>
    <p:sldId id="282" r:id="rId39"/>
    <p:sldId id="297" r:id="rId40"/>
    <p:sldId id="299"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2" autoAdjust="0"/>
    <p:restoredTop sz="94660"/>
  </p:normalViewPr>
  <p:slideViewPr>
    <p:cSldViewPr snapToGrid="0">
      <p:cViewPr varScale="1">
        <p:scale>
          <a:sx n="71" d="100"/>
          <a:sy n="71" d="100"/>
        </p:scale>
        <p:origin x="76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F303C-4F00-49FC-9E46-365364B15041}" type="datetimeFigureOut">
              <a:rPr lang="zh-CN" altLang="en-US" smtClean="0"/>
              <a:t>2018/2/25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E6C8DA-104A-40FC-9661-95738F9EBAFB}" type="slidenum">
              <a:rPr lang="zh-CN" altLang="en-US" smtClean="0"/>
              <a:t>‹#›</a:t>
            </a:fld>
            <a:endParaRPr lang="zh-CN" altLang="en-US"/>
          </a:p>
        </p:txBody>
      </p:sp>
    </p:spTree>
    <p:extLst>
      <p:ext uri="{BB962C8B-B14F-4D97-AF65-F5344CB8AC3E}">
        <p14:creationId xmlns:p14="http://schemas.microsoft.com/office/powerpoint/2010/main" val="1836084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1486814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524062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96D2C2F-62B2-43A5-9792-B31F7247454D}" type="datetimeFigureOut">
              <a:rPr lang="zh-CN" altLang="en-US" smtClean="0"/>
              <a:t>2018/2/25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8060EA-F25F-48B7-89FF-ABBA0FE93477}" type="slidenum">
              <a:rPr lang="zh-CN" altLang="en-US" smtClean="0"/>
              <a:t>‹#›</a:t>
            </a:fld>
            <a:endParaRPr lang="zh-CN" altLang="en-US"/>
          </a:p>
        </p:txBody>
      </p:sp>
    </p:spTree>
    <p:extLst>
      <p:ext uri="{BB962C8B-B14F-4D97-AF65-F5344CB8AC3E}">
        <p14:creationId xmlns:p14="http://schemas.microsoft.com/office/powerpoint/2010/main" val="1304131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96D2C2F-62B2-43A5-9792-B31F7247454D}" type="datetimeFigureOut">
              <a:rPr lang="zh-CN" altLang="en-US" smtClean="0"/>
              <a:t>2018/2/25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8060EA-F25F-48B7-89FF-ABBA0FE93477}" type="slidenum">
              <a:rPr lang="zh-CN" altLang="en-US" smtClean="0"/>
              <a:t>‹#›</a:t>
            </a:fld>
            <a:endParaRPr lang="zh-CN" altLang="en-US"/>
          </a:p>
        </p:txBody>
      </p:sp>
    </p:spTree>
    <p:extLst>
      <p:ext uri="{BB962C8B-B14F-4D97-AF65-F5344CB8AC3E}">
        <p14:creationId xmlns:p14="http://schemas.microsoft.com/office/powerpoint/2010/main" val="2597634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96D2C2F-62B2-43A5-9792-B31F7247454D}" type="datetimeFigureOut">
              <a:rPr lang="zh-CN" altLang="en-US" smtClean="0"/>
              <a:t>2018/2/25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8060EA-F25F-48B7-89FF-ABBA0FE93477}" type="slidenum">
              <a:rPr lang="zh-CN" altLang="en-US" smtClean="0"/>
              <a:t>‹#›</a:t>
            </a:fld>
            <a:endParaRPr lang="zh-CN" altLang="en-US"/>
          </a:p>
        </p:txBody>
      </p:sp>
    </p:spTree>
    <p:extLst>
      <p:ext uri="{BB962C8B-B14F-4D97-AF65-F5344CB8AC3E}">
        <p14:creationId xmlns:p14="http://schemas.microsoft.com/office/powerpoint/2010/main" val="108492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31467"/>
          </a:xfrm>
        </p:spPr>
        <p:txBody>
          <a:bodyPr>
            <a:noAutofit/>
          </a:bodyPr>
          <a:lstStyle>
            <a:lvl1pPr>
              <a:defRPr sz="2800" b="1">
                <a:solidFill>
                  <a:srgbClr val="FF0000"/>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28650" y="1222625"/>
            <a:ext cx="7886700" cy="4954338"/>
          </a:xfrm>
        </p:spPr>
        <p:txBody>
          <a:bodyPr>
            <a:normAutofit/>
          </a:bodyPr>
          <a:lstStyle>
            <a:lvl1pPr marL="228600" indent="-228600">
              <a:lnSpc>
                <a:spcPct val="120000"/>
              </a:lnSpc>
              <a:buClr>
                <a:srgbClr val="FF0000"/>
              </a:buClr>
              <a:buSzPct val="80000"/>
              <a:buFont typeface="Wingdings" panose="05000000000000000000" pitchFamily="2" charset="2"/>
              <a:buChar char="n"/>
              <a:defRPr sz="2400" baseline="0">
                <a:latin typeface="Times New Roman" panose="02020603050405020304" pitchFamily="18" charset="0"/>
                <a:ea typeface="微软雅黑" panose="020B0503020204020204" pitchFamily="34" charset="-122"/>
              </a:defRPr>
            </a:lvl1pPr>
            <a:lvl2pPr marL="685800" indent="-228600">
              <a:lnSpc>
                <a:spcPct val="120000"/>
              </a:lnSpc>
              <a:buClr>
                <a:srgbClr val="3333FF"/>
              </a:buClr>
              <a:buSzPct val="80000"/>
              <a:buFont typeface="Wingdings" panose="05000000000000000000" pitchFamily="2" charset="2"/>
              <a:buChar char="Ø"/>
              <a:defRPr sz="2400" baseline="0">
                <a:latin typeface="Times New Roman" panose="02020603050405020304" pitchFamily="18" charset="0"/>
                <a:ea typeface="微软雅黑" panose="020B0503020204020204" pitchFamily="34" charset="-122"/>
              </a:defRPr>
            </a:lvl2pPr>
            <a:lvl3pPr>
              <a:lnSpc>
                <a:spcPct val="120000"/>
              </a:lnSpc>
              <a:defRPr sz="2400" baseline="0">
                <a:latin typeface="Times New Roman" panose="02020603050405020304" pitchFamily="18" charset="0"/>
                <a:ea typeface="微软雅黑" panose="020B0503020204020204" pitchFamily="34" charset="-122"/>
              </a:defRPr>
            </a:lvl3pPr>
            <a:lvl4pPr>
              <a:lnSpc>
                <a:spcPct val="120000"/>
              </a:lnSpc>
              <a:defRPr sz="2400" baseline="0">
                <a:latin typeface="Times New Roman" panose="02020603050405020304" pitchFamily="18" charset="0"/>
                <a:ea typeface="微软雅黑" panose="020B0503020204020204" pitchFamily="34" charset="-122"/>
              </a:defRPr>
            </a:lvl4pPr>
            <a:lvl5pPr>
              <a:lnSpc>
                <a:spcPct val="120000"/>
              </a:lnSpc>
              <a:defRPr sz="2400" baseline="0">
                <a:latin typeface="Times New Roman" panose="02020603050405020304" pitchFamily="18" charset="0"/>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996D2C2F-62B2-43A5-9792-B31F7247454D}" type="datetimeFigureOut">
              <a:rPr lang="zh-CN" altLang="en-US" smtClean="0"/>
              <a:t>2018/2/25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8060EA-F25F-48B7-89FF-ABBA0FE93477}" type="slidenum">
              <a:rPr lang="zh-CN" altLang="en-US" smtClean="0"/>
              <a:t>‹#›</a:t>
            </a:fld>
            <a:endParaRPr lang="zh-CN" altLang="en-US"/>
          </a:p>
        </p:txBody>
      </p:sp>
      <p:cxnSp>
        <p:nvCxnSpPr>
          <p:cNvPr id="7" name="直接连接符 6"/>
          <p:cNvCxnSpPr/>
          <p:nvPr userDrawn="1"/>
        </p:nvCxnSpPr>
        <p:spPr>
          <a:xfrm>
            <a:off x="628650" y="1068513"/>
            <a:ext cx="7886700"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95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96D2C2F-62B2-43A5-9792-B31F7247454D}" type="datetimeFigureOut">
              <a:rPr lang="zh-CN" altLang="en-US" smtClean="0"/>
              <a:t>2018/2/25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8060EA-F25F-48B7-89FF-ABBA0FE93477}" type="slidenum">
              <a:rPr lang="zh-CN" altLang="en-US" smtClean="0"/>
              <a:t>‹#›</a:t>
            </a:fld>
            <a:endParaRPr lang="zh-CN" altLang="en-US"/>
          </a:p>
        </p:txBody>
      </p:sp>
    </p:spTree>
    <p:extLst>
      <p:ext uri="{BB962C8B-B14F-4D97-AF65-F5344CB8AC3E}">
        <p14:creationId xmlns:p14="http://schemas.microsoft.com/office/powerpoint/2010/main" val="807414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96D2C2F-62B2-43A5-9792-B31F7247454D}" type="datetimeFigureOut">
              <a:rPr lang="zh-CN" altLang="en-US" smtClean="0"/>
              <a:t>2018/2/25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8060EA-F25F-48B7-89FF-ABBA0FE93477}" type="slidenum">
              <a:rPr lang="zh-CN" altLang="en-US" smtClean="0"/>
              <a:t>‹#›</a:t>
            </a:fld>
            <a:endParaRPr lang="zh-CN" altLang="en-US"/>
          </a:p>
        </p:txBody>
      </p:sp>
    </p:spTree>
    <p:extLst>
      <p:ext uri="{BB962C8B-B14F-4D97-AF65-F5344CB8AC3E}">
        <p14:creationId xmlns:p14="http://schemas.microsoft.com/office/powerpoint/2010/main" val="1302667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96D2C2F-62B2-43A5-9792-B31F7247454D}" type="datetimeFigureOut">
              <a:rPr lang="zh-CN" altLang="en-US" smtClean="0"/>
              <a:t>2018/2/25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98060EA-F25F-48B7-89FF-ABBA0FE93477}" type="slidenum">
              <a:rPr lang="zh-CN" altLang="en-US" smtClean="0"/>
              <a:t>‹#›</a:t>
            </a:fld>
            <a:endParaRPr lang="zh-CN" altLang="en-US"/>
          </a:p>
        </p:txBody>
      </p:sp>
    </p:spTree>
    <p:extLst>
      <p:ext uri="{BB962C8B-B14F-4D97-AF65-F5344CB8AC3E}">
        <p14:creationId xmlns:p14="http://schemas.microsoft.com/office/powerpoint/2010/main" val="1750134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96D2C2F-62B2-43A5-9792-B31F7247454D}" type="datetimeFigureOut">
              <a:rPr lang="zh-CN" altLang="en-US" smtClean="0"/>
              <a:t>2018/2/25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98060EA-F25F-48B7-89FF-ABBA0FE93477}" type="slidenum">
              <a:rPr lang="zh-CN" altLang="en-US" smtClean="0"/>
              <a:t>‹#›</a:t>
            </a:fld>
            <a:endParaRPr lang="zh-CN" altLang="en-US"/>
          </a:p>
        </p:txBody>
      </p:sp>
    </p:spTree>
    <p:extLst>
      <p:ext uri="{BB962C8B-B14F-4D97-AF65-F5344CB8AC3E}">
        <p14:creationId xmlns:p14="http://schemas.microsoft.com/office/powerpoint/2010/main" val="48140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6D2C2F-62B2-43A5-9792-B31F7247454D}" type="datetimeFigureOut">
              <a:rPr lang="zh-CN" altLang="en-US" smtClean="0"/>
              <a:t>2018/2/25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98060EA-F25F-48B7-89FF-ABBA0FE93477}" type="slidenum">
              <a:rPr lang="zh-CN" altLang="en-US" smtClean="0"/>
              <a:t>‹#›</a:t>
            </a:fld>
            <a:endParaRPr lang="zh-CN" altLang="en-US"/>
          </a:p>
        </p:txBody>
      </p:sp>
    </p:spTree>
    <p:extLst>
      <p:ext uri="{BB962C8B-B14F-4D97-AF65-F5344CB8AC3E}">
        <p14:creationId xmlns:p14="http://schemas.microsoft.com/office/powerpoint/2010/main" val="295951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96D2C2F-62B2-43A5-9792-B31F7247454D}" type="datetimeFigureOut">
              <a:rPr lang="zh-CN" altLang="en-US" smtClean="0"/>
              <a:t>2018/2/25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8060EA-F25F-48B7-89FF-ABBA0FE93477}" type="slidenum">
              <a:rPr lang="zh-CN" altLang="en-US" smtClean="0"/>
              <a:t>‹#›</a:t>
            </a:fld>
            <a:endParaRPr lang="zh-CN" altLang="en-US"/>
          </a:p>
        </p:txBody>
      </p:sp>
    </p:spTree>
    <p:extLst>
      <p:ext uri="{BB962C8B-B14F-4D97-AF65-F5344CB8AC3E}">
        <p14:creationId xmlns:p14="http://schemas.microsoft.com/office/powerpoint/2010/main" val="1527540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96D2C2F-62B2-43A5-9792-B31F7247454D}" type="datetimeFigureOut">
              <a:rPr lang="zh-CN" altLang="en-US" smtClean="0"/>
              <a:t>2018/2/25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8060EA-F25F-48B7-89FF-ABBA0FE93477}" type="slidenum">
              <a:rPr lang="zh-CN" altLang="en-US" smtClean="0"/>
              <a:t>‹#›</a:t>
            </a:fld>
            <a:endParaRPr lang="zh-CN" altLang="en-US"/>
          </a:p>
        </p:txBody>
      </p:sp>
    </p:spTree>
    <p:extLst>
      <p:ext uri="{BB962C8B-B14F-4D97-AF65-F5344CB8AC3E}">
        <p14:creationId xmlns:p14="http://schemas.microsoft.com/office/powerpoint/2010/main" val="4179197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D2C2F-62B2-43A5-9792-B31F7247454D}" type="datetimeFigureOut">
              <a:rPr lang="zh-CN" altLang="en-US" smtClean="0"/>
              <a:t>2018/2/25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8060EA-F25F-48B7-89FF-ABBA0FE93477}" type="slidenum">
              <a:rPr lang="zh-CN" altLang="en-US" smtClean="0"/>
              <a:t>‹#›</a:t>
            </a:fld>
            <a:endParaRPr lang="zh-CN" altLang="en-US"/>
          </a:p>
        </p:txBody>
      </p:sp>
    </p:spTree>
    <p:extLst>
      <p:ext uri="{BB962C8B-B14F-4D97-AF65-F5344CB8AC3E}">
        <p14:creationId xmlns:p14="http://schemas.microsoft.com/office/powerpoint/2010/main" val="18911597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descr="图片1副本f"/>
          <p:cNvPicPr>
            <a:picLocks noChangeAspect="1" noChangeArrowheads="1"/>
          </p:cNvPicPr>
          <p:nvPr/>
        </p:nvPicPr>
        <p:blipFill>
          <a:blip r:embed="rId2">
            <a:lum contrast="4000"/>
            <a:extLst>
              <a:ext uri="{28A0092B-C50C-407E-A947-70E740481C1C}">
                <a14:useLocalDpi xmlns:a14="http://schemas.microsoft.com/office/drawing/2010/main" val="0"/>
              </a:ext>
            </a:extLst>
          </a:blip>
          <a:srcRect/>
          <a:stretch>
            <a:fillRect/>
          </a:stretch>
        </p:blipFill>
        <p:spPr bwMode="auto">
          <a:xfrm>
            <a:off x="2195735" y="771181"/>
            <a:ext cx="4722857" cy="46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68098" y="916880"/>
            <a:ext cx="7772400" cy="2387600"/>
          </a:xfrm>
        </p:spPr>
        <p:txBody>
          <a:bodyPr/>
          <a:lstStyle/>
          <a:p>
            <a:r>
              <a:rPr lang="en-US" altLang="zh-CN" b="1" dirty="0" smtClean="0">
                <a:solidFill>
                  <a:srgbClr val="FF0000"/>
                </a:solidFill>
              </a:rPr>
              <a:t>JavaScript</a:t>
            </a:r>
            <a:r>
              <a:rPr lang="en-US" altLang="zh-CN" dirty="0" smtClean="0"/>
              <a:t> </a:t>
            </a:r>
            <a:endParaRPr lang="zh-CN" altLang="en-US" dirty="0"/>
          </a:p>
        </p:txBody>
      </p:sp>
      <p:sp>
        <p:nvSpPr>
          <p:cNvPr id="3" name="副标题 2"/>
          <p:cNvSpPr>
            <a:spLocks noGrp="1"/>
          </p:cNvSpPr>
          <p:nvPr>
            <p:ph type="subTitle" idx="1"/>
          </p:nvPr>
        </p:nvSpPr>
        <p:spPr>
          <a:xfrm>
            <a:off x="1143000" y="3712208"/>
            <a:ext cx="6858000" cy="1234367"/>
          </a:xfrm>
        </p:spPr>
        <p:txBody>
          <a:bodyPr>
            <a:normAutofit/>
          </a:bodyPr>
          <a:lstStyle/>
          <a:p>
            <a:r>
              <a:rPr lang="zh-CN" altLang="en-US" sz="3600" b="1" dirty="0" smtClean="0">
                <a:solidFill>
                  <a:srgbClr val="3333FF"/>
                </a:solidFill>
                <a:latin typeface="黑体" panose="02010609060101010101" pitchFamily="49" charset="-122"/>
                <a:ea typeface="黑体" panose="02010609060101010101" pitchFamily="49" charset="-122"/>
              </a:rPr>
              <a:t>靳  鹏</a:t>
            </a:r>
            <a:endParaRPr lang="en-US" altLang="zh-CN" sz="3600" b="1" dirty="0" smtClean="0">
              <a:solidFill>
                <a:srgbClr val="3333FF"/>
              </a:solidFill>
              <a:latin typeface="黑体" panose="02010609060101010101" pitchFamily="49" charset="-122"/>
              <a:ea typeface="黑体" panose="02010609060101010101" pitchFamily="49" charset="-122"/>
            </a:endParaRPr>
          </a:p>
          <a:p>
            <a:r>
              <a:rPr lang="en-US" altLang="zh-CN" sz="3600" b="1" dirty="0" smtClean="0">
                <a:solidFill>
                  <a:srgbClr val="3333FF"/>
                </a:solidFill>
              </a:rPr>
              <a:t>Jinpeng.hfut@163.com</a:t>
            </a:r>
            <a:endParaRPr lang="zh-CN" altLang="en-US" sz="3600" b="1" dirty="0">
              <a:solidFill>
                <a:srgbClr val="3333FF"/>
              </a:solidFill>
            </a:endParaRPr>
          </a:p>
        </p:txBody>
      </p:sp>
      <p:pic>
        <p:nvPicPr>
          <p:cNvPr id="5" name="Picture 9" descr="合肥工业大学图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8290" y="5589588"/>
            <a:ext cx="24193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descr="管理学院"/>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9078" y="5695950"/>
            <a:ext cx="1008062"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100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28650" y="461948"/>
            <a:ext cx="7886700" cy="631467"/>
          </a:xfrm>
        </p:spPr>
        <p:txBody>
          <a:bodyPr/>
          <a:lstStyle/>
          <a:p>
            <a:r>
              <a:rPr lang="en-US" altLang="zh-CN" dirty="0" smtClean="0"/>
              <a:t>1.3 JavaScript</a:t>
            </a:r>
            <a:r>
              <a:rPr lang="zh-CN" altLang="en-US" dirty="0"/>
              <a:t>和</a:t>
            </a:r>
            <a:r>
              <a:rPr lang="en-US" altLang="zh-CN" dirty="0"/>
              <a:t>Java</a:t>
            </a:r>
            <a:r>
              <a:rPr lang="zh-CN" altLang="en-US" dirty="0"/>
              <a:t>的区别 </a:t>
            </a:r>
          </a:p>
        </p:txBody>
      </p:sp>
      <p:sp>
        <p:nvSpPr>
          <p:cNvPr id="53251" name="Rectangle 3"/>
          <p:cNvSpPr>
            <a:spLocks noGrp="1" noChangeArrowheads="1"/>
          </p:cNvSpPr>
          <p:nvPr>
            <p:ph type="body" idx="1"/>
          </p:nvPr>
        </p:nvSpPr>
        <p:spPr/>
        <p:txBody>
          <a:bodyPr>
            <a:normAutofit/>
          </a:bodyPr>
          <a:lstStyle/>
          <a:p>
            <a:pPr algn="just"/>
            <a:r>
              <a:rPr lang="zh-CN" altLang="en-US" dirty="0"/>
              <a:t>虽然</a:t>
            </a:r>
            <a:r>
              <a:rPr lang="en-US" altLang="zh-CN" dirty="0"/>
              <a:t>JavaScript</a:t>
            </a:r>
            <a:r>
              <a:rPr lang="zh-CN" altLang="en-US" dirty="0"/>
              <a:t>与</a:t>
            </a:r>
            <a:r>
              <a:rPr lang="en-US" altLang="zh-CN" dirty="0"/>
              <a:t>Java</a:t>
            </a:r>
            <a:r>
              <a:rPr lang="zh-CN" altLang="en-US" dirty="0"/>
              <a:t>有紧密的联系，但却是两个公司开发的不同的两个产品。</a:t>
            </a:r>
          </a:p>
          <a:p>
            <a:pPr algn="just"/>
            <a:r>
              <a:rPr lang="en-US" altLang="zh-CN" dirty="0"/>
              <a:t>Java</a:t>
            </a:r>
            <a:r>
              <a:rPr lang="zh-CN" altLang="en-US" dirty="0"/>
              <a:t>是</a:t>
            </a:r>
            <a:r>
              <a:rPr lang="en-US" altLang="zh-CN" dirty="0"/>
              <a:t>SUN</a:t>
            </a:r>
            <a:r>
              <a:rPr lang="zh-CN" altLang="en-US" dirty="0"/>
              <a:t>公司推出</a:t>
            </a:r>
            <a:r>
              <a:rPr lang="zh-CN" altLang="en-US" dirty="0" smtClean="0"/>
              <a:t>的面向对象</a:t>
            </a:r>
            <a:r>
              <a:rPr lang="zh-CN" altLang="en-US" dirty="0"/>
              <a:t>的程序设计语言，特别适合于</a:t>
            </a:r>
            <a:r>
              <a:rPr lang="en-US" altLang="zh-CN" dirty="0"/>
              <a:t>Internet</a:t>
            </a:r>
            <a:r>
              <a:rPr lang="zh-CN" altLang="en-US" dirty="0"/>
              <a:t>应用程序开发；</a:t>
            </a:r>
          </a:p>
          <a:p>
            <a:pPr algn="just"/>
            <a:r>
              <a:rPr lang="en-US" altLang="zh-CN" dirty="0"/>
              <a:t>JavaScript</a:t>
            </a:r>
            <a:r>
              <a:rPr lang="zh-CN" altLang="en-US" dirty="0"/>
              <a:t>是</a:t>
            </a:r>
            <a:r>
              <a:rPr lang="en-US" altLang="zh-CN" dirty="0"/>
              <a:t>Netscape</a:t>
            </a:r>
            <a:r>
              <a:rPr lang="zh-CN" altLang="en-US" dirty="0"/>
              <a:t>公司的产品，其目的是为了扩展</a:t>
            </a:r>
            <a:r>
              <a:rPr lang="en-US" altLang="zh-CN" dirty="0"/>
              <a:t>Netscape Navigator</a:t>
            </a:r>
            <a:r>
              <a:rPr lang="zh-CN" altLang="en-US" dirty="0"/>
              <a:t>功能，而开发的一种可以嵌入</a:t>
            </a:r>
            <a:r>
              <a:rPr lang="en-US" altLang="zh-CN" dirty="0"/>
              <a:t>Web</a:t>
            </a:r>
            <a:r>
              <a:rPr lang="zh-CN" altLang="en-US" dirty="0"/>
              <a:t>页面中的基于对象和事件驱动的解释性语言，它的前身是</a:t>
            </a:r>
            <a:r>
              <a:rPr lang="en-US" altLang="zh-CN" dirty="0"/>
              <a:t>Live Script</a:t>
            </a:r>
            <a:r>
              <a:rPr lang="zh-CN" altLang="en-US" dirty="0"/>
              <a:t>；</a:t>
            </a:r>
          </a:p>
          <a:p>
            <a:pPr algn="just"/>
            <a:r>
              <a:rPr lang="en-US" altLang="zh-CN" dirty="0"/>
              <a:t>Java</a:t>
            </a:r>
            <a:r>
              <a:rPr lang="zh-CN" altLang="en-US" dirty="0"/>
              <a:t>的前身是</a:t>
            </a:r>
            <a:r>
              <a:rPr lang="en-US" altLang="zh-CN" dirty="0"/>
              <a:t>Oak</a:t>
            </a:r>
            <a:r>
              <a:rPr lang="zh-CN" altLang="en-US" dirty="0"/>
              <a:t>语言。</a:t>
            </a:r>
          </a:p>
        </p:txBody>
      </p:sp>
    </p:spTree>
    <p:extLst>
      <p:ext uri="{BB962C8B-B14F-4D97-AF65-F5344CB8AC3E}">
        <p14:creationId xmlns:p14="http://schemas.microsoft.com/office/powerpoint/2010/main" val="4079638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28650" y="483464"/>
            <a:ext cx="7886700" cy="631467"/>
          </a:xfrm>
        </p:spPr>
        <p:txBody>
          <a:bodyPr/>
          <a:lstStyle/>
          <a:p>
            <a:r>
              <a:rPr lang="en-US" altLang="zh-CN" b="1" dirty="0" smtClean="0"/>
              <a:t>1.3.1 </a:t>
            </a:r>
            <a:r>
              <a:rPr lang="zh-CN" altLang="en-US" b="1" dirty="0" smtClean="0"/>
              <a:t>基于</a:t>
            </a:r>
            <a:r>
              <a:rPr lang="zh-CN" altLang="en-US" b="1" dirty="0"/>
              <a:t>对象和面向对象</a:t>
            </a:r>
            <a:r>
              <a:rPr lang="zh-CN" altLang="en-US" dirty="0"/>
              <a:t> </a:t>
            </a:r>
          </a:p>
        </p:txBody>
      </p:sp>
      <p:sp>
        <p:nvSpPr>
          <p:cNvPr id="54275" name="Rectangle 3"/>
          <p:cNvSpPr>
            <a:spLocks noGrp="1" noChangeArrowheads="1"/>
          </p:cNvSpPr>
          <p:nvPr>
            <p:ph type="body" idx="1"/>
          </p:nvPr>
        </p:nvSpPr>
        <p:spPr/>
        <p:txBody>
          <a:bodyPr/>
          <a:lstStyle/>
          <a:p>
            <a:pPr algn="just"/>
            <a:r>
              <a:rPr lang="en-US" altLang="zh-CN" dirty="0"/>
              <a:t>Java</a:t>
            </a:r>
            <a:r>
              <a:rPr lang="zh-CN" altLang="en-US" dirty="0"/>
              <a:t>是一种真正的面向对象的语言，即使是开发简单的程序，必须设计对象。 </a:t>
            </a:r>
          </a:p>
          <a:p>
            <a:pPr algn="just"/>
            <a:r>
              <a:rPr lang="en-US" altLang="zh-CN" dirty="0"/>
              <a:t>JavaScript</a:t>
            </a:r>
            <a:r>
              <a:rPr lang="zh-CN" altLang="en-US" dirty="0"/>
              <a:t>是种脚本语言，它可以用来制作与网络无关的，与用户交互作用的复杂软件。它是一种基于对象（</a:t>
            </a:r>
            <a:r>
              <a:rPr lang="en-US" altLang="zh-CN" dirty="0"/>
              <a:t>Object Based</a:t>
            </a:r>
            <a:r>
              <a:rPr lang="zh-CN" altLang="en-US" dirty="0"/>
              <a:t>）和事件驱动（</a:t>
            </a:r>
            <a:r>
              <a:rPr lang="en-US" altLang="zh-CN" dirty="0"/>
              <a:t>Event Driver</a:t>
            </a:r>
            <a:r>
              <a:rPr lang="zh-CN" altLang="en-US" dirty="0"/>
              <a:t>）的编程语言。因而它本身提供了非常丰富的内部对象供设计人员使用。 </a:t>
            </a:r>
          </a:p>
        </p:txBody>
      </p:sp>
    </p:spTree>
    <p:extLst>
      <p:ext uri="{BB962C8B-B14F-4D97-AF65-F5344CB8AC3E}">
        <p14:creationId xmlns:p14="http://schemas.microsoft.com/office/powerpoint/2010/main" val="3056061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28650" y="483464"/>
            <a:ext cx="7886700" cy="631467"/>
          </a:xfrm>
        </p:spPr>
        <p:txBody>
          <a:bodyPr/>
          <a:lstStyle/>
          <a:p>
            <a:r>
              <a:rPr lang="en-US" altLang="zh-CN" b="1" dirty="0" smtClean="0"/>
              <a:t>1.3.2 </a:t>
            </a:r>
            <a:r>
              <a:rPr lang="zh-CN" altLang="en-US" b="1" dirty="0" smtClean="0"/>
              <a:t>解释</a:t>
            </a:r>
            <a:r>
              <a:rPr lang="zh-CN" altLang="en-US" b="1" dirty="0"/>
              <a:t>和编译</a:t>
            </a:r>
            <a:r>
              <a:rPr lang="zh-CN" altLang="en-US" dirty="0"/>
              <a:t> </a:t>
            </a:r>
          </a:p>
        </p:txBody>
      </p:sp>
      <p:sp>
        <p:nvSpPr>
          <p:cNvPr id="55299" name="Rectangle 3"/>
          <p:cNvSpPr>
            <a:spLocks noGrp="1" noChangeArrowheads="1"/>
          </p:cNvSpPr>
          <p:nvPr>
            <p:ph type="body" idx="1"/>
          </p:nvPr>
        </p:nvSpPr>
        <p:spPr/>
        <p:txBody>
          <a:bodyPr>
            <a:normAutofit/>
          </a:bodyPr>
          <a:lstStyle/>
          <a:p>
            <a:pPr algn="just"/>
            <a:r>
              <a:rPr lang="zh-CN" altLang="en-US" dirty="0"/>
              <a:t>两种语言在其浏览器中所执行的方式不一样。</a:t>
            </a:r>
            <a:r>
              <a:rPr lang="en-US" altLang="zh-CN" dirty="0"/>
              <a:t>Java</a:t>
            </a:r>
            <a:r>
              <a:rPr lang="zh-CN" altLang="en-US" dirty="0"/>
              <a:t>的源代码在传递到客户端执行之前，必须经过编译，因而客户端上必须具有相应平台上的仿真器或解释器，它可以通过编译器或解释器实现独立于某个特定的平台编译代码的束缚。</a:t>
            </a:r>
          </a:p>
          <a:p>
            <a:pPr algn="just"/>
            <a:r>
              <a:rPr lang="en-US" altLang="zh-CN" dirty="0"/>
              <a:t>JavaScript</a:t>
            </a:r>
            <a:r>
              <a:rPr lang="zh-CN" altLang="en-US" dirty="0"/>
              <a:t>是一种解释性编程语言，其源代码在发往客户端执行之前不需经过编译，而是将文本格式的字符代码发送给客户编由浏览器解释执行。 </a:t>
            </a:r>
          </a:p>
        </p:txBody>
      </p:sp>
    </p:spTree>
    <p:extLst>
      <p:ext uri="{BB962C8B-B14F-4D97-AF65-F5344CB8AC3E}">
        <p14:creationId xmlns:p14="http://schemas.microsoft.com/office/powerpoint/2010/main" val="3450362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28650" y="472706"/>
            <a:ext cx="7886700" cy="631467"/>
          </a:xfrm>
        </p:spPr>
        <p:txBody>
          <a:bodyPr/>
          <a:lstStyle/>
          <a:p>
            <a:r>
              <a:rPr lang="en-US" altLang="zh-CN" b="1" dirty="0" smtClean="0"/>
              <a:t>1.3.3 </a:t>
            </a:r>
            <a:r>
              <a:rPr lang="zh-CN" altLang="en-US" b="1" dirty="0" smtClean="0"/>
              <a:t>强</a:t>
            </a:r>
            <a:r>
              <a:rPr lang="zh-CN" altLang="en-US" b="1" dirty="0"/>
              <a:t>变量和弱变量</a:t>
            </a:r>
            <a:r>
              <a:rPr lang="zh-CN" altLang="en-US" dirty="0"/>
              <a:t> </a:t>
            </a:r>
          </a:p>
        </p:txBody>
      </p:sp>
      <p:sp>
        <p:nvSpPr>
          <p:cNvPr id="56323" name="Rectangle 3"/>
          <p:cNvSpPr>
            <a:spLocks noGrp="1" noChangeArrowheads="1"/>
          </p:cNvSpPr>
          <p:nvPr>
            <p:ph type="body" idx="1"/>
          </p:nvPr>
        </p:nvSpPr>
        <p:spPr/>
        <p:txBody>
          <a:bodyPr/>
          <a:lstStyle/>
          <a:p>
            <a:pPr>
              <a:lnSpc>
                <a:spcPct val="90000"/>
              </a:lnSpc>
            </a:pPr>
            <a:r>
              <a:rPr lang="zh-CN" altLang="en-US" sz="2100" dirty="0"/>
              <a:t>两种语言所采取的变量是不一样的。</a:t>
            </a:r>
          </a:p>
          <a:p>
            <a:pPr>
              <a:lnSpc>
                <a:spcPct val="90000"/>
              </a:lnSpc>
            </a:pPr>
            <a:r>
              <a:rPr lang="en-US" altLang="zh-CN" sz="2100" dirty="0"/>
              <a:t>Java</a:t>
            </a:r>
            <a:r>
              <a:rPr lang="zh-CN" altLang="en-US" sz="2100" dirty="0"/>
              <a:t>采用强类型变量检查，即所有变量在编译之前必须作声明。如</a:t>
            </a:r>
            <a:r>
              <a:rPr lang="en-US" altLang="zh-CN" sz="2100" dirty="0"/>
              <a:t>: </a:t>
            </a:r>
            <a:br>
              <a:rPr lang="en-US" altLang="zh-CN" sz="2100" dirty="0"/>
            </a:br>
            <a:r>
              <a:rPr lang="zh-CN" altLang="en-US" sz="2100" dirty="0"/>
              <a:t>　　</a:t>
            </a:r>
            <a:r>
              <a:rPr lang="en-US" altLang="zh-CN" sz="2100" dirty="0"/>
              <a:t>Integer x; </a:t>
            </a:r>
            <a:br>
              <a:rPr lang="en-US" altLang="zh-CN" sz="2100" dirty="0"/>
            </a:br>
            <a:r>
              <a:rPr lang="zh-CN" altLang="en-US" sz="2100" dirty="0"/>
              <a:t>　　</a:t>
            </a:r>
            <a:r>
              <a:rPr lang="en-US" altLang="zh-CN" sz="2100" dirty="0"/>
              <a:t>String y;</a:t>
            </a:r>
            <a:br>
              <a:rPr lang="en-US" altLang="zh-CN" sz="2100" dirty="0"/>
            </a:br>
            <a:r>
              <a:rPr lang="zh-CN" altLang="en-US" sz="2100" dirty="0"/>
              <a:t>　　</a:t>
            </a:r>
            <a:r>
              <a:rPr lang="en-US" altLang="zh-CN" sz="2100" dirty="0"/>
              <a:t>x=1234;</a:t>
            </a:r>
            <a:br>
              <a:rPr lang="en-US" altLang="zh-CN" sz="2100" dirty="0"/>
            </a:br>
            <a:r>
              <a:rPr lang="zh-CN" altLang="en-US" sz="2100" dirty="0"/>
              <a:t>　　</a:t>
            </a:r>
            <a:r>
              <a:rPr lang="en-US" altLang="zh-CN" sz="2100" dirty="0"/>
              <a:t>y=4321;</a:t>
            </a:r>
            <a:br>
              <a:rPr lang="en-US" altLang="zh-CN" sz="2100" dirty="0"/>
            </a:br>
            <a:r>
              <a:rPr lang="zh-CN" altLang="en-US" sz="2100" dirty="0"/>
              <a:t>其中</a:t>
            </a:r>
            <a:r>
              <a:rPr lang="en-US" altLang="zh-CN" sz="2100" dirty="0"/>
              <a:t>X=1234</a:t>
            </a:r>
            <a:r>
              <a:rPr lang="zh-CN" altLang="en-US" sz="2100" dirty="0"/>
              <a:t>说明是一个整数，</a:t>
            </a:r>
            <a:r>
              <a:rPr lang="en-US" altLang="zh-CN" sz="2100" dirty="0"/>
              <a:t>Y=4321</a:t>
            </a:r>
            <a:r>
              <a:rPr lang="zh-CN" altLang="en-US" sz="2100" dirty="0"/>
              <a:t>说明是一个字符串。</a:t>
            </a:r>
          </a:p>
          <a:p>
            <a:pPr>
              <a:lnSpc>
                <a:spcPct val="90000"/>
              </a:lnSpc>
            </a:pPr>
            <a:r>
              <a:rPr lang="en-US" altLang="zh-CN" sz="2100" dirty="0"/>
              <a:t>JavaScript</a:t>
            </a:r>
            <a:r>
              <a:rPr lang="zh-CN" altLang="en-US" sz="2100" dirty="0"/>
              <a:t>中变量声明，采用其弱类型。即变量在使用前不需作声明，而是解释器在运行时检查其数据类型，如：</a:t>
            </a:r>
            <a:br>
              <a:rPr lang="zh-CN" altLang="en-US" sz="2100" dirty="0"/>
            </a:br>
            <a:r>
              <a:rPr lang="zh-CN" altLang="en-US" sz="2100" dirty="0"/>
              <a:t>　　</a:t>
            </a:r>
            <a:r>
              <a:rPr lang="en-US" altLang="zh-CN" sz="2100" dirty="0"/>
              <a:t>x=1234;</a:t>
            </a:r>
            <a:br>
              <a:rPr lang="en-US" altLang="zh-CN" sz="2100" dirty="0"/>
            </a:br>
            <a:r>
              <a:rPr lang="zh-CN" altLang="en-US" sz="2100" dirty="0"/>
              <a:t>　　</a:t>
            </a:r>
            <a:r>
              <a:rPr lang="en-US" altLang="zh-CN" sz="2100" dirty="0"/>
              <a:t>y</a:t>
            </a:r>
            <a:r>
              <a:rPr lang="zh-CN" altLang="en-US" sz="2100" dirty="0"/>
              <a:t>＝</a:t>
            </a:r>
            <a:r>
              <a:rPr lang="en-US" altLang="zh-CN" sz="2100" dirty="0"/>
              <a:t>"4321";</a:t>
            </a:r>
            <a:br>
              <a:rPr lang="en-US" altLang="zh-CN" sz="2100" dirty="0"/>
            </a:br>
            <a:r>
              <a:rPr lang="zh-CN" altLang="en-US" sz="2100" dirty="0"/>
              <a:t>前者说明</a:t>
            </a:r>
            <a:r>
              <a:rPr lang="en-US" altLang="zh-CN" sz="2100" dirty="0"/>
              <a:t>x</a:t>
            </a:r>
            <a:r>
              <a:rPr lang="zh-CN" altLang="en-US" sz="2100" dirty="0"/>
              <a:t>为其数值型变量，而后者说明</a:t>
            </a:r>
            <a:r>
              <a:rPr lang="en-US" altLang="zh-CN" sz="2100" dirty="0"/>
              <a:t>y</a:t>
            </a:r>
            <a:r>
              <a:rPr lang="zh-CN" altLang="en-US" sz="2100" dirty="0"/>
              <a:t>为字符型变量。 </a:t>
            </a:r>
          </a:p>
        </p:txBody>
      </p:sp>
    </p:spTree>
    <p:extLst>
      <p:ext uri="{BB962C8B-B14F-4D97-AF65-F5344CB8AC3E}">
        <p14:creationId xmlns:p14="http://schemas.microsoft.com/office/powerpoint/2010/main" val="1307061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28650" y="494222"/>
            <a:ext cx="7886700" cy="631467"/>
          </a:xfrm>
        </p:spPr>
        <p:txBody>
          <a:bodyPr/>
          <a:lstStyle/>
          <a:p>
            <a:r>
              <a:rPr lang="en-US" altLang="zh-CN" b="1" dirty="0" smtClean="0"/>
              <a:t>1.3.4 </a:t>
            </a:r>
            <a:r>
              <a:rPr lang="zh-CN" altLang="en-US" b="1" dirty="0" smtClean="0"/>
              <a:t>代码</a:t>
            </a:r>
            <a:r>
              <a:rPr lang="zh-CN" altLang="en-US" b="1" dirty="0"/>
              <a:t>格式不一样</a:t>
            </a:r>
            <a:r>
              <a:rPr lang="zh-CN" altLang="en-US" dirty="0"/>
              <a:t> </a:t>
            </a:r>
          </a:p>
        </p:txBody>
      </p:sp>
      <p:sp>
        <p:nvSpPr>
          <p:cNvPr id="57347" name="Rectangle 3"/>
          <p:cNvSpPr>
            <a:spLocks noGrp="1" noChangeArrowheads="1"/>
          </p:cNvSpPr>
          <p:nvPr>
            <p:ph type="body" idx="1"/>
          </p:nvPr>
        </p:nvSpPr>
        <p:spPr/>
        <p:txBody>
          <a:bodyPr/>
          <a:lstStyle/>
          <a:p>
            <a:pPr algn="just"/>
            <a:r>
              <a:rPr lang="en-US" altLang="zh-CN" dirty="0"/>
              <a:t>Java</a:t>
            </a:r>
            <a:r>
              <a:rPr lang="zh-CN" altLang="en-US" dirty="0"/>
              <a:t>是一种与</a:t>
            </a:r>
            <a:r>
              <a:rPr lang="en-US" altLang="zh-CN" dirty="0"/>
              <a:t>HTML</a:t>
            </a:r>
            <a:r>
              <a:rPr lang="zh-CN" altLang="en-US" dirty="0"/>
              <a:t>无关的格式，必须通过像</a:t>
            </a:r>
            <a:r>
              <a:rPr lang="en-US" altLang="zh-CN" dirty="0"/>
              <a:t>HTML</a:t>
            </a:r>
            <a:r>
              <a:rPr lang="zh-CN" altLang="en-US" dirty="0"/>
              <a:t>中引用外媒体那么进行装载，其代码以字节代码的形式保存在独立的文档中。</a:t>
            </a:r>
          </a:p>
          <a:p>
            <a:pPr algn="just"/>
            <a:r>
              <a:rPr lang="en-US" altLang="zh-CN" dirty="0"/>
              <a:t>JavaScript</a:t>
            </a:r>
            <a:r>
              <a:rPr lang="zh-CN" altLang="en-US" dirty="0"/>
              <a:t>的代码是一种文本字符格式，可以直接嵌入</a:t>
            </a:r>
            <a:r>
              <a:rPr lang="en-US" altLang="zh-CN" dirty="0"/>
              <a:t>HTML</a:t>
            </a:r>
            <a:r>
              <a:rPr lang="zh-CN" altLang="en-US" dirty="0"/>
              <a:t>文档中，并且可动态装载。编写</a:t>
            </a:r>
            <a:r>
              <a:rPr lang="en-US" altLang="zh-CN" dirty="0"/>
              <a:t>HTML</a:t>
            </a:r>
            <a:r>
              <a:rPr lang="zh-CN" altLang="en-US" dirty="0"/>
              <a:t>文档就像编辑文本文件一样方便。 </a:t>
            </a:r>
          </a:p>
        </p:txBody>
      </p:sp>
    </p:spTree>
    <p:extLst>
      <p:ext uri="{BB962C8B-B14F-4D97-AF65-F5344CB8AC3E}">
        <p14:creationId xmlns:p14="http://schemas.microsoft.com/office/powerpoint/2010/main" val="4227249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28650" y="494222"/>
            <a:ext cx="7886700" cy="631467"/>
          </a:xfrm>
        </p:spPr>
        <p:txBody>
          <a:bodyPr/>
          <a:lstStyle/>
          <a:p>
            <a:r>
              <a:rPr lang="en-US" altLang="zh-CN" b="1" dirty="0" smtClean="0"/>
              <a:t>1.3.5 </a:t>
            </a:r>
            <a:r>
              <a:rPr lang="zh-CN" altLang="en-US" b="1" dirty="0" smtClean="0"/>
              <a:t>嵌入</a:t>
            </a:r>
            <a:r>
              <a:rPr lang="zh-CN" altLang="en-US" b="1" dirty="0"/>
              <a:t>方式不一样</a:t>
            </a:r>
            <a:r>
              <a:rPr lang="zh-CN" altLang="en-US" dirty="0"/>
              <a:t> </a:t>
            </a:r>
          </a:p>
        </p:txBody>
      </p:sp>
      <p:sp>
        <p:nvSpPr>
          <p:cNvPr id="58371" name="Rectangle 3"/>
          <p:cNvSpPr>
            <a:spLocks noGrp="1" noChangeArrowheads="1"/>
          </p:cNvSpPr>
          <p:nvPr>
            <p:ph type="body" idx="1"/>
          </p:nvPr>
        </p:nvSpPr>
        <p:spPr/>
        <p:txBody>
          <a:bodyPr/>
          <a:lstStyle/>
          <a:p>
            <a:r>
              <a:rPr lang="zh-CN" altLang="en-US" dirty="0"/>
              <a:t>在</a:t>
            </a:r>
            <a:r>
              <a:rPr lang="en-US" altLang="zh-CN" dirty="0"/>
              <a:t>HTML</a:t>
            </a:r>
            <a:r>
              <a:rPr lang="zh-CN" altLang="en-US" dirty="0"/>
              <a:t>文档中，两种编程语言的标识不同，</a:t>
            </a:r>
          </a:p>
          <a:p>
            <a:pPr lvl="1"/>
            <a:r>
              <a:rPr lang="en-US" altLang="zh-CN" dirty="0"/>
              <a:t>JavaScript</a:t>
            </a:r>
            <a:r>
              <a:rPr lang="zh-CN" altLang="en-US" dirty="0"/>
              <a:t>使用</a:t>
            </a:r>
            <a:r>
              <a:rPr lang="en-US" altLang="zh-CN" dirty="0"/>
              <a:t>&lt;Script&gt;...&lt;/Script&gt;</a:t>
            </a:r>
            <a:r>
              <a:rPr lang="zh-CN" altLang="en-US" dirty="0"/>
              <a:t>来标识</a:t>
            </a:r>
          </a:p>
          <a:p>
            <a:pPr lvl="1"/>
            <a:r>
              <a:rPr lang="en-US" altLang="zh-CN" dirty="0"/>
              <a:t>Java</a:t>
            </a:r>
            <a:r>
              <a:rPr lang="zh-CN" altLang="en-US" dirty="0"/>
              <a:t>使用</a:t>
            </a:r>
            <a:r>
              <a:rPr lang="en-US" altLang="zh-CN" dirty="0"/>
              <a:t>&lt;applet&gt;...&lt;/applet&gt;</a:t>
            </a:r>
            <a:r>
              <a:rPr lang="zh-CN" altLang="en-US" dirty="0"/>
              <a:t>来标识。 </a:t>
            </a:r>
            <a:endParaRPr lang="en-US" altLang="zh-CN" dirty="0"/>
          </a:p>
          <a:p>
            <a:pPr marL="0" indent="0">
              <a:buNone/>
            </a:pPr>
            <a:endParaRPr lang="en-US" altLang="zh-CN" dirty="0" smtClean="0"/>
          </a:p>
        </p:txBody>
      </p:sp>
    </p:spTree>
    <p:extLst>
      <p:ext uri="{BB962C8B-B14F-4D97-AF65-F5344CB8AC3E}">
        <p14:creationId xmlns:p14="http://schemas.microsoft.com/office/powerpoint/2010/main" val="454106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28650" y="494222"/>
            <a:ext cx="7886700" cy="631467"/>
          </a:xfrm>
        </p:spPr>
        <p:txBody>
          <a:bodyPr/>
          <a:lstStyle/>
          <a:p>
            <a:r>
              <a:rPr lang="en-US" altLang="zh-CN" b="1" dirty="0" smtClean="0"/>
              <a:t>1.3.6 JavaScript</a:t>
            </a:r>
            <a:r>
              <a:rPr lang="zh-CN" altLang="en-US" b="1" dirty="0" smtClean="0"/>
              <a:t>基本句法</a:t>
            </a:r>
            <a:endParaRPr lang="zh-CN" altLang="en-US" dirty="0"/>
          </a:p>
        </p:txBody>
      </p:sp>
      <p:sp>
        <p:nvSpPr>
          <p:cNvPr id="58371" name="Rectangle 3"/>
          <p:cNvSpPr>
            <a:spLocks noGrp="1" noChangeArrowheads="1"/>
          </p:cNvSpPr>
          <p:nvPr>
            <p:ph type="body" idx="1"/>
          </p:nvPr>
        </p:nvSpPr>
        <p:spPr/>
        <p:txBody>
          <a:bodyPr/>
          <a:lstStyle/>
          <a:p>
            <a:pPr>
              <a:lnSpc>
                <a:spcPts val="3200"/>
              </a:lnSpc>
              <a:defRPr/>
            </a:pPr>
            <a:r>
              <a:rPr lang="en-US" altLang="zh-CN" b="1" dirty="0" err="1" smtClean="0">
                <a:latin typeface="Arial" charset="0"/>
                <a:ea typeface="宋体" charset="-122"/>
              </a:rPr>
              <a:t>JavaScipt</a:t>
            </a:r>
            <a:r>
              <a:rPr lang="zh-CN" altLang="en-US" b="1" dirty="0" smtClean="0">
                <a:latin typeface="Arial" charset="0"/>
                <a:ea typeface="宋体" charset="-122"/>
              </a:rPr>
              <a:t>基本</a:t>
            </a:r>
            <a:r>
              <a:rPr lang="zh-CN" altLang="en-US" b="1" dirty="0">
                <a:latin typeface="Arial" charset="0"/>
                <a:ea typeface="宋体" charset="-122"/>
              </a:rPr>
              <a:t>语法：</a:t>
            </a:r>
            <a:endParaRPr lang="zh-CN" altLang="en-US" dirty="0">
              <a:latin typeface="Arial" charset="0"/>
              <a:ea typeface="宋体" charset="-122"/>
            </a:endParaRPr>
          </a:p>
          <a:p>
            <a:pPr marL="457200" lvl="1" indent="0">
              <a:lnSpc>
                <a:spcPts val="3200"/>
              </a:lnSpc>
              <a:buNone/>
              <a:defRPr/>
            </a:pPr>
            <a:r>
              <a:rPr lang="en-US" altLang="zh-CN" b="1" dirty="0">
                <a:solidFill>
                  <a:srgbClr val="3333FF"/>
                </a:solidFill>
                <a:effectLst>
                  <a:outerShdw blurRad="38100" dist="38100" dir="2700000" algn="tl">
                    <a:srgbClr val="000000">
                      <a:alpha val="43137"/>
                    </a:srgbClr>
                  </a:outerShdw>
                </a:effectLst>
                <a:latin typeface="Arial" charset="0"/>
                <a:ea typeface="宋体" charset="-122"/>
              </a:rPr>
              <a:t>&lt;script type="text/</a:t>
            </a:r>
            <a:r>
              <a:rPr lang="en-US" altLang="zh-CN" b="1" dirty="0" err="1">
                <a:solidFill>
                  <a:srgbClr val="3333FF"/>
                </a:solidFill>
                <a:effectLst>
                  <a:outerShdw blurRad="38100" dist="38100" dir="2700000" algn="tl">
                    <a:srgbClr val="000000">
                      <a:alpha val="43137"/>
                    </a:srgbClr>
                  </a:outerShdw>
                </a:effectLst>
                <a:latin typeface="Arial" charset="0"/>
                <a:ea typeface="宋体" charset="-122"/>
              </a:rPr>
              <a:t>javascript</a:t>
            </a:r>
            <a:r>
              <a:rPr lang="en-US" altLang="zh-CN" b="1" dirty="0">
                <a:solidFill>
                  <a:srgbClr val="3333FF"/>
                </a:solidFill>
                <a:effectLst>
                  <a:outerShdw blurRad="38100" dist="38100" dir="2700000" algn="tl">
                    <a:srgbClr val="000000">
                      <a:alpha val="43137"/>
                    </a:srgbClr>
                  </a:outerShdw>
                </a:effectLst>
                <a:latin typeface="Arial" charset="0"/>
                <a:ea typeface="宋体" charset="-122"/>
              </a:rPr>
              <a:t>" [</a:t>
            </a:r>
            <a:r>
              <a:rPr lang="en-US" altLang="zh-CN" b="1" dirty="0" err="1">
                <a:solidFill>
                  <a:srgbClr val="3333FF"/>
                </a:solidFill>
                <a:effectLst>
                  <a:outerShdw blurRad="38100" dist="38100" dir="2700000" algn="tl">
                    <a:srgbClr val="000000">
                      <a:alpha val="43137"/>
                    </a:srgbClr>
                  </a:outerShdw>
                </a:effectLst>
                <a:latin typeface="Arial" charset="0"/>
                <a:ea typeface="宋体" charset="-122"/>
              </a:rPr>
              <a:t>src</a:t>
            </a:r>
            <a:r>
              <a:rPr lang="en-US" altLang="zh-CN" b="1" dirty="0">
                <a:solidFill>
                  <a:srgbClr val="3333FF"/>
                </a:solidFill>
                <a:effectLst>
                  <a:outerShdw blurRad="38100" dist="38100" dir="2700000" algn="tl">
                    <a:srgbClr val="000000">
                      <a:alpha val="43137"/>
                    </a:srgbClr>
                  </a:outerShdw>
                </a:effectLst>
                <a:latin typeface="Arial" charset="0"/>
                <a:ea typeface="宋体" charset="-122"/>
              </a:rPr>
              <a:t>= “</a:t>
            </a:r>
            <a:r>
              <a:rPr lang="zh-CN" altLang="en-US" b="1" dirty="0">
                <a:solidFill>
                  <a:srgbClr val="3333FF"/>
                </a:solidFill>
                <a:effectLst>
                  <a:outerShdw blurRad="38100" dist="38100" dir="2700000" algn="tl">
                    <a:srgbClr val="000000">
                      <a:alpha val="43137"/>
                    </a:srgbClr>
                  </a:outerShdw>
                </a:effectLst>
                <a:latin typeface="Arial" charset="0"/>
                <a:ea typeface="宋体" charset="-122"/>
              </a:rPr>
              <a:t>外部</a:t>
            </a:r>
            <a:r>
              <a:rPr lang="en-US" altLang="zh-CN" b="1" dirty="0" err="1">
                <a:solidFill>
                  <a:srgbClr val="3333FF"/>
                </a:solidFill>
                <a:effectLst>
                  <a:outerShdw blurRad="38100" dist="38100" dir="2700000" algn="tl">
                    <a:srgbClr val="000000">
                      <a:alpha val="43137"/>
                    </a:srgbClr>
                  </a:outerShdw>
                </a:effectLst>
                <a:latin typeface="Arial" charset="0"/>
                <a:ea typeface="宋体" charset="-122"/>
              </a:rPr>
              <a:t>js</a:t>
            </a:r>
            <a:r>
              <a:rPr lang="zh-CN" altLang="en-US" b="1" dirty="0">
                <a:solidFill>
                  <a:srgbClr val="3333FF"/>
                </a:solidFill>
                <a:effectLst>
                  <a:outerShdw blurRad="38100" dist="38100" dir="2700000" algn="tl">
                    <a:srgbClr val="000000">
                      <a:alpha val="43137"/>
                    </a:srgbClr>
                  </a:outerShdw>
                </a:effectLst>
                <a:latin typeface="Arial" charset="0"/>
                <a:ea typeface="宋体" charset="-122"/>
              </a:rPr>
              <a:t>文件</a:t>
            </a:r>
            <a:r>
              <a:rPr lang="en-US" altLang="zh-CN" b="1" dirty="0">
                <a:solidFill>
                  <a:srgbClr val="3333FF"/>
                </a:solidFill>
                <a:effectLst>
                  <a:outerShdw blurRad="38100" dist="38100" dir="2700000" algn="tl">
                    <a:srgbClr val="000000">
                      <a:alpha val="43137"/>
                    </a:srgbClr>
                  </a:outerShdw>
                </a:effectLst>
                <a:latin typeface="Arial" charset="0"/>
                <a:ea typeface="宋体" charset="-122"/>
              </a:rPr>
              <a:t>”]&gt;</a:t>
            </a:r>
            <a:endParaRPr lang="zh-CN" altLang="en-US" dirty="0">
              <a:solidFill>
                <a:srgbClr val="3333FF"/>
              </a:solidFill>
              <a:effectLst>
                <a:outerShdw blurRad="38100" dist="38100" dir="2700000" algn="tl">
                  <a:srgbClr val="000000">
                    <a:alpha val="43137"/>
                  </a:srgbClr>
                </a:outerShdw>
              </a:effectLst>
              <a:latin typeface="Arial" charset="0"/>
              <a:ea typeface="宋体" charset="-122"/>
            </a:endParaRPr>
          </a:p>
          <a:p>
            <a:pPr marL="457200" lvl="1" indent="0">
              <a:lnSpc>
                <a:spcPts val="3200"/>
              </a:lnSpc>
              <a:buNone/>
              <a:defRPr/>
            </a:pPr>
            <a:r>
              <a:rPr lang="en-US" altLang="zh-CN" b="1" dirty="0">
                <a:solidFill>
                  <a:srgbClr val="FF0000"/>
                </a:solidFill>
                <a:effectLst>
                  <a:outerShdw blurRad="38100" dist="38100" dir="2700000" algn="tl">
                    <a:srgbClr val="000000">
                      <a:alpha val="43137"/>
                    </a:srgbClr>
                  </a:outerShdw>
                </a:effectLst>
                <a:latin typeface="Arial" charset="0"/>
                <a:ea typeface="宋体" charset="-122"/>
              </a:rPr>
              <a:t>  …</a:t>
            </a:r>
            <a:endParaRPr lang="zh-CN" altLang="en-US" dirty="0">
              <a:solidFill>
                <a:srgbClr val="FF0000"/>
              </a:solidFill>
              <a:effectLst>
                <a:outerShdw blurRad="38100" dist="38100" dir="2700000" algn="tl">
                  <a:srgbClr val="000000">
                    <a:alpha val="43137"/>
                  </a:srgbClr>
                </a:outerShdw>
              </a:effectLst>
              <a:latin typeface="Arial" charset="0"/>
              <a:ea typeface="宋体" charset="-122"/>
            </a:endParaRPr>
          </a:p>
          <a:p>
            <a:pPr marL="457200" lvl="1" indent="0">
              <a:lnSpc>
                <a:spcPts val="3200"/>
              </a:lnSpc>
              <a:buNone/>
              <a:defRPr/>
            </a:pPr>
            <a:r>
              <a:rPr lang="en-US" altLang="zh-CN" b="1" dirty="0">
                <a:solidFill>
                  <a:srgbClr val="3333FF"/>
                </a:solidFill>
                <a:effectLst>
                  <a:outerShdw blurRad="38100" dist="38100" dir="2700000" algn="tl">
                    <a:srgbClr val="000000">
                      <a:alpha val="43137"/>
                    </a:srgbClr>
                  </a:outerShdw>
                </a:effectLst>
                <a:latin typeface="Arial" charset="0"/>
                <a:ea typeface="宋体" charset="-122"/>
              </a:rPr>
              <a:t>&lt;/script&gt;</a:t>
            </a:r>
          </a:p>
          <a:p>
            <a:pPr marL="0" indent="0">
              <a:buNone/>
            </a:pPr>
            <a:endParaRPr lang="en-US" altLang="zh-CN" dirty="0" smtClean="0"/>
          </a:p>
        </p:txBody>
      </p:sp>
    </p:spTree>
    <p:extLst>
      <p:ext uri="{BB962C8B-B14F-4D97-AF65-F5344CB8AC3E}">
        <p14:creationId xmlns:p14="http://schemas.microsoft.com/office/powerpoint/2010/main" val="12389453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28650" y="515735"/>
            <a:ext cx="7886700" cy="631467"/>
          </a:xfrm>
        </p:spPr>
        <p:txBody>
          <a:bodyPr/>
          <a:lstStyle/>
          <a:p>
            <a:r>
              <a:rPr lang="en-US" altLang="zh-CN" b="1" dirty="0" smtClean="0"/>
              <a:t>1.3.6 JavaScript</a:t>
            </a:r>
            <a:r>
              <a:rPr lang="zh-CN" altLang="en-US" b="1" dirty="0" smtClean="0"/>
              <a:t>基本句法</a:t>
            </a:r>
            <a:endParaRPr lang="zh-CN" altLang="en-US" dirty="0"/>
          </a:p>
        </p:txBody>
      </p:sp>
      <p:sp>
        <p:nvSpPr>
          <p:cNvPr id="58371" name="Rectangle 3"/>
          <p:cNvSpPr>
            <a:spLocks noGrp="1" noChangeArrowheads="1"/>
          </p:cNvSpPr>
          <p:nvPr>
            <p:ph type="body" idx="1"/>
          </p:nvPr>
        </p:nvSpPr>
        <p:spPr/>
        <p:txBody>
          <a:bodyPr/>
          <a:lstStyle/>
          <a:p>
            <a:pPr>
              <a:lnSpc>
                <a:spcPts val="3200"/>
              </a:lnSpc>
              <a:defRPr/>
            </a:pPr>
            <a:r>
              <a:rPr lang="zh-CN" altLang="en-US" b="1" dirty="0">
                <a:latin typeface="Arial" charset="0"/>
                <a:ea typeface="宋体" charset="-122"/>
              </a:rPr>
              <a:t>语法说明：</a:t>
            </a:r>
            <a:endParaRPr lang="zh-CN" altLang="en-US" dirty="0">
              <a:latin typeface="Arial" charset="0"/>
              <a:ea typeface="宋体" charset="-122"/>
            </a:endParaRPr>
          </a:p>
          <a:p>
            <a:pPr marL="457200" lvl="1" indent="0">
              <a:lnSpc>
                <a:spcPts val="3200"/>
              </a:lnSpc>
              <a:buNone/>
              <a:defRPr/>
            </a:pPr>
            <a:r>
              <a:rPr lang="zh-CN" altLang="en-US" dirty="0">
                <a:latin typeface="Arial" charset="0"/>
                <a:ea typeface="宋体" charset="-122"/>
              </a:rPr>
              <a:t>（</a:t>
            </a:r>
            <a:r>
              <a:rPr lang="en-US" altLang="zh-CN" dirty="0">
                <a:latin typeface="Arial" charset="0"/>
                <a:ea typeface="宋体" charset="-122"/>
              </a:rPr>
              <a:t>1</a:t>
            </a:r>
            <a:r>
              <a:rPr lang="zh-CN" altLang="en-US" dirty="0">
                <a:latin typeface="Arial" charset="0"/>
                <a:ea typeface="宋体" charset="-122"/>
              </a:rPr>
              <a:t>）</a:t>
            </a:r>
            <a:r>
              <a:rPr lang="en-US" altLang="zh-CN" dirty="0">
                <a:latin typeface="Arial" charset="0"/>
                <a:ea typeface="宋体" charset="-122"/>
              </a:rPr>
              <a:t>script</a:t>
            </a:r>
            <a:r>
              <a:rPr lang="zh-CN" altLang="en-US" dirty="0">
                <a:latin typeface="Arial" charset="0"/>
                <a:ea typeface="宋体" charset="-122"/>
              </a:rPr>
              <a:t>：脚本标记。它必须以</a:t>
            </a:r>
            <a:r>
              <a:rPr lang="en-US" altLang="zh-CN" dirty="0">
                <a:solidFill>
                  <a:srgbClr val="3333FF"/>
                </a:solidFill>
                <a:latin typeface="Arial" charset="0"/>
                <a:ea typeface="宋体" charset="-122"/>
              </a:rPr>
              <a:t>&lt;script type</a:t>
            </a:r>
            <a:r>
              <a:rPr lang="en-US" altLang="zh-CN" dirty="0" smtClean="0">
                <a:solidFill>
                  <a:srgbClr val="3333FF"/>
                </a:solidFill>
                <a:latin typeface="Arial" charset="0"/>
                <a:ea typeface="宋体" charset="-122"/>
              </a:rPr>
              <a:t>=“text/</a:t>
            </a:r>
            <a:r>
              <a:rPr lang="en-US" altLang="zh-CN" dirty="0" err="1" smtClean="0">
                <a:solidFill>
                  <a:srgbClr val="3333FF"/>
                </a:solidFill>
                <a:latin typeface="Arial" charset="0"/>
                <a:ea typeface="宋体" charset="-122"/>
              </a:rPr>
              <a:t>javascript</a:t>
            </a:r>
            <a:r>
              <a:rPr lang="en-US" altLang="zh-CN" dirty="0" smtClean="0">
                <a:solidFill>
                  <a:srgbClr val="3333FF"/>
                </a:solidFill>
                <a:latin typeface="Arial" charset="0"/>
                <a:ea typeface="宋体" charset="-122"/>
              </a:rPr>
              <a:t>”&gt;</a:t>
            </a:r>
            <a:r>
              <a:rPr lang="zh-CN" altLang="en-US" dirty="0">
                <a:latin typeface="Arial" charset="0"/>
                <a:ea typeface="宋体" charset="-122"/>
              </a:rPr>
              <a:t>开头，以</a:t>
            </a:r>
            <a:r>
              <a:rPr lang="en-US" altLang="zh-CN" dirty="0" smtClean="0">
                <a:solidFill>
                  <a:srgbClr val="3333FF"/>
                </a:solidFill>
                <a:latin typeface="Arial" charset="0"/>
                <a:ea typeface="宋体" charset="-122"/>
              </a:rPr>
              <a:t>&lt;</a:t>
            </a:r>
            <a:r>
              <a:rPr lang="en-US" altLang="zh-CN" dirty="0">
                <a:solidFill>
                  <a:srgbClr val="3333FF"/>
                </a:solidFill>
                <a:latin typeface="Arial" charset="0"/>
                <a:ea typeface="宋体" charset="-122"/>
              </a:rPr>
              <a:t>/</a:t>
            </a:r>
            <a:r>
              <a:rPr lang="en-US" altLang="zh-CN" dirty="0" smtClean="0">
                <a:solidFill>
                  <a:srgbClr val="3333FF"/>
                </a:solidFill>
                <a:latin typeface="Arial" charset="0"/>
                <a:ea typeface="宋体" charset="-122"/>
              </a:rPr>
              <a:t>script</a:t>
            </a:r>
            <a:r>
              <a:rPr lang="en-US" altLang="zh-CN" dirty="0">
                <a:solidFill>
                  <a:srgbClr val="3333FF"/>
                </a:solidFill>
                <a:latin typeface="Arial" charset="0"/>
                <a:ea typeface="宋体" charset="-122"/>
              </a:rPr>
              <a:t>&gt;</a:t>
            </a:r>
            <a:r>
              <a:rPr lang="zh-CN" altLang="en-US" dirty="0">
                <a:latin typeface="Arial" charset="0"/>
                <a:ea typeface="宋体" charset="-122"/>
              </a:rPr>
              <a:t>结束，界定程序开始的位置和结束的位置。</a:t>
            </a:r>
          </a:p>
          <a:p>
            <a:pPr marL="457200" lvl="1" indent="0">
              <a:lnSpc>
                <a:spcPts val="3200"/>
              </a:lnSpc>
              <a:buNone/>
              <a:defRPr/>
            </a:pPr>
            <a:r>
              <a:rPr lang="zh-CN" altLang="en-US" dirty="0">
                <a:latin typeface="Arial" charset="0"/>
                <a:ea typeface="宋体" charset="-122"/>
              </a:rPr>
              <a:t>（</a:t>
            </a:r>
            <a:r>
              <a:rPr lang="en-US" altLang="zh-CN" dirty="0">
                <a:latin typeface="Arial" charset="0"/>
                <a:ea typeface="宋体" charset="-122"/>
              </a:rPr>
              <a:t>2</a:t>
            </a:r>
            <a:r>
              <a:rPr lang="zh-CN" altLang="en-US" dirty="0">
                <a:latin typeface="Arial" charset="0"/>
                <a:ea typeface="宋体" charset="-122"/>
              </a:rPr>
              <a:t>）</a:t>
            </a:r>
            <a:r>
              <a:rPr lang="en-US" altLang="zh-CN" dirty="0">
                <a:latin typeface="Arial" charset="0"/>
                <a:ea typeface="宋体" charset="-122"/>
              </a:rPr>
              <a:t>script</a:t>
            </a:r>
            <a:r>
              <a:rPr lang="zh-CN" altLang="en-US" dirty="0">
                <a:latin typeface="Arial" charset="0"/>
                <a:ea typeface="宋体" charset="-122"/>
              </a:rPr>
              <a:t>在页面中的位置决定了什么时候装载它们，如果希望在其他所有内容之前装载脚本，就要确保脚本在</a:t>
            </a:r>
            <a:r>
              <a:rPr lang="en-US" altLang="zh-CN" dirty="0">
                <a:latin typeface="Arial" charset="0"/>
                <a:ea typeface="宋体" charset="-122"/>
              </a:rPr>
              <a:t>head</a:t>
            </a:r>
            <a:r>
              <a:rPr lang="zh-CN" altLang="en-US" dirty="0">
                <a:latin typeface="Arial" charset="0"/>
                <a:ea typeface="宋体" charset="-122"/>
              </a:rPr>
              <a:t>部分。</a:t>
            </a:r>
          </a:p>
          <a:p>
            <a:pPr marL="457200" lvl="1" indent="0">
              <a:lnSpc>
                <a:spcPts val="3200"/>
              </a:lnSpc>
              <a:buNone/>
              <a:defRPr/>
            </a:pPr>
            <a:r>
              <a:rPr lang="zh-CN" altLang="en-US" dirty="0">
                <a:latin typeface="Arial" charset="0"/>
                <a:ea typeface="宋体" charset="-122"/>
              </a:rPr>
              <a:t>（</a:t>
            </a:r>
            <a:r>
              <a:rPr lang="en-US" altLang="zh-CN" dirty="0">
                <a:latin typeface="Arial" charset="0"/>
                <a:ea typeface="宋体" charset="-122"/>
              </a:rPr>
              <a:t>3</a:t>
            </a:r>
            <a:r>
              <a:rPr lang="zh-CN" altLang="en-US" dirty="0">
                <a:latin typeface="Arial" charset="0"/>
                <a:ea typeface="宋体" charset="-122"/>
              </a:rPr>
              <a:t>）</a:t>
            </a:r>
            <a:r>
              <a:rPr lang="en-US" altLang="zh-CN" dirty="0" err="1">
                <a:latin typeface="Arial" charset="0"/>
                <a:ea typeface="宋体" charset="-122"/>
              </a:rPr>
              <a:t>src</a:t>
            </a:r>
            <a:r>
              <a:rPr lang="zh-CN" altLang="en-US" dirty="0">
                <a:latin typeface="Arial" charset="0"/>
                <a:ea typeface="宋体" charset="-122"/>
              </a:rPr>
              <a:t>属性不是必要的。它指定了一个要加载的外部</a:t>
            </a:r>
            <a:r>
              <a:rPr lang="en-US" altLang="zh-CN" dirty="0" err="1">
                <a:latin typeface="Arial" charset="0"/>
                <a:ea typeface="宋体" charset="-122"/>
              </a:rPr>
              <a:t>js</a:t>
            </a:r>
            <a:r>
              <a:rPr lang="zh-CN" altLang="en-US" dirty="0">
                <a:latin typeface="Arial" charset="0"/>
                <a:ea typeface="宋体" charset="-122"/>
              </a:rPr>
              <a:t>代码文件，一旦应用了这个属性，</a:t>
            </a:r>
            <a:r>
              <a:rPr lang="zh-CN" altLang="en-US" dirty="0">
                <a:solidFill>
                  <a:srgbClr val="FF0000"/>
                </a:solidFill>
                <a:latin typeface="Arial" charset="0"/>
                <a:ea typeface="宋体" charset="-122"/>
              </a:rPr>
              <a:t>则</a:t>
            </a:r>
            <a:r>
              <a:rPr lang="en-US" altLang="zh-CN" dirty="0">
                <a:solidFill>
                  <a:srgbClr val="FF0000"/>
                </a:solidFill>
                <a:latin typeface="Arial" charset="0"/>
                <a:ea typeface="宋体" charset="-122"/>
              </a:rPr>
              <a:t>&lt;script&gt;</a:t>
            </a:r>
            <a:r>
              <a:rPr lang="zh-CN" altLang="en-US" dirty="0">
                <a:solidFill>
                  <a:srgbClr val="FF0000"/>
                </a:solidFill>
                <a:latin typeface="Arial" charset="0"/>
                <a:ea typeface="宋体" charset="-122"/>
              </a:rPr>
              <a:t>标签中的任何内容都将被</a:t>
            </a:r>
            <a:r>
              <a:rPr lang="zh-CN" altLang="en-US" dirty="0" smtClean="0">
                <a:solidFill>
                  <a:srgbClr val="FF0000"/>
                </a:solidFill>
                <a:latin typeface="Arial" charset="0"/>
                <a:ea typeface="宋体" charset="-122"/>
              </a:rPr>
              <a:t>忽略？？？</a:t>
            </a:r>
            <a:r>
              <a:rPr lang="en-US" altLang="zh-CN" dirty="0" smtClean="0">
                <a:latin typeface="Arial" charset="0"/>
                <a:ea typeface="宋体" charset="-122"/>
              </a:rPr>
              <a:t> </a:t>
            </a:r>
            <a:endParaRPr lang="zh-CN" altLang="en-US" dirty="0">
              <a:latin typeface="Arial" charset="0"/>
              <a:ea typeface="宋体" charset="-122"/>
            </a:endParaRPr>
          </a:p>
          <a:p>
            <a:pPr marL="0" indent="0">
              <a:buNone/>
            </a:pPr>
            <a:endParaRPr lang="en-US" altLang="zh-CN" dirty="0" smtClean="0"/>
          </a:p>
        </p:txBody>
      </p:sp>
    </p:spTree>
    <p:extLst>
      <p:ext uri="{BB962C8B-B14F-4D97-AF65-F5344CB8AC3E}">
        <p14:creationId xmlns:p14="http://schemas.microsoft.com/office/powerpoint/2010/main" val="2587259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83464"/>
            <a:ext cx="7886700" cy="631467"/>
          </a:xfrm>
        </p:spPr>
        <p:txBody>
          <a:bodyPr/>
          <a:lstStyle/>
          <a:p>
            <a:r>
              <a:rPr lang="en-US" altLang="zh-CN" dirty="0" smtClean="0"/>
              <a:t>1.4 </a:t>
            </a:r>
            <a:r>
              <a:rPr lang="zh-CN" altLang="en-US" dirty="0" smtClean="0"/>
              <a:t>编写第一个</a:t>
            </a:r>
            <a:r>
              <a:rPr lang="en-US" altLang="zh-CN" dirty="0" err="1" smtClean="0"/>
              <a:t>JavaScrip</a:t>
            </a:r>
            <a:r>
              <a:rPr lang="zh-CN" altLang="en-US" dirty="0"/>
              <a:t>程序</a:t>
            </a:r>
          </a:p>
        </p:txBody>
      </p:sp>
      <p:sp>
        <p:nvSpPr>
          <p:cNvPr id="3" name="内容占位符 2"/>
          <p:cNvSpPr>
            <a:spLocks noGrp="1"/>
          </p:cNvSpPr>
          <p:nvPr>
            <p:ph idx="1"/>
          </p:nvPr>
        </p:nvSpPr>
        <p:spPr/>
        <p:txBody>
          <a:bodyPr>
            <a:normAutofit/>
          </a:bodyPr>
          <a:lstStyle/>
          <a:p>
            <a:r>
              <a:rPr lang="zh-CN" altLang="en-US" dirty="0">
                <a:latin typeface="微软雅黑" panose="020B0503020204020204" pitchFamily="34" charset="-122"/>
              </a:rPr>
              <a:t>预备知识</a:t>
            </a:r>
          </a:p>
          <a:p>
            <a:pPr lvl="1"/>
            <a:r>
              <a:rPr lang="en-US" altLang="zh-CN" dirty="0"/>
              <a:t>document</a:t>
            </a:r>
            <a:r>
              <a:rPr lang="zh-CN" altLang="en-US" dirty="0"/>
              <a:t>对象的</a:t>
            </a:r>
            <a:r>
              <a:rPr lang="en-US" altLang="zh-CN" dirty="0"/>
              <a:t>write</a:t>
            </a:r>
            <a:r>
              <a:rPr lang="zh-CN" altLang="en-US" dirty="0"/>
              <a:t>方法将字符串“</a:t>
            </a:r>
            <a:r>
              <a:rPr lang="en-US" altLang="zh-CN" dirty="0"/>
              <a:t>Hello World”</a:t>
            </a:r>
            <a:r>
              <a:rPr lang="zh-CN" altLang="en-US" dirty="0"/>
              <a:t>输出显示在浏览器客户区里。 </a:t>
            </a:r>
          </a:p>
          <a:p>
            <a:pPr lvl="1"/>
            <a:r>
              <a:rPr lang="zh-CN" altLang="en-US" dirty="0"/>
              <a:t>使用</a:t>
            </a:r>
            <a:r>
              <a:rPr lang="en-US" altLang="zh-CN" dirty="0"/>
              <a:t>window</a:t>
            </a:r>
            <a:r>
              <a:rPr lang="zh-CN" altLang="en-US" dirty="0"/>
              <a:t>对象的</a:t>
            </a:r>
            <a:r>
              <a:rPr lang="en-US" altLang="zh-CN" dirty="0"/>
              <a:t>alert</a:t>
            </a:r>
            <a:r>
              <a:rPr lang="zh-CN" altLang="en-US" dirty="0"/>
              <a:t>方法以消息框的形式输出信息。</a:t>
            </a:r>
          </a:p>
          <a:p>
            <a:pPr lvl="1"/>
            <a:r>
              <a:rPr lang="en-US" altLang="zh-CN" dirty="0"/>
              <a:t>JavaScript</a:t>
            </a:r>
            <a:r>
              <a:rPr lang="zh-CN" altLang="en-US" dirty="0"/>
              <a:t>程序嵌入</a:t>
            </a:r>
            <a:r>
              <a:rPr lang="en-US" altLang="zh-CN" dirty="0"/>
              <a:t>HTML</a:t>
            </a:r>
            <a:r>
              <a:rPr lang="zh-CN" altLang="en-US" dirty="0"/>
              <a:t>文档的常用方法就是将代码放在“</a:t>
            </a:r>
            <a:r>
              <a:rPr lang="en-US" altLang="zh-CN" dirty="0"/>
              <a:t>&lt;script&gt;”</a:t>
            </a:r>
            <a:r>
              <a:rPr lang="zh-CN" altLang="en-US" dirty="0"/>
              <a:t>标签对中 </a:t>
            </a:r>
            <a:r>
              <a:rPr lang="zh-CN" altLang="en-US" dirty="0" smtClean="0"/>
              <a:t>。</a:t>
            </a:r>
            <a:endParaRPr lang="en-US" altLang="zh-CN" dirty="0" smtClean="0"/>
          </a:p>
          <a:p>
            <a:r>
              <a:rPr lang="en-US" altLang="zh-CN" dirty="0"/>
              <a:t>JavaScript</a:t>
            </a:r>
            <a:r>
              <a:rPr lang="zh-CN" altLang="en-US" dirty="0"/>
              <a:t>代码在</a:t>
            </a:r>
            <a:r>
              <a:rPr lang="en-US" altLang="zh-CN" dirty="0"/>
              <a:t>HTML</a:t>
            </a:r>
            <a:r>
              <a:rPr lang="zh-CN" altLang="en-US" dirty="0"/>
              <a:t>文档中的</a:t>
            </a:r>
            <a:r>
              <a:rPr lang="zh-CN" altLang="en-US" dirty="0" smtClean="0"/>
              <a:t>形式</a:t>
            </a:r>
            <a:endParaRPr lang="en-US" altLang="zh-CN" dirty="0" smtClean="0"/>
          </a:p>
          <a:p>
            <a:pPr lvl="1"/>
            <a:r>
              <a:rPr lang="zh-CN" altLang="en-US" dirty="0"/>
              <a:t>链</a:t>
            </a:r>
            <a:r>
              <a:rPr lang="zh-CN" altLang="en-US" dirty="0" smtClean="0"/>
              <a:t>入</a:t>
            </a:r>
            <a:r>
              <a:rPr lang="en-US" altLang="zh-CN" dirty="0">
                <a:solidFill>
                  <a:srgbClr val="3333FF"/>
                </a:solidFill>
                <a:latin typeface="Arial" charset="0"/>
                <a:ea typeface="宋体" charset="-122"/>
              </a:rPr>
              <a:t>&lt;script type=“text/</a:t>
            </a:r>
            <a:r>
              <a:rPr lang="en-US" altLang="zh-CN" dirty="0" err="1">
                <a:solidFill>
                  <a:srgbClr val="3333FF"/>
                </a:solidFill>
                <a:latin typeface="Arial" charset="0"/>
                <a:ea typeface="宋体" charset="-122"/>
              </a:rPr>
              <a:t>javascript</a:t>
            </a:r>
            <a:r>
              <a:rPr lang="en-US" altLang="zh-CN" dirty="0" smtClean="0">
                <a:solidFill>
                  <a:srgbClr val="3333FF"/>
                </a:solidFill>
                <a:latin typeface="Arial" charset="0"/>
                <a:ea typeface="宋体" charset="-122"/>
              </a:rPr>
              <a:t>”&gt;</a:t>
            </a:r>
            <a:r>
              <a:rPr lang="en-US" altLang="zh-CN" dirty="0" smtClean="0">
                <a:latin typeface="Arial" charset="0"/>
                <a:ea typeface="宋体" charset="-122"/>
              </a:rPr>
              <a:t>…</a:t>
            </a:r>
            <a:r>
              <a:rPr lang="en-US" altLang="zh-CN" dirty="0" smtClean="0">
                <a:solidFill>
                  <a:srgbClr val="3333FF"/>
                </a:solidFill>
                <a:latin typeface="Arial" charset="0"/>
                <a:ea typeface="宋体" charset="-122"/>
              </a:rPr>
              <a:t>&lt;/</a:t>
            </a:r>
            <a:r>
              <a:rPr lang="en-US" altLang="zh-CN" dirty="0">
                <a:solidFill>
                  <a:srgbClr val="3333FF"/>
                </a:solidFill>
                <a:latin typeface="Arial" charset="0"/>
                <a:ea typeface="宋体" charset="-122"/>
              </a:rPr>
              <a:t>script&gt;</a:t>
            </a:r>
            <a:endParaRPr lang="en-US" altLang="zh-CN" dirty="0" smtClean="0"/>
          </a:p>
          <a:p>
            <a:pPr lvl="1"/>
            <a:r>
              <a:rPr lang="zh-CN" altLang="en-US" dirty="0" smtClean="0"/>
              <a:t>嵌入</a:t>
            </a:r>
            <a:r>
              <a:rPr lang="en-US" altLang="zh-CN" dirty="0">
                <a:solidFill>
                  <a:srgbClr val="3333FF"/>
                </a:solidFill>
                <a:latin typeface="Arial" charset="0"/>
                <a:ea typeface="宋体" charset="-122"/>
              </a:rPr>
              <a:t>&lt;script </a:t>
            </a:r>
            <a:r>
              <a:rPr lang="en-US" altLang="zh-CN" dirty="0" err="1" smtClean="0">
                <a:solidFill>
                  <a:srgbClr val="3333FF"/>
                </a:solidFill>
                <a:latin typeface="Arial" charset="0"/>
                <a:ea typeface="宋体" charset="-122"/>
              </a:rPr>
              <a:t>src</a:t>
            </a:r>
            <a:r>
              <a:rPr lang="en-US" altLang="zh-CN" dirty="0" smtClean="0">
                <a:solidFill>
                  <a:srgbClr val="3333FF"/>
                </a:solidFill>
                <a:latin typeface="Arial" charset="0"/>
                <a:ea typeface="宋体" charset="-122"/>
              </a:rPr>
              <a:t>=“</a:t>
            </a:r>
            <a:r>
              <a:rPr lang="zh-CN" altLang="en-US" dirty="0" smtClean="0">
                <a:solidFill>
                  <a:srgbClr val="3333FF"/>
                </a:solidFill>
                <a:latin typeface="Arial" charset="0"/>
                <a:ea typeface="宋体" charset="-122"/>
              </a:rPr>
              <a:t>外部</a:t>
            </a:r>
            <a:r>
              <a:rPr lang="en-US" altLang="zh-CN" dirty="0" err="1" smtClean="0">
                <a:solidFill>
                  <a:srgbClr val="3333FF"/>
                </a:solidFill>
                <a:latin typeface="Arial" charset="0"/>
                <a:ea typeface="宋体" charset="-122"/>
              </a:rPr>
              <a:t>js</a:t>
            </a:r>
            <a:r>
              <a:rPr lang="zh-CN" altLang="en-US" dirty="0" smtClean="0">
                <a:solidFill>
                  <a:srgbClr val="3333FF"/>
                </a:solidFill>
                <a:latin typeface="Arial" charset="0"/>
                <a:ea typeface="宋体" charset="-122"/>
              </a:rPr>
              <a:t>文件</a:t>
            </a:r>
            <a:r>
              <a:rPr lang="en-US" altLang="zh-CN" dirty="0" smtClean="0">
                <a:solidFill>
                  <a:srgbClr val="3333FF"/>
                </a:solidFill>
                <a:latin typeface="Arial" charset="0"/>
                <a:ea typeface="宋体" charset="-122"/>
              </a:rPr>
              <a:t>”/&gt;</a:t>
            </a:r>
            <a:endParaRPr lang="en-US" altLang="zh-CN" dirty="0"/>
          </a:p>
          <a:p>
            <a:pPr lvl="1"/>
            <a:endParaRPr lang="zh-CN" altLang="en-US" dirty="0"/>
          </a:p>
          <a:p>
            <a:pPr marL="0" indent="0">
              <a:buNone/>
            </a:pPr>
            <a:endParaRPr lang="zh-CN" altLang="en-US" dirty="0"/>
          </a:p>
        </p:txBody>
      </p:sp>
    </p:spTree>
    <p:extLst>
      <p:ext uri="{BB962C8B-B14F-4D97-AF65-F5344CB8AC3E}">
        <p14:creationId xmlns:p14="http://schemas.microsoft.com/office/powerpoint/2010/main" val="3025986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83464"/>
            <a:ext cx="7886700" cy="631467"/>
          </a:xfrm>
        </p:spPr>
        <p:txBody>
          <a:bodyPr/>
          <a:lstStyle/>
          <a:p>
            <a:r>
              <a:rPr lang="en-US" altLang="zh-CN" dirty="0" smtClean="0"/>
              <a:t>1.4 </a:t>
            </a:r>
            <a:r>
              <a:rPr lang="zh-CN" altLang="en-US" dirty="0" smtClean="0"/>
              <a:t>编写</a:t>
            </a:r>
            <a:r>
              <a:rPr lang="zh-CN" altLang="en-US" dirty="0"/>
              <a:t>第一个</a:t>
            </a:r>
            <a:r>
              <a:rPr lang="en-US" altLang="zh-CN" dirty="0" err="1"/>
              <a:t>JavaScrip</a:t>
            </a:r>
            <a:r>
              <a:rPr lang="zh-CN" altLang="en-US" dirty="0"/>
              <a:t>程序</a:t>
            </a:r>
          </a:p>
        </p:txBody>
      </p:sp>
      <p:sp>
        <p:nvSpPr>
          <p:cNvPr id="3" name="内容占位符 2"/>
          <p:cNvSpPr>
            <a:spLocks noGrp="1"/>
          </p:cNvSpPr>
          <p:nvPr>
            <p:ph idx="1"/>
          </p:nvPr>
        </p:nvSpPr>
        <p:spPr/>
        <p:txBody>
          <a:bodyPr/>
          <a:lstStyle/>
          <a:p>
            <a:r>
              <a:rPr lang="en-US" altLang="zh-CN" dirty="0" smtClean="0"/>
              <a:t>JavaScript</a:t>
            </a:r>
            <a:r>
              <a:rPr lang="zh-CN" altLang="en-US" dirty="0" smtClean="0"/>
              <a:t>编辑器的选择</a:t>
            </a:r>
            <a:endParaRPr lang="en-US" altLang="zh-CN" dirty="0" smtClean="0"/>
          </a:p>
          <a:p>
            <a:pPr lvl="1"/>
            <a:r>
              <a:rPr lang="zh-CN" altLang="en-US" dirty="0" smtClean="0"/>
              <a:t>记事本</a:t>
            </a:r>
            <a:endParaRPr lang="en-US" altLang="zh-CN" dirty="0" smtClean="0"/>
          </a:p>
          <a:p>
            <a:pPr lvl="1"/>
            <a:r>
              <a:rPr lang="en-US" altLang="zh-CN" dirty="0" err="1" smtClean="0"/>
              <a:t>DreamWeaver</a:t>
            </a:r>
            <a:endParaRPr lang="en-US" altLang="zh-CN" dirty="0" smtClean="0"/>
          </a:p>
          <a:p>
            <a:pPr lvl="1"/>
            <a:r>
              <a:rPr lang="en-US" altLang="zh-CN" dirty="0" err="1" smtClean="0"/>
              <a:t>WebStorm</a:t>
            </a:r>
            <a:endParaRPr lang="en-US" altLang="zh-CN" dirty="0" smtClean="0"/>
          </a:p>
          <a:p>
            <a:pPr lvl="1"/>
            <a:r>
              <a:rPr lang="en-US" altLang="zh-CN" dirty="0" smtClean="0"/>
              <a:t>………….</a:t>
            </a:r>
            <a:endParaRPr lang="zh-CN" altLang="en-US" dirty="0"/>
          </a:p>
        </p:txBody>
      </p:sp>
    </p:spTree>
    <p:extLst>
      <p:ext uri="{BB962C8B-B14F-4D97-AF65-F5344CB8AC3E}">
        <p14:creationId xmlns:p14="http://schemas.microsoft.com/office/powerpoint/2010/main" val="2154750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83464"/>
            <a:ext cx="7886700" cy="631467"/>
          </a:xfrm>
        </p:spPr>
        <p:txBody>
          <a:bodyPr/>
          <a:lstStyle/>
          <a:p>
            <a:r>
              <a:rPr lang="zh-CN" altLang="en-US" spc="200" dirty="0">
                <a:latin typeface="微软雅黑" pitchFamily="34" charset="-122"/>
                <a:ea typeface="微软雅黑" pitchFamily="34" charset="-122"/>
              </a:rPr>
              <a:t>教学重点和</a:t>
            </a:r>
            <a:r>
              <a:rPr lang="zh-CN" altLang="en-US" spc="200" dirty="0" smtClean="0">
                <a:latin typeface="微软雅黑" pitchFamily="34" charset="-122"/>
                <a:ea typeface="微软雅黑" pitchFamily="34" charset="-122"/>
              </a:rPr>
              <a:t>难点</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solidFill>
                  <a:srgbClr val="0D0D0D"/>
                </a:solidFill>
                <a:latin typeface="微软雅黑" panose="020B0503020204020204" pitchFamily="34" charset="-122"/>
                <a:cs typeface="Times New Roman" panose="02020603050405020304" pitchFamily="18" charset="0"/>
              </a:rPr>
              <a:t>重点：在网页中使用客户端脚本的方法、函数的定义和</a:t>
            </a:r>
            <a:r>
              <a:rPr lang="en-US" altLang="zh-CN" dirty="0">
                <a:solidFill>
                  <a:srgbClr val="0D0D0D"/>
                </a:solidFill>
                <a:latin typeface="微软雅黑" panose="020B0503020204020204" pitchFamily="34" charset="-122"/>
                <a:cs typeface="Times New Roman" panose="02020603050405020304" pitchFamily="18" charset="0"/>
              </a:rPr>
              <a:t> </a:t>
            </a:r>
          </a:p>
          <a:p>
            <a:pPr marL="0" indent="0">
              <a:lnSpc>
                <a:spcPct val="150000"/>
              </a:lnSpc>
              <a:buNone/>
            </a:pPr>
            <a:r>
              <a:rPr lang="en-US" altLang="zh-CN" dirty="0">
                <a:solidFill>
                  <a:srgbClr val="0D0D0D"/>
                </a:solidFill>
                <a:latin typeface="微软雅黑" panose="020B0503020204020204" pitchFamily="34" charset="-122"/>
                <a:cs typeface="Times New Roman" panose="02020603050405020304" pitchFamily="18" charset="0"/>
              </a:rPr>
              <a:t>          </a:t>
            </a:r>
            <a:r>
              <a:rPr lang="zh-CN" altLang="en-US" dirty="0">
                <a:solidFill>
                  <a:srgbClr val="0D0D0D"/>
                </a:solidFill>
                <a:latin typeface="微软雅黑" panose="020B0503020204020204" pitchFamily="34" charset="-122"/>
                <a:cs typeface="Times New Roman" panose="02020603050405020304" pitchFamily="18" charset="0"/>
              </a:rPr>
              <a:t>调用、</a:t>
            </a:r>
            <a:r>
              <a:rPr lang="zh-CN" altLang="zh-CN" dirty="0">
                <a:solidFill>
                  <a:srgbClr val="0D0D0D"/>
                </a:solidFill>
                <a:latin typeface="微软雅黑" panose="020B0503020204020204" pitchFamily="34" charset="-122"/>
                <a:cs typeface="Times New Roman" panose="02020603050405020304" pitchFamily="18" charset="0"/>
              </a:rPr>
              <a:t>标识符和变量的使用、运算符和表达式的</a:t>
            </a:r>
            <a:r>
              <a:rPr lang="en-US" altLang="zh-CN" dirty="0">
                <a:solidFill>
                  <a:srgbClr val="0D0D0D"/>
                </a:solidFill>
                <a:latin typeface="微软雅黑" panose="020B0503020204020204" pitchFamily="34" charset="-122"/>
                <a:cs typeface="Times New Roman" panose="02020603050405020304" pitchFamily="18" charset="0"/>
              </a:rPr>
              <a:t> </a:t>
            </a:r>
          </a:p>
          <a:p>
            <a:pPr marL="0" indent="0">
              <a:lnSpc>
                <a:spcPct val="150000"/>
              </a:lnSpc>
              <a:buNone/>
            </a:pPr>
            <a:r>
              <a:rPr lang="en-US" altLang="zh-CN" dirty="0">
                <a:solidFill>
                  <a:srgbClr val="0D0D0D"/>
                </a:solidFill>
                <a:latin typeface="微软雅黑" panose="020B0503020204020204" pitchFamily="34" charset="-122"/>
                <a:cs typeface="Times New Roman" panose="02020603050405020304" pitchFamily="18" charset="0"/>
              </a:rPr>
              <a:t>          </a:t>
            </a:r>
            <a:r>
              <a:rPr lang="zh-CN" altLang="zh-CN" dirty="0">
                <a:solidFill>
                  <a:srgbClr val="0D0D0D"/>
                </a:solidFill>
                <a:latin typeface="微软雅黑" panose="020B0503020204020204" pitchFamily="34" charset="-122"/>
                <a:cs typeface="Times New Roman" panose="02020603050405020304" pitchFamily="18" charset="0"/>
              </a:rPr>
              <a:t>使用、程序控制结构</a:t>
            </a:r>
            <a:r>
              <a:rPr lang="zh-CN" altLang="en-US" dirty="0">
                <a:solidFill>
                  <a:srgbClr val="0D0D0D"/>
                </a:solidFill>
                <a:latin typeface="微软雅黑" panose="020B0503020204020204" pitchFamily="34" charset="-122"/>
                <a:cs typeface="Times New Roman" panose="02020603050405020304" pitchFamily="18" charset="0"/>
              </a:rPr>
              <a:t>、常用对象、事件编程</a:t>
            </a:r>
            <a:r>
              <a:rPr lang="zh-CN" altLang="zh-CN" dirty="0">
                <a:solidFill>
                  <a:srgbClr val="0D0D0D"/>
                </a:solidFill>
                <a:latin typeface="微软雅黑" panose="020B0503020204020204" pitchFamily="34" charset="-122"/>
                <a:cs typeface="Times New Roman" panose="02020603050405020304" pitchFamily="18" charset="0"/>
              </a:rPr>
              <a:t>。</a:t>
            </a:r>
            <a:endParaRPr lang="zh-CN" altLang="en-US" dirty="0">
              <a:solidFill>
                <a:srgbClr val="0D0D0D"/>
              </a:solidFill>
              <a:latin typeface="微软雅黑" panose="020B0503020204020204" pitchFamily="34" charset="-122"/>
              <a:cs typeface="Times New Roman" panose="02020603050405020304" pitchFamily="18" charset="0"/>
            </a:endParaRPr>
          </a:p>
          <a:p>
            <a:pPr>
              <a:lnSpc>
                <a:spcPct val="150000"/>
              </a:lnSpc>
            </a:pPr>
            <a:r>
              <a:rPr lang="zh-CN" altLang="en-US" dirty="0">
                <a:solidFill>
                  <a:srgbClr val="0D0D0D"/>
                </a:solidFill>
                <a:latin typeface="微软雅黑" panose="020B0503020204020204" pitchFamily="34" charset="-122"/>
                <a:cs typeface="Times New Roman" panose="02020603050405020304" pitchFamily="18" charset="0"/>
              </a:rPr>
              <a:t>难点：函数的定义和调用、分支程序、循环程序、常用</a:t>
            </a:r>
            <a:endParaRPr lang="en-US" altLang="zh-CN" dirty="0">
              <a:solidFill>
                <a:srgbClr val="0D0D0D"/>
              </a:solidFill>
              <a:latin typeface="微软雅黑" panose="020B0503020204020204" pitchFamily="34" charset="-122"/>
              <a:cs typeface="Times New Roman" panose="02020603050405020304" pitchFamily="18" charset="0"/>
            </a:endParaRPr>
          </a:p>
          <a:p>
            <a:pPr marL="0" indent="0">
              <a:lnSpc>
                <a:spcPct val="150000"/>
              </a:lnSpc>
              <a:buNone/>
            </a:pPr>
            <a:r>
              <a:rPr lang="en-US" altLang="zh-CN" dirty="0">
                <a:solidFill>
                  <a:srgbClr val="0D0D0D"/>
                </a:solidFill>
                <a:latin typeface="微软雅黑" panose="020B0503020204020204" pitchFamily="34" charset="-122"/>
                <a:cs typeface="Times New Roman" panose="02020603050405020304" pitchFamily="18" charset="0"/>
              </a:rPr>
              <a:t>          </a:t>
            </a:r>
            <a:r>
              <a:rPr lang="zh-CN" altLang="en-US" dirty="0">
                <a:solidFill>
                  <a:srgbClr val="0D0D0D"/>
                </a:solidFill>
                <a:latin typeface="微软雅黑" panose="020B0503020204020204" pitchFamily="34" charset="-122"/>
                <a:cs typeface="Times New Roman" panose="02020603050405020304" pitchFamily="18" charset="0"/>
              </a:rPr>
              <a:t>对象的理解和使用。</a:t>
            </a:r>
          </a:p>
          <a:p>
            <a:endParaRPr lang="zh-CN" altLang="en-US" dirty="0"/>
          </a:p>
        </p:txBody>
      </p:sp>
    </p:spTree>
    <p:extLst>
      <p:ext uri="{BB962C8B-B14F-4D97-AF65-F5344CB8AC3E}">
        <p14:creationId xmlns:p14="http://schemas.microsoft.com/office/powerpoint/2010/main" val="309128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en-US" dirty="0" smtClean="0"/>
              <a:t>编写</a:t>
            </a:r>
            <a:r>
              <a:rPr lang="zh-CN" altLang="en-US" dirty="0"/>
              <a:t>第一个</a:t>
            </a:r>
            <a:r>
              <a:rPr lang="en-US" altLang="zh-CN" dirty="0" err="1"/>
              <a:t>JavaScrip</a:t>
            </a:r>
            <a:r>
              <a:rPr lang="zh-CN" altLang="en-US" dirty="0"/>
              <a:t>程序</a:t>
            </a:r>
          </a:p>
        </p:txBody>
      </p:sp>
      <p:sp>
        <p:nvSpPr>
          <p:cNvPr id="4" name="Rectangle 4"/>
          <p:cNvSpPr>
            <a:spLocks noChangeArrowheads="1"/>
          </p:cNvSpPr>
          <p:nvPr/>
        </p:nvSpPr>
        <p:spPr bwMode="auto">
          <a:xfrm>
            <a:off x="628650" y="1774355"/>
            <a:ext cx="8095486" cy="4402615"/>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10000"/>
              </a:lnSpc>
            </a:pPr>
            <a:r>
              <a:rPr lang="en-US" altLang="zh-CN" sz="1600" dirty="0" smtClean="0"/>
              <a:t>01     &lt;html</a:t>
            </a:r>
            <a:r>
              <a:rPr lang="en-US" altLang="zh-CN" sz="1600" dirty="0"/>
              <a:t>&gt;			</a:t>
            </a:r>
            <a:r>
              <a:rPr lang="en-US" altLang="zh-CN" sz="1600" dirty="0" smtClean="0"/>
              <a:t>        &lt;!---------</a:t>
            </a:r>
            <a:r>
              <a:rPr lang="en-US" altLang="zh-CN" sz="1600" dirty="0"/>
              <a:t>HTML</a:t>
            </a:r>
            <a:r>
              <a:rPr lang="zh-CN" altLang="en-US" sz="1600" dirty="0"/>
              <a:t>文档开始</a:t>
            </a:r>
            <a:r>
              <a:rPr lang="en-US" altLang="zh-CN" sz="1600" dirty="0"/>
              <a:t>--------------------&gt;</a:t>
            </a:r>
          </a:p>
          <a:p>
            <a:pPr eaLnBrk="1" hangingPunct="1">
              <a:lnSpc>
                <a:spcPct val="110000"/>
              </a:lnSpc>
            </a:pPr>
            <a:r>
              <a:rPr lang="en-US" altLang="zh-CN" sz="1600" dirty="0" smtClean="0"/>
              <a:t>02         &lt;head</a:t>
            </a:r>
            <a:r>
              <a:rPr lang="en-US" altLang="zh-CN" sz="1600" dirty="0"/>
              <a:t>&gt;			</a:t>
            </a:r>
            <a:r>
              <a:rPr lang="en-US" altLang="zh-CN" sz="1600" dirty="0" smtClean="0"/>
              <a:t>        &lt;!---------</a:t>
            </a:r>
            <a:r>
              <a:rPr lang="zh-CN" altLang="en-US" sz="1600" dirty="0"/>
              <a:t>文档头开始</a:t>
            </a:r>
            <a:r>
              <a:rPr lang="en-US" altLang="zh-CN" sz="1600" dirty="0"/>
              <a:t>--------------------------&gt;</a:t>
            </a:r>
          </a:p>
          <a:p>
            <a:pPr eaLnBrk="1" hangingPunct="1">
              <a:lnSpc>
                <a:spcPct val="110000"/>
              </a:lnSpc>
            </a:pPr>
            <a:r>
              <a:rPr lang="en-US" altLang="zh-CN" sz="1600" dirty="0" smtClean="0"/>
              <a:t>03             &lt;title</a:t>
            </a:r>
            <a:r>
              <a:rPr lang="en-US" altLang="zh-CN" sz="1600" dirty="0"/>
              <a:t>&gt;			</a:t>
            </a:r>
            <a:r>
              <a:rPr lang="en-US" altLang="zh-CN" sz="1600" dirty="0" smtClean="0"/>
              <a:t>        &lt;!---------</a:t>
            </a:r>
            <a:r>
              <a:rPr lang="zh-CN" altLang="en-US" sz="1600" dirty="0"/>
              <a:t>标题开始</a:t>
            </a:r>
            <a:r>
              <a:rPr lang="en-US" altLang="zh-CN" sz="1600" dirty="0"/>
              <a:t>-----------------------------&gt;</a:t>
            </a:r>
          </a:p>
          <a:p>
            <a:pPr eaLnBrk="1" hangingPunct="1">
              <a:lnSpc>
                <a:spcPct val="110000"/>
              </a:lnSpc>
            </a:pPr>
            <a:r>
              <a:rPr lang="en-US" altLang="zh-CN" sz="1600" dirty="0" smtClean="0"/>
              <a:t>04            &lt;/</a:t>
            </a:r>
            <a:r>
              <a:rPr lang="en-US" altLang="zh-CN" sz="1600" dirty="0"/>
              <a:t>title</a:t>
            </a:r>
            <a:r>
              <a:rPr lang="en-US" altLang="zh-CN" sz="1600" dirty="0" smtClean="0"/>
              <a:t>&gt;               </a:t>
            </a:r>
            <a:r>
              <a:rPr lang="en-US" altLang="zh-CN" sz="1600" dirty="0"/>
              <a:t>		</a:t>
            </a:r>
            <a:r>
              <a:rPr lang="en-US" altLang="zh-CN" sz="1600" dirty="0" smtClean="0"/>
              <a:t>        &lt;!---------</a:t>
            </a:r>
            <a:r>
              <a:rPr lang="zh-CN" altLang="en-US" sz="1600" dirty="0"/>
              <a:t>标题结束</a:t>
            </a:r>
            <a:r>
              <a:rPr lang="en-US" altLang="zh-CN" sz="1600" dirty="0" smtClean="0"/>
              <a:t>-----------------------------&gt;</a:t>
            </a:r>
          </a:p>
          <a:p>
            <a:pPr>
              <a:lnSpc>
                <a:spcPct val="110000"/>
              </a:lnSpc>
            </a:pPr>
            <a:r>
              <a:rPr lang="en-US" altLang="zh-CN" sz="1600" dirty="0" smtClean="0">
                <a:solidFill>
                  <a:srgbClr val="3333FF"/>
                </a:solidFill>
              </a:rPr>
              <a:t>05            &lt;</a:t>
            </a:r>
            <a:r>
              <a:rPr lang="en-US" altLang="zh-CN" sz="1600" dirty="0">
                <a:solidFill>
                  <a:srgbClr val="3333FF"/>
                </a:solidFill>
              </a:rPr>
              <a:t>script language="JavaScript</a:t>
            </a:r>
            <a:r>
              <a:rPr lang="en-US" altLang="zh-CN" sz="1600" dirty="0" smtClean="0">
                <a:solidFill>
                  <a:srgbClr val="3333FF"/>
                </a:solidFill>
              </a:rPr>
              <a:t>"&gt;  &lt;!---------</a:t>
            </a:r>
            <a:r>
              <a:rPr lang="zh-CN" altLang="en-US" sz="1600" dirty="0">
                <a:solidFill>
                  <a:srgbClr val="3333FF"/>
                </a:solidFill>
              </a:rPr>
              <a:t>脚本程序</a:t>
            </a:r>
            <a:r>
              <a:rPr lang="en-US" altLang="zh-CN" sz="1600" dirty="0">
                <a:solidFill>
                  <a:srgbClr val="3333FF"/>
                </a:solidFill>
              </a:rPr>
              <a:t>-----------------------------&gt;</a:t>
            </a:r>
          </a:p>
          <a:p>
            <a:pPr>
              <a:lnSpc>
                <a:spcPct val="110000"/>
              </a:lnSpc>
            </a:pPr>
            <a:r>
              <a:rPr lang="en-US" altLang="zh-CN" sz="1600" dirty="0">
                <a:solidFill>
                  <a:srgbClr val="3333FF"/>
                </a:solidFill>
              </a:rPr>
              <a:t>08	    // JavaScript</a:t>
            </a:r>
            <a:r>
              <a:rPr lang="zh-CN" altLang="en-US" sz="1600" dirty="0">
                <a:solidFill>
                  <a:srgbClr val="3333FF"/>
                </a:solidFill>
              </a:rPr>
              <a:t>程序语句	  </a:t>
            </a:r>
            <a:r>
              <a:rPr lang="zh-CN" altLang="en-US" sz="1600" dirty="0" smtClean="0">
                <a:solidFill>
                  <a:srgbClr val="3333FF"/>
                </a:solidFill>
              </a:rPr>
              <a:t>           </a:t>
            </a:r>
            <a:r>
              <a:rPr lang="en-US" altLang="zh-CN" sz="1600" dirty="0" smtClean="0">
                <a:solidFill>
                  <a:srgbClr val="3333FF"/>
                </a:solidFill>
              </a:rPr>
              <a:t>// </a:t>
            </a:r>
            <a:r>
              <a:rPr lang="en-US" altLang="zh-CN" sz="1600" dirty="0">
                <a:solidFill>
                  <a:srgbClr val="3333FF"/>
                </a:solidFill>
              </a:rPr>
              <a:t>JavaScript</a:t>
            </a:r>
            <a:r>
              <a:rPr lang="zh-CN" altLang="en-US" sz="1600" dirty="0">
                <a:solidFill>
                  <a:srgbClr val="3333FF"/>
                </a:solidFill>
              </a:rPr>
              <a:t>程序语句</a:t>
            </a:r>
          </a:p>
          <a:p>
            <a:pPr>
              <a:lnSpc>
                <a:spcPct val="110000"/>
              </a:lnSpc>
            </a:pPr>
            <a:r>
              <a:rPr lang="en-US" altLang="zh-CN" sz="1600" dirty="0">
                <a:solidFill>
                  <a:srgbClr val="3333FF"/>
                </a:solidFill>
              </a:rPr>
              <a:t>09	   // ……		                     </a:t>
            </a:r>
            <a:r>
              <a:rPr lang="en-US" altLang="zh-CN" sz="1600" dirty="0" smtClean="0">
                <a:solidFill>
                  <a:srgbClr val="3333FF"/>
                </a:solidFill>
              </a:rPr>
              <a:t>        // </a:t>
            </a:r>
            <a:r>
              <a:rPr lang="zh-CN" altLang="en-US" sz="1600" dirty="0">
                <a:solidFill>
                  <a:srgbClr val="3333FF"/>
                </a:solidFill>
              </a:rPr>
              <a:t>更多的</a:t>
            </a:r>
            <a:r>
              <a:rPr lang="en-US" altLang="zh-CN" sz="1600" dirty="0">
                <a:solidFill>
                  <a:srgbClr val="3333FF"/>
                </a:solidFill>
              </a:rPr>
              <a:t>JavaScript</a:t>
            </a:r>
            <a:r>
              <a:rPr lang="zh-CN" altLang="en-US" sz="1600" dirty="0">
                <a:solidFill>
                  <a:srgbClr val="3333FF"/>
                </a:solidFill>
              </a:rPr>
              <a:t>程序语句</a:t>
            </a:r>
          </a:p>
          <a:p>
            <a:pPr>
              <a:lnSpc>
                <a:spcPct val="110000"/>
              </a:lnSpc>
            </a:pPr>
            <a:r>
              <a:rPr lang="en-US" altLang="zh-CN" sz="1600" dirty="0" smtClean="0">
                <a:solidFill>
                  <a:srgbClr val="3333FF"/>
                </a:solidFill>
              </a:rPr>
              <a:t>10            &lt;/</a:t>
            </a:r>
            <a:r>
              <a:rPr lang="en-US" altLang="zh-CN" sz="1600" dirty="0">
                <a:solidFill>
                  <a:srgbClr val="3333FF"/>
                </a:solidFill>
              </a:rPr>
              <a:t>script&gt;			</a:t>
            </a:r>
            <a:r>
              <a:rPr lang="en-US" altLang="zh-CN" sz="1600" dirty="0" smtClean="0">
                <a:solidFill>
                  <a:srgbClr val="3333FF"/>
                </a:solidFill>
              </a:rPr>
              <a:t>        &lt;!---------</a:t>
            </a:r>
            <a:r>
              <a:rPr lang="zh-CN" altLang="en-US" sz="1600" dirty="0">
                <a:solidFill>
                  <a:srgbClr val="3333FF"/>
                </a:solidFill>
              </a:rPr>
              <a:t>脚本结束</a:t>
            </a:r>
            <a:r>
              <a:rPr lang="en-US" altLang="zh-CN" sz="1600" dirty="0" smtClean="0">
                <a:solidFill>
                  <a:srgbClr val="3333FF"/>
                </a:solidFill>
              </a:rPr>
              <a:t>-----------------------------&gt;</a:t>
            </a:r>
            <a:endParaRPr lang="en-US" altLang="zh-CN" sz="1600" dirty="0">
              <a:solidFill>
                <a:srgbClr val="3333FF"/>
              </a:solidFill>
            </a:endParaRPr>
          </a:p>
          <a:p>
            <a:pPr eaLnBrk="1" hangingPunct="1">
              <a:lnSpc>
                <a:spcPct val="110000"/>
              </a:lnSpc>
            </a:pPr>
            <a:r>
              <a:rPr lang="en-US" altLang="zh-CN" sz="1600" dirty="0" smtClean="0"/>
              <a:t>11         &lt;/</a:t>
            </a:r>
            <a:r>
              <a:rPr lang="en-US" altLang="zh-CN" sz="1600" dirty="0"/>
              <a:t>head&gt;			</a:t>
            </a:r>
            <a:r>
              <a:rPr lang="en-US" altLang="zh-CN" sz="1600" dirty="0" smtClean="0"/>
              <a:t>        &lt;!---------</a:t>
            </a:r>
            <a:r>
              <a:rPr lang="zh-CN" altLang="en-US" sz="1600" dirty="0"/>
              <a:t>文档头结束</a:t>
            </a:r>
            <a:r>
              <a:rPr lang="en-US" altLang="zh-CN" sz="1600" dirty="0"/>
              <a:t>--------------------------&gt;</a:t>
            </a:r>
          </a:p>
          <a:p>
            <a:pPr eaLnBrk="1" hangingPunct="1">
              <a:lnSpc>
                <a:spcPct val="110000"/>
              </a:lnSpc>
            </a:pPr>
            <a:r>
              <a:rPr lang="en-US" altLang="zh-CN" sz="1600" dirty="0" smtClean="0"/>
              <a:t>12        &lt;body</a:t>
            </a:r>
            <a:r>
              <a:rPr lang="en-US" altLang="zh-CN" sz="1600" dirty="0"/>
              <a:t>&gt;			</a:t>
            </a:r>
            <a:r>
              <a:rPr lang="en-US" altLang="zh-CN" sz="1600" dirty="0" smtClean="0"/>
              <a:t>        &lt;!---------</a:t>
            </a:r>
            <a:r>
              <a:rPr lang="zh-CN" altLang="en-US" sz="1600" dirty="0"/>
              <a:t>文档体开始</a:t>
            </a:r>
            <a:r>
              <a:rPr lang="en-US" altLang="zh-CN" sz="1600" dirty="0"/>
              <a:t>--------------------------&gt;</a:t>
            </a:r>
          </a:p>
          <a:p>
            <a:pPr eaLnBrk="1" hangingPunct="1">
              <a:lnSpc>
                <a:spcPct val="110000"/>
              </a:lnSpc>
            </a:pPr>
            <a:r>
              <a:rPr lang="en-US" altLang="zh-CN" sz="1600" dirty="0" smtClean="0">
                <a:solidFill>
                  <a:srgbClr val="3333FF"/>
                </a:solidFill>
              </a:rPr>
              <a:t>13</a:t>
            </a:r>
            <a:r>
              <a:rPr lang="en-US" altLang="zh-CN" sz="1600" dirty="0">
                <a:solidFill>
                  <a:srgbClr val="3333FF"/>
                </a:solidFill>
              </a:rPr>
              <a:t>	&lt;script language="JavaScript</a:t>
            </a:r>
            <a:r>
              <a:rPr lang="en-US" altLang="zh-CN" sz="1600" dirty="0" smtClean="0">
                <a:solidFill>
                  <a:srgbClr val="3333FF"/>
                </a:solidFill>
              </a:rPr>
              <a:t>"&gt;  &lt;!---------</a:t>
            </a:r>
            <a:r>
              <a:rPr lang="zh-CN" altLang="en-US" sz="1600" dirty="0">
                <a:solidFill>
                  <a:srgbClr val="3333FF"/>
                </a:solidFill>
              </a:rPr>
              <a:t>脚本程序</a:t>
            </a:r>
            <a:r>
              <a:rPr lang="en-US" altLang="zh-CN" sz="1600" dirty="0">
                <a:solidFill>
                  <a:srgbClr val="3333FF"/>
                </a:solidFill>
              </a:rPr>
              <a:t>-----------------------------&gt;</a:t>
            </a:r>
          </a:p>
          <a:p>
            <a:pPr eaLnBrk="1" hangingPunct="1">
              <a:lnSpc>
                <a:spcPct val="110000"/>
              </a:lnSpc>
            </a:pPr>
            <a:r>
              <a:rPr lang="en-US" altLang="zh-CN" sz="1600" dirty="0" smtClean="0">
                <a:solidFill>
                  <a:srgbClr val="3333FF"/>
                </a:solidFill>
              </a:rPr>
              <a:t>14</a:t>
            </a:r>
            <a:r>
              <a:rPr lang="en-US" altLang="zh-CN" sz="1600" dirty="0">
                <a:solidFill>
                  <a:srgbClr val="3333FF"/>
                </a:solidFill>
              </a:rPr>
              <a:t>	</a:t>
            </a:r>
            <a:r>
              <a:rPr lang="en-US" altLang="zh-CN" sz="1600" dirty="0" smtClean="0">
                <a:solidFill>
                  <a:srgbClr val="3333FF"/>
                </a:solidFill>
              </a:rPr>
              <a:t>    // </a:t>
            </a:r>
            <a:r>
              <a:rPr lang="en-US" altLang="zh-CN" sz="1600" dirty="0">
                <a:solidFill>
                  <a:srgbClr val="3333FF"/>
                </a:solidFill>
              </a:rPr>
              <a:t>JavaScript</a:t>
            </a:r>
            <a:r>
              <a:rPr lang="zh-CN" altLang="en-US" sz="1600" dirty="0">
                <a:solidFill>
                  <a:srgbClr val="3333FF"/>
                </a:solidFill>
              </a:rPr>
              <a:t>程序语句	</a:t>
            </a:r>
            <a:r>
              <a:rPr lang="zh-CN" altLang="en-US" sz="1600" dirty="0" smtClean="0">
                <a:solidFill>
                  <a:srgbClr val="3333FF"/>
                </a:solidFill>
              </a:rPr>
              <a:t>             </a:t>
            </a:r>
            <a:r>
              <a:rPr lang="en-US" altLang="zh-CN" sz="1600" dirty="0" smtClean="0">
                <a:solidFill>
                  <a:srgbClr val="3333FF"/>
                </a:solidFill>
              </a:rPr>
              <a:t>// </a:t>
            </a:r>
            <a:r>
              <a:rPr lang="en-US" altLang="zh-CN" sz="1600" dirty="0">
                <a:solidFill>
                  <a:srgbClr val="3333FF"/>
                </a:solidFill>
              </a:rPr>
              <a:t>JavaScript</a:t>
            </a:r>
            <a:r>
              <a:rPr lang="zh-CN" altLang="en-US" sz="1600" dirty="0">
                <a:solidFill>
                  <a:srgbClr val="3333FF"/>
                </a:solidFill>
              </a:rPr>
              <a:t>程序语句</a:t>
            </a:r>
          </a:p>
          <a:p>
            <a:pPr eaLnBrk="1" hangingPunct="1">
              <a:lnSpc>
                <a:spcPct val="110000"/>
              </a:lnSpc>
            </a:pPr>
            <a:r>
              <a:rPr lang="en-US" altLang="zh-CN" sz="1600" dirty="0" smtClean="0">
                <a:solidFill>
                  <a:srgbClr val="3333FF"/>
                </a:solidFill>
              </a:rPr>
              <a:t>15</a:t>
            </a:r>
            <a:r>
              <a:rPr lang="en-US" altLang="zh-CN" sz="1600" dirty="0">
                <a:solidFill>
                  <a:srgbClr val="3333FF"/>
                </a:solidFill>
              </a:rPr>
              <a:t>	</a:t>
            </a:r>
            <a:r>
              <a:rPr lang="en-US" altLang="zh-CN" sz="1600" dirty="0" smtClean="0">
                <a:solidFill>
                  <a:srgbClr val="3333FF"/>
                </a:solidFill>
              </a:rPr>
              <a:t>   // </a:t>
            </a:r>
            <a:r>
              <a:rPr lang="en-US" altLang="zh-CN" sz="1600" dirty="0">
                <a:solidFill>
                  <a:srgbClr val="3333FF"/>
                </a:solidFill>
              </a:rPr>
              <a:t>……		</a:t>
            </a:r>
            <a:r>
              <a:rPr lang="en-US" altLang="zh-CN" sz="1600" dirty="0" smtClean="0">
                <a:solidFill>
                  <a:srgbClr val="3333FF"/>
                </a:solidFill>
              </a:rPr>
              <a:t>                             // </a:t>
            </a:r>
            <a:r>
              <a:rPr lang="zh-CN" altLang="en-US" sz="1600" dirty="0">
                <a:solidFill>
                  <a:srgbClr val="3333FF"/>
                </a:solidFill>
              </a:rPr>
              <a:t>更多的</a:t>
            </a:r>
            <a:r>
              <a:rPr lang="en-US" altLang="zh-CN" sz="1600" dirty="0">
                <a:solidFill>
                  <a:srgbClr val="3333FF"/>
                </a:solidFill>
              </a:rPr>
              <a:t>JavaScript</a:t>
            </a:r>
            <a:r>
              <a:rPr lang="zh-CN" altLang="en-US" sz="1600" dirty="0">
                <a:solidFill>
                  <a:srgbClr val="3333FF"/>
                </a:solidFill>
              </a:rPr>
              <a:t>程序语句</a:t>
            </a:r>
          </a:p>
          <a:p>
            <a:pPr eaLnBrk="1" hangingPunct="1">
              <a:lnSpc>
                <a:spcPct val="110000"/>
              </a:lnSpc>
            </a:pPr>
            <a:r>
              <a:rPr lang="en-US" altLang="zh-CN" sz="1600" dirty="0" smtClean="0">
                <a:solidFill>
                  <a:srgbClr val="3333FF"/>
                </a:solidFill>
              </a:rPr>
              <a:t>16</a:t>
            </a:r>
            <a:r>
              <a:rPr lang="en-US" altLang="zh-CN" sz="1600" dirty="0">
                <a:solidFill>
                  <a:srgbClr val="3333FF"/>
                </a:solidFill>
              </a:rPr>
              <a:t>	</a:t>
            </a:r>
            <a:r>
              <a:rPr lang="en-US" altLang="zh-CN" sz="1600" dirty="0" smtClean="0">
                <a:solidFill>
                  <a:srgbClr val="3333FF"/>
                </a:solidFill>
              </a:rPr>
              <a:t>&lt;/</a:t>
            </a:r>
            <a:r>
              <a:rPr lang="en-US" altLang="zh-CN" sz="1600" dirty="0">
                <a:solidFill>
                  <a:srgbClr val="3333FF"/>
                </a:solidFill>
              </a:rPr>
              <a:t>script&gt;			</a:t>
            </a:r>
            <a:r>
              <a:rPr lang="en-US" altLang="zh-CN" sz="1600" dirty="0" smtClean="0">
                <a:solidFill>
                  <a:srgbClr val="3333FF"/>
                </a:solidFill>
              </a:rPr>
              <a:t>        &lt;!---------</a:t>
            </a:r>
            <a:r>
              <a:rPr lang="zh-CN" altLang="en-US" sz="1600" dirty="0">
                <a:solidFill>
                  <a:srgbClr val="3333FF"/>
                </a:solidFill>
              </a:rPr>
              <a:t>脚本结束</a:t>
            </a:r>
            <a:r>
              <a:rPr lang="en-US" altLang="zh-CN" sz="1600" dirty="0">
                <a:solidFill>
                  <a:srgbClr val="3333FF"/>
                </a:solidFill>
              </a:rPr>
              <a:t>-----------------------------&gt;</a:t>
            </a:r>
          </a:p>
          <a:p>
            <a:pPr eaLnBrk="1" hangingPunct="1">
              <a:lnSpc>
                <a:spcPct val="110000"/>
              </a:lnSpc>
            </a:pPr>
            <a:r>
              <a:rPr lang="en-US" altLang="zh-CN" sz="1600" dirty="0" smtClean="0"/>
              <a:t>17        &lt;/</a:t>
            </a:r>
            <a:r>
              <a:rPr lang="en-US" altLang="zh-CN" sz="1600" dirty="0"/>
              <a:t>body&gt;			</a:t>
            </a:r>
            <a:r>
              <a:rPr lang="en-US" altLang="zh-CN" sz="1600" dirty="0" smtClean="0"/>
              <a:t>        &lt;!---------</a:t>
            </a:r>
            <a:r>
              <a:rPr lang="zh-CN" altLang="en-US" sz="1600" dirty="0"/>
              <a:t>文档体结束</a:t>
            </a:r>
            <a:r>
              <a:rPr lang="en-US" altLang="zh-CN" sz="1600" dirty="0"/>
              <a:t>--------------------------&gt;</a:t>
            </a:r>
          </a:p>
          <a:p>
            <a:pPr eaLnBrk="1" hangingPunct="1">
              <a:lnSpc>
                <a:spcPct val="110000"/>
              </a:lnSpc>
            </a:pPr>
            <a:r>
              <a:rPr lang="en-US" altLang="zh-CN" sz="1600" dirty="0" smtClean="0"/>
              <a:t>18    &lt;/</a:t>
            </a:r>
            <a:r>
              <a:rPr lang="en-US" altLang="zh-CN" sz="1600" dirty="0"/>
              <a:t>html&gt;			</a:t>
            </a:r>
            <a:r>
              <a:rPr lang="en-US" altLang="zh-CN" sz="1600" dirty="0" smtClean="0"/>
              <a:t>        &lt;!---------</a:t>
            </a:r>
            <a:r>
              <a:rPr lang="en-US" altLang="zh-CN" sz="1600" dirty="0"/>
              <a:t>HTML</a:t>
            </a:r>
            <a:r>
              <a:rPr lang="zh-CN" altLang="en-US" sz="1600" dirty="0"/>
              <a:t>文档结束</a:t>
            </a:r>
            <a:r>
              <a:rPr lang="en-US" altLang="zh-CN" sz="1600" dirty="0"/>
              <a:t>--------------------&gt;</a:t>
            </a:r>
          </a:p>
        </p:txBody>
      </p:sp>
      <p:sp>
        <p:nvSpPr>
          <p:cNvPr id="5" name="内容占位符 4"/>
          <p:cNvSpPr>
            <a:spLocks noGrp="1"/>
          </p:cNvSpPr>
          <p:nvPr>
            <p:ph idx="1"/>
          </p:nvPr>
        </p:nvSpPr>
        <p:spPr/>
        <p:txBody>
          <a:bodyPr/>
          <a:lstStyle/>
          <a:p>
            <a:r>
              <a:rPr lang="zh-CN" altLang="en-US" dirty="0"/>
              <a:t>嵌入</a:t>
            </a:r>
          </a:p>
        </p:txBody>
      </p:sp>
    </p:spTree>
    <p:extLst>
      <p:ext uri="{BB962C8B-B14F-4D97-AF65-F5344CB8AC3E}">
        <p14:creationId xmlns:p14="http://schemas.microsoft.com/office/powerpoint/2010/main" val="665753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83464"/>
            <a:ext cx="7886700" cy="631467"/>
          </a:xfrm>
        </p:spPr>
        <p:txBody>
          <a:bodyPr/>
          <a:lstStyle/>
          <a:p>
            <a:r>
              <a:rPr lang="en-US" altLang="zh-CN" dirty="0" smtClean="0"/>
              <a:t>1.4 </a:t>
            </a:r>
            <a:r>
              <a:rPr lang="zh-CN" altLang="en-US" dirty="0" smtClean="0"/>
              <a:t>编写</a:t>
            </a:r>
            <a:r>
              <a:rPr lang="zh-CN" altLang="en-US" dirty="0"/>
              <a:t>第一个</a:t>
            </a:r>
            <a:r>
              <a:rPr lang="en-US" altLang="zh-CN" dirty="0" err="1"/>
              <a:t>JavaScrip</a:t>
            </a:r>
            <a:r>
              <a:rPr lang="zh-CN" altLang="en-US" dirty="0"/>
              <a:t>程序</a:t>
            </a:r>
          </a:p>
        </p:txBody>
      </p:sp>
      <p:sp>
        <p:nvSpPr>
          <p:cNvPr id="5" name="Rectangle 4"/>
          <p:cNvSpPr>
            <a:spLocks noChangeArrowheads="1"/>
          </p:cNvSpPr>
          <p:nvPr/>
        </p:nvSpPr>
        <p:spPr bwMode="auto">
          <a:xfrm>
            <a:off x="628650" y="1445261"/>
            <a:ext cx="7673896" cy="4154984"/>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10000"/>
              </a:lnSpc>
            </a:pPr>
            <a:r>
              <a:rPr lang="en-US" altLang="zh-CN" sz="1600" smtClean="0"/>
              <a:t>01     &lt;html&gt;			</a:t>
            </a:r>
          </a:p>
          <a:p>
            <a:pPr eaLnBrk="1" hangingPunct="1">
              <a:lnSpc>
                <a:spcPct val="110000"/>
              </a:lnSpc>
            </a:pPr>
            <a:r>
              <a:rPr lang="en-US" altLang="zh-CN" sz="1600" smtClean="0"/>
              <a:t>02         &lt;head&gt;			</a:t>
            </a:r>
          </a:p>
          <a:p>
            <a:pPr eaLnBrk="1" hangingPunct="1">
              <a:lnSpc>
                <a:spcPct val="110000"/>
              </a:lnSpc>
            </a:pPr>
            <a:r>
              <a:rPr lang="en-US" altLang="zh-CN" sz="1600" smtClean="0"/>
              <a:t>03             &lt;title&gt;			</a:t>
            </a:r>
          </a:p>
          <a:p>
            <a:pPr eaLnBrk="1" hangingPunct="1">
              <a:lnSpc>
                <a:spcPct val="110000"/>
              </a:lnSpc>
            </a:pPr>
            <a:r>
              <a:rPr lang="en-US" altLang="zh-CN" sz="1600" smtClean="0"/>
              <a:t>04            &lt;/title&gt;               		</a:t>
            </a:r>
          </a:p>
          <a:p>
            <a:pPr>
              <a:lnSpc>
                <a:spcPct val="110000"/>
              </a:lnSpc>
            </a:pPr>
            <a:r>
              <a:rPr lang="en-US" altLang="zh-CN" sz="1600" smtClean="0">
                <a:solidFill>
                  <a:srgbClr val="3333FF"/>
                </a:solidFill>
              </a:rPr>
              <a:t>05            &lt;script language="JavaScript"&gt;                &lt;!---------</a:t>
            </a:r>
            <a:r>
              <a:rPr lang="zh-CN" altLang="en-US" sz="1600" smtClean="0">
                <a:solidFill>
                  <a:srgbClr val="3333FF"/>
                </a:solidFill>
              </a:rPr>
              <a:t>脚本程序</a:t>
            </a:r>
            <a:r>
              <a:rPr lang="en-US" altLang="zh-CN" sz="1600" smtClean="0">
                <a:solidFill>
                  <a:srgbClr val="3333FF"/>
                </a:solidFill>
              </a:rPr>
              <a:t>----------&gt;</a:t>
            </a:r>
          </a:p>
          <a:p>
            <a:pPr>
              <a:lnSpc>
                <a:spcPct val="110000"/>
              </a:lnSpc>
            </a:pPr>
            <a:r>
              <a:rPr lang="en-US" altLang="zh-CN" sz="1600" smtClean="0">
                <a:solidFill>
                  <a:srgbClr val="3333FF"/>
                </a:solidFill>
              </a:rPr>
              <a:t>06                alert(“</a:t>
            </a:r>
            <a:r>
              <a:rPr lang="zh-CN" altLang="en-US" sz="1600" smtClean="0">
                <a:solidFill>
                  <a:srgbClr val="3333FF"/>
                </a:solidFill>
              </a:rPr>
              <a:t>这是第一个</a:t>
            </a:r>
            <a:r>
              <a:rPr lang="en-US" altLang="zh-CN" sz="1600" smtClean="0">
                <a:solidFill>
                  <a:srgbClr val="3333FF"/>
                </a:solidFill>
              </a:rPr>
              <a:t>JavaScript </a:t>
            </a:r>
            <a:r>
              <a:rPr lang="zh-CN" altLang="en-US" sz="1600" smtClean="0">
                <a:solidFill>
                  <a:srgbClr val="3333FF"/>
                </a:solidFill>
              </a:rPr>
              <a:t>例子</a:t>
            </a:r>
            <a:r>
              <a:rPr lang="en-US" altLang="zh-CN" sz="1600" smtClean="0">
                <a:solidFill>
                  <a:srgbClr val="3333FF"/>
                </a:solidFill>
              </a:rPr>
              <a:t>”)</a:t>
            </a:r>
            <a:r>
              <a:rPr lang="zh-CN" altLang="en-US" sz="1600" smtClean="0">
                <a:solidFill>
                  <a:srgbClr val="3333FF"/>
                </a:solidFill>
              </a:rPr>
              <a:t>	             </a:t>
            </a:r>
            <a:endParaRPr lang="en-US" altLang="zh-CN" sz="1600" smtClean="0">
              <a:solidFill>
                <a:srgbClr val="3333FF"/>
              </a:solidFill>
            </a:endParaRPr>
          </a:p>
          <a:p>
            <a:pPr>
              <a:lnSpc>
                <a:spcPct val="110000"/>
              </a:lnSpc>
            </a:pPr>
            <a:r>
              <a:rPr lang="en-US" altLang="zh-CN" sz="1600" smtClean="0">
                <a:solidFill>
                  <a:srgbClr val="3333FF"/>
                </a:solidFill>
              </a:rPr>
              <a:t>07                alert(“</a:t>
            </a:r>
            <a:r>
              <a:rPr lang="zh-CN" altLang="en-US" sz="1600" smtClean="0">
                <a:solidFill>
                  <a:srgbClr val="3333FF"/>
                </a:solidFill>
              </a:rPr>
              <a:t>这是第一个</a:t>
            </a:r>
            <a:r>
              <a:rPr lang="en-US" altLang="zh-CN" sz="1600" smtClean="0">
                <a:solidFill>
                  <a:srgbClr val="3333FF"/>
                </a:solidFill>
              </a:rPr>
              <a:t>JavaScript </a:t>
            </a:r>
            <a:r>
              <a:rPr lang="zh-CN" altLang="en-US" sz="1600" smtClean="0">
                <a:solidFill>
                  <a:srgbClr val="3333FF"/>
                </a:solidFill>
              </a:rPr>
              <a:t>例子</a:t>
            </a:r>
            <a:r>
              <a:rPr lang="en-US" altLang="zh-CN" sz="1600" smtClean="0">
                <a:solidFill>
                  <a:srgbClr val="3333FF"/>
                </a:solidFill>
              </a:rPr>
              <a:t>”) 		  </a:t>
            </a:r>
          </a:p>
          <a:p>
            <a:pPr>
              <a:lnSpc>
                <a:spcPct val="110000"/>
              </a:lnSpc>
            </a:pPr>
            <a:r>
              <a:rPr lang="en-US" altLang="zh-CN" sz="1600" smtClean="0">
                <a:solidFill>
                  <a:srgbClr val="3333FF"/>
                </a:solidFill>
              </a:rPr>
              <a:t>08            &lt;/script&gt;			                      &lt;!---------</a:t>
            </a:r>
            <a:r>
              <a:rPr lang="zh-CN" altLang="en-US" sz="1600" smtClean="0">
                <a:solidFill>
                  <a:srgbClr val="3333FF"/>
                </a:solidFill>
              </a:rPr>
              <a:t>脚本结束</a:t>
            </a:r>
            <a:r>
              <a:rPr lang="en-US" altLang="zh-CN" sz="1600" smtClean="0">
                <a:solidFill>
                  <a:srgbClr val="3333FF"/>
                </a:solidFill>
              </a:rPr>
              <a:t>-----------&gt;</a:t>
            </a:r>
          </a:p>
          <a:p>
            <a:pPr eaLnBrk="1" hangingPunct="1">
              <a:lnSpc>
                <a:spcPct val="110000"/>
              </a:lnSpc>
            </a:pPr>
            <a:r>
              <a:rPr lang="en-US" altLang="zh-CN" sz="1600" smtClean="0"/>
              <a:t>09         &lt;/head&gt;			</a:t>
            </a:r>
          </a:p>
          <a:p>
            <a:pPr eaLnBrk="1" hangingPunct="1">
              <a:lnSpc>
                <a:spcPct val="110000"/>
              </a:lnSpc>
            </a:pPr>
            <a:r>
              <a:rPr lang="en-US" altLang="zh-CN" sz="1600" smtClean="0"/>
              <a:t>10        &lt;body&gt;			</a:t>
            </a:r>
          </a:p>
          <a:p>
            <a:pPr eaLnBrk="1" hangingPunct="1">
              <a:lnSpc>
                <a:spcPct val="110000"/>
              </a:lnSpc>
            </a:pPr>
            <a:r>
              <a:rPr lang="en-US" altLang="zh-CN" sz="1600" smtClean="0">
                <a:solidFill>
                  <a:srgbClr val="3333FF"/>
                </a:solidFill>
              </a:rPr>
              <a:t>11	&lt;script language="JavaScript"&gt;                &lt;!---------</a:t>
            </a:r>
            <a:r>
              <a:rPr lang="zh-CN" altLang="en-US" sz="1600" smtClean="0">
                <a:solidFill>
                  <a:srgbClr val="3333FF"/>
                </a:solidFill>
              </a:rPr>
              <a:t>脚本程序</a:t>
            </a:r>
            <a:r>
              <a:rPr lang="en-US" altLang="zh-CN" sz="1600" smtClean="0">
                <a:solidFill>
                  <a:srgbClr val="3333FF"/>
                </a:solidFill>
              </a:rPr>
              <a:t>-----------&gt;</a:t>
            </a:r>
          </a:p>
          <a:p>
            <a:pPr eaLnBrk="1" hangingPunct="1">
              <a:lnSpc>
                <a:spcPct val="110000"/>
              </a:lnSpc>
            </a:pPr>
            <a:r>
              <a:rPr lang="en-US" altLang="zh-CN" sz="1600" smtClean="0">
                <a:solidFill>
                  <a:srgbClr val="3333FF"/>
                </a:solidFill>
              </a:rPr>
              <a:t>12                 document.write(“Hello World!”)</a:t>
            </a:r>
            <a:r>
              <a:rPr lang="zh-CN" altLang="en-US" sz="1600" smtClean="0">
                <a:solidFill>
                  <a:srgbClr val="3333FF"/>
                </a:solidFill>
              </a:rPr>
              <a:t> 	             </a:t>
            </a:r>
            <a:r>
              <a:rPr lang="en-US" altLang="zh-CN" sz="1600" smtClean="0">
                <a:solidFill>
                  <a:srgbClr val="3333FF"/>
                </a:solidFill>
              </a:rPr>
              <a:t>                        </a:t>
            </a:r>
          </a:p>
          <a:p>
            <a:pPr eaLnBrk="1" hangingPunct="1">
              <a:lnSpc>
                <a:spcPct val="110000"/>
              </a:lnSpc>
            </a:pPr>
            <a:r>
              <a:rPr lang="en-US" altLang="zh-CN" sz="1600" smtClean="0">
                <a:solidFill>
                  <a:srgbClr val="3333FF"/>
                </a:solidFill>
              </a:rPr>
              <a:t>13	&lt;/script&gt;			                     &lt;!---------</a:t>
            </a:r>
            <a:r>
              <a:rPr lang="zh-CN" altLang="en-US" sz="1600" smtClean="0">
                <a:solidFill>
                  <a:srgbClr val="3333FF"/>
                </a:solidFill>
              </a:rPr>
              <a:t>脚本结束</a:t>
            </a:r>
            <a:r>
              <a:rPr lang="en-US" altLang="zh-CN" sz="1600" smtClean="0">
                <a:solidFill>
                  <a:srgbClr val="3333FF"/>
                </a:solidFill>
              </a:rPr>
              <a:t>------------&gt;</a:t>
            </a:r>
          </a:p>
          <a:p>
            <a:pPr eaLnBrk="1" hangingPunct="1">
              <a:lnSpc>
                <a:spcPct val="110000"/>
              </a:lnSpc>
            </a:pPr>
            <a:r>
              <a:rPr lang="en-US" altLang="zh-CN" sz="1600" smtClean="0"/>
              <a:t>14        &lt;/body&gt;			        </a:t>
            </a:r>
          </a:p>
          <a:p>
            <a:pPr eaLnBrk="1" hangingPunct="1">
              <a:lnSpc>
                <a:spcPct val="110000"/>
              </a:lnSpc>
            </a:pPr>
            <a:r>
              <a:rPr lang="en-US" altLang="zh-CN" sz="1600" smtClean="0"/>
              <a:t>15    &lt;/html&gt;			</a:t>
            </a:r>
            <a:endParaRPr lang="en-US" altLang="zh-CN" sz="1600" dirty="0"/>
          </a:p>
        </p:txBody>
      </p:sp>
      <p:sp>
        <p:nvSpPr>
          <p:cNvPr id="6" name="矩形 5"/>
          <p:cNvSpPr/>
          <p:nvPr/>
        </p:nvSpPr>
        <p:spPr>
          <a:xfrm>
            <a:off x="628650" y="5785840"/>
            <a:ext cx="7673896" cy="646331"/>
          </a:xfrm>
          <a:prstGeom prst="rect">
            <a:avLst/>
          </a:prstGeom>
        </p:spPr>
        <p:txBody>
          <a:bodyPr wrap="square">
            <a:spAutoFit/>
          </a:bodyPr>
          <a:lstStyle/>
          <a:p>
            <a:pPr marL="0" lvl="2">
              <a:defRPr/>
            </a:pPr>
            <a:r>
              <a:rPr lang="zh-CN" altLang="en-US" b="1" dirty="0"/>
              <a:t>另存为“</a:t>
            </a:r>
            <a:r>
              <a:rPr lang="en-US" altLang="zh-CN" b="1" dirty="0"/>
              <a:t>helloworld.html”,</a:t>
            </a:r>
            <a:r>
              <a:rPr lang="zh-CN" altLang="en-US" b="1" dirty="0"/>
              <a:t>扩展名为“</a:t>
            </a:r>
            <a:r>
              <a:rPr lang="en-US" altLang="zh-CN" b="1" dirty="0">
                <a:solidFill>
                  <a:schemeClr val="hlink"/>
                </a:solidFill>
              </a:rPr>
              <a:t>html</a:t>
            </a:r>
            <a:r>
              <a:rPr lang="en-US" altLang="zh-CN" b="1" dirty="0"/>
              <a:t>”</a:t>
            </a:r>
            <a:r>
              <a:rPr lang="zh-CN" altLang="en-US" b="1" dirty="0"/>
              <a:t>或“</a:t>
            </a:r>
            <a:r>
              <a:rPr lang="en-US" altLang="zh-CN" b="1" dirty="0" err="1">
                <a:solidFill>
                  <a:schemeClr val="hlink"/>
                </a:solidFill>
              </a:rPr>
              <a:t>htm</a:t>
            </a:r>
            <a:r>
              <a:rPr lang="en-US" altLang="zh-CN" b="1" dirty="0"/>
              <a:t>”.</a:t>
            </a:r>
          </a:p>
          <a:p>
            <a:pPr marL="0" lvl="2">
              <a:defRPr/>
            </a:pPr>
            <a:r>
              <a:rPr lang="zh-CN" altLang="en-US" b="1" dirty="0"/>
              <a:t>在</a:t>
            </a:r>
            <a:r>
              <a:rPr lang="en-US" altLang="zh-CN" b="1" dirty="0">
                <a:solidFill>
                  <a:schemeClr val="hlink"/>
                </a:solidFill>
              </a:rPr>
              <a:t>IE</a:t>
            </a:r>
            <a:r>
              <a:rPr lang="zh-CN" altLang="en-US" b="1" dirty="0"/>
              <a:t>中打开网页文件，运行程序。</a:t>
            </a:r>
          </a:p>
        </p:txBody>
      </p:sp>
    </p:spTree>
    <p:extLst>
      <p:ext uri="{BB962C8B-B14F-4D97-AF65-F5344CB8AC3E}">
        <p14:creationId xmlns:p14="http://schemas.microsoft.com/office/powerpoint/2010/main" val="88745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94222"/>
            <a:ext cx="7886700" cy="631467"/>
          </a:xfrm>
        </p:spPr>
        <p:txBody>
          <a:bodyPr/>
          <a:lstStyle/>
          <a:p>
            <a:r>
              <a:rPr lang="en-US" altLang="zh-CN" dirty="0" smtClean="0"/>
              <a:t>1.4 </a:t>
            </a:r>
            <a:r>
              <a:rPr lang="zh-CN" altLang="en-US" dirty="0" smtClean="0"/>
              <a:t>编写</a:t>
            </a:r>
            <a:r>
              <a:rPr lang="zh-CN" altLang="en-US" dirty="0"/>
              <a:t>第一个</a:t>
            </a:r>
            <a:r>
              <a:rPr lang="en-US" altLang="zh-CN" dirty="0" err="1"/>
              <a:t>JavaScrip</a:t>
            </a:r>
            <a:r>
              <a:rPr lang="zh-CN" altLang="en-US" dirty="0" smtClean="0"/>
              <a:t>程序</a:t>
            </a:r>
            <a:r>
              <a:rPr lang="en-US" altLang="zh-CN" dirty="0" smtClean="0"/>
              <a:t>c</a:t>
            </a:r>
            <a:endParaRPr lang="zh-CN" altLang="en-US" dirty="0"/>
          </a:p>
        </p:txBody>
      </p:sp>
      <p:sp>
        <p:nvSpPr>
          <p:cNvPr id="3" name="内容占位符 2"/>
          <p:cNvSpPr>
            <a:spLocks noGrp="1"/>
          </p:cNvSpPr>
          <p:nvPr>
            <p:ph idx="1"/>
          </p:nvPr>
        </p:nvSpPr>
        <p:spPr/>
        <p:txBody>
          <a:bodyPr/>
          <a:lstStyle/>
          <a:p>
            <a:pPr algn="just"/>
            <a:r>
              <a:rPr lang="zh-CN" altLang="en-US" dirty="0"/>
              <a:t>注意</a:t>
            </a:r>
            <a:r>
              <a:rPr lang="zh-CN" altLang="en-US" dirty="0" smtClean="0"/>
              <a:t>事项</a:t>
            </a:r>
            <a:endParaRPr lang="en-US" altLang="zh-CN" dirty="0" smtClean="0"/>
          </a:p>
          <a:p>
            <a:pPr marL="457200" lvl="1" indent="0" algn="just">
              <a:buNone/>
            </a:pPr>
            <a:r>
              <a:rPr lang="zh-CN" altLang="zh-CN" dirty="0"/>
              <a:t>在互联网发展的过程中，几大浏览器之间也存在激烈的竞争</a:t>
            </a:r>
            <a:r>
              <a:rPr lang="zh-CN" altLang="zh-CN" dirty="0" smtClean="0"/>
              <a:t>。</a:t>
            </a:r>
            <a:r>
              <a:rPr lang="zh-CN" altLang="en-US" dirty="0" smtClean="0"/>
              <a:t>不同浏览器对标准</a:t>
            </a:r>
            <a:r>
              <a:rPr lang="en-US" altLang="zh-CN" dirty="0" smtClean="0"/>
              <a:t>JavaScript</a:t>
            </a:r>
            <a:r>
              <a:rPr lang="zh-CN" altLang="en-US" dirty="0" smtClean="0"/>
              <a:t>支持的程度不一样。因此存在，兼容</a:t>
            </a:r>
            <a:r>
              <a:rPr lang="en-US" altLang="zh-CN" dirty="0" smtClean="0"/>
              <a:t>JavaScript</a:t>
            </a:r>
            <a:r>
              <a:rPr lang="zh-CN" altLang="en-US" dirty="0" smtClean="0"/>
              <a:t>问题。编程</a:t>
            </a:r>
            <a:r>
              <a:rPr lang="zh-CN" altLang="en-US" dirty="0"/>
              <a:t>人员在编码时仍然考虑不同浏览器间的差别。 </a:t>
            </a:r>
            <a:endParaRPr lang="sv-SE" altLang="zh-CN" dirty="0"/>
          </a:p>
          <a:p>
            <a:pPr algn="just"/>
            <a:r>
              <a:rPr lang="zh-CN" altLang="en-US" dirty="0" smtClean="0"/>
              <a:t>大小写敏感 </a:t>
            </a:r>
            <a:endParaRPr lang="en-US" altLang="zh-CN" dirty="0" smtClean="0"/>
          </a:p>
          <a:p>
            <a:pPr marL="457200" lvl="3" indent="0" algn="just">
              <a:spcBef>
                <a:spcPts val="1000"/>
              </a:spcBef>
              <a:buClr>
                <a:srgbClr val="FF0000"/>
              </a:buClr>
              <a:buSzPct val="80000"/>
              <a:buNone/>
            </a:pPr>
            <a:r>
              <a:rPr lang="en-US" altLang="zh-CN" dirty="0"/>
              <a:t>JavaScript</a:t>
            </a:r>
            <a:r>
              <a:rPr lang="zh-CN" altLang="en-US" dirty="0"/>
              <a:t>代码是大小写敏感的，</a:t>
            </a:r>
            <a:r>
              <a:rPr lang="en-US" altLang="zh-CN" dirty="0"/>
              <a:t>Name</a:t>
            </a:r>
            <a:r>
              <a:rPr lang="zh-CN" altLang="en-US" dirty="0"/>
              <a:t>和</a:t>
            </a:r>
            <a:r>
              <a:rPr lang="en-US" altLang="zh-CN" dirty="0"/>
              <a:t>name</a:t>
            </a:r>
            <a:r>
              <a:rPr lang="zh-CN" altLang="en-US" dirty="0"/>
              <a:t>是不同的标识符，编码时应当予以注意</a:t>
            </a:r>
            <a:r>
              <a:rPr lang="zh-CN" altLang="en-US" dirty="0" smtClean="0"/>
              <a:t>。</a:t>
            </a:r>
            <a:endParaRPr lang="zh-CN" altLang="en-US" dirty="0"/>
          </a:p>
          <a:p>
            <a:pPr algn="just"/>
            <a:endParaRPr lang="zh-CN" altLang="en-US" dirty="0"/>
          </a:p>
        </p:txBody>
      </p:sp>
    </p:spTree>
    <p:extLst>
      <p:ext uri="{BB962C8B-B14F-4D97-AF65-F5344CB8AC3E}">
        <p14:creationId xmlns:p14="http://schemas.microsoft.com/office/powerpoint/2010/main" val="2041072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矩形 27"/>
          <p:cNvSpPr>
            <a:spLocks noChangeArrowheads="1"/>
          </p:cNvSpPr>
          <p:nvPr/>
        </p:nvSpPr>
        <p:spPr bwMode="auto">
          <a:xfrm>
            <a:off x="628649" y="1215783"/>
            <a:ext cx="7955953" cy="3377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3" indent="0" algn="just">
              <a:lnSpc>
                <a:spcPct val="120000"/>
              </a:lnSpc>
              <a:spcBef>
                <a:spcPts val="1000"/>
              </a:spcBef>
              <a:buClr>
                <a:srgbClr val="FF0000"/>
              </a:buClr>
              <a:buSzPct val="80000"/>
            </a:pPr>
            <a:r>
              <a:rPr lang="en-US" altLang="zh-CN" sz="2400" dirty="0">
                <a:latin typeface="Times New Roman" panose="02020603050405020304" pitchFamily="18" charset="0"/>
                <a:ea typeface="微软雅黑" panose="020B0503020204020204" pitchFamily="34" charset="-122"/>
              </a:rPr>
              <a:t>    JavaScript</a:t>
            </a:r>
            <a:r>
              <a:rPr lang="zh-CN" altLang="en-US" sz="2400" dirty="0">
                <a:latin typeface="Times New Roman" panose="02020603050405020304" pitchFamily="18" charset="0"/>
                <a:ea typeface="微软雅黑" panose="020B0503020204020204" pitchFamily="34" charset="-122"/>
              </a:rPr>
              <a:t>程序本身不能独立存在，它是依附于某个</a:t>
            </a:r>
            <a:r>
              <a:rPr lang="en-US" altLang="zh-CN" sz="2400" dirty="0">
                <a:latin typeface="Times New Roman" panose="02020603050405020304" pitchFamily="18" charset="0"/>
                <a:ea typeface="微软雅黑" panose="020B0503020204020204" pitchFamily="34" charset="-122"/>
              </a:rPr>
              <a:t>HTML</a:t>
            </a:r>
            <a:r>
              <a:rPr lang="zh-CN" altLang="en-US" sz="2400" dirty="0">
                <a:latin typeface="Times New Roman" panose="02020603050405020304" pitchFamily="18" charset="0"/>
                <a:ea typeface="微软雅黑" panose="020B0503020204020204" pitchFamily="34" charset="-122"/>
              </a:rPr>
              <a:t>页面，在浏览器端运行的。</a:t>
            </a:r>
            <a:endParaRPr lang="en-US" altLang="zh-CN" sz="2400" dirty="0">
              <a:latin typeface="Times New Roman" panose="02020603050405020304" pitchFamily="18" charset="0"/>
              <a:ea typeface="微软雅黑" panose="020B0503020204020204" pitchFamily="34" charset="-122"/>
            </a:endParaRPr>
          </a:p>
          <a:p>
            <a:pPr marL="0" lvl="3" indent="0" algn="just">
              <a:lnSpc>
                <a:spcPct val="120000"/>
              </a:lnSpc>
              <a:spcBef>
                <a:spcPts val="1000"/>
              </a:spcBef>
              <a:buClr>
                <a:srgbClr val="FF0000"/>
              </a:buClr>
              <a:buSzPct val="80000"/>
            </a:pPr>
            <a:r>
              <a:rPr lang="zh-CN" altLang="en-US" sz="2400" dirty="0" smtClean="0">
                <a:latin typeface="Times New Roman" panose="02020603050405020304" pitchFamily="18" charset="0"/>
                <a:ea typeface="微软雅黑" panose="020B0503020204020204" pitchFamily="34" charset="-122"/>
              </a:rPr>
              <a:t>（</a:t>
            </a:r>
            <a:r>
              <a:rPr lang="en-US" altLang="zh-CN" sz="2400" dirty="0" smtClean="0">
                <a:latin typeface="Times New Roman" panose="02020603050405020304" pitchFamily="18" charset="0"/>
                <a:ea typeface="微软雅黑" panose="020B0503020204020204" pitchFamily="34" charset="-122"/>
              </a:rPr>
              <a:t>1</a:t>
            </a:r>
            <a:r>
              <a:rPr lang="zh-CN" altLang="en-US" sz="2400" dirty="0" smtClean="0">
                <a:latin typeface="Times New Roman" panose="02020603050405020304" pitchFamily="18" charset="0"/>
                <a:ea typeface="微软雅黑" panose="020B0503020204020204" pitchFamily="34" charset="-122"/>
              </a:rPr>
              <a:t>）位于</a:t>
            </a:r>
            <a:r>
              <a:rPr lang="en-US" altLang="zh-CN" sz="2400" dirty="0">
                <a:latin typeface="Times New Roman" panose="02020603050405020304" pitchFamily="18" charset="0"/>
                <a:ea typeface="微软雅黑" panose="020B0503020204020204" pitchFamily="34" charset="-122"/>
              </a:rPr>
              <a:t>head</a:t>
            </a:r>
            <a:r>
              <a:rPr lang="zh-CN" altLang="en-US" sz="2400" dirty="0">
                <a:latin typeface="Times New Roman" panose="02020603050405020304" pitchFamily="18" charset="0"/>
                <a:ea typeface="微软雅黑" panose="020B0503020204020204" pitchFamily="34" charset="-122"/>
              </a:rPr>
              <a:t>部分的脚本</a:t>
            </a:r>
          </a:p>
          <a:p>
            <a:pPr marL="0" lvl="3" indent="0" algn="just">
              <a:lnSpc>
                <a:spcPct val="120000"/>
              </a:lnSpc>
              <a:spcBef>
                <a:spcPts val="1000"/>
              </a:spcBef>
              <a:buClr>
                <a:srgbClr val="FF0000"/>
              </a:buClr>
              <a:buSzPct val="80000"/>
            </a:pPr>
            <a:r>
              <a:rPr lang="zh-CN" altLang="en-US" sz="2400" dirty="0">
                <a:latin typeface="Times New Roman" panose="02020603050405020304" pitchFamily="18" charset="0"/>
                <a:ea typeface="微软雅黑" panose="020B0503020204020204" pitchFamily="34" charset="-122"/>
              </a:rPr>
              <a:t>    如果把脚本放置到</a:t>
            </a:r>
            <a:r>
              <a:rPr lang="en-US" altLang="zh-CN" sz="2400" dirty="0">
                <a:latin typeface="Times New Roman" panose="02020603050405020304" pitchFamily="18" charset="0"/>
                <a:ea typeface="微软雅黑" panose="020B0503020204020204" pitchFamily="34" charset="-122"/>
              </a:rPr>
              <a:t>head</a:t>
            </a:r>
            <a:r>
              <a:rPr lang="zh-CN" altLang="en-US" sz="2400" dirty="0">
                <a:latin typeface="Times New Roman" panose="02020603050405020304" pitchFamily="18" charset="0"/>
                <a:ea typeface="微软雅黑" panose="020B0503020204020204" pitchFamily="34" charset="-122"/>
              </a:rPr>
              <a:t>部分，在页面载入的时候，就同时载入了代码。通常这个区域的</a:t>
            </a:r>
            <a:r>
              <a:rPr lang="en-US" altLang="zh-CN" sz="2400" dirty="0">
                <a:latin typeface="Times New Roman" panose="02020603050405020304" pitchFamily="18" charset="0"/>
                <a:ea typeface="微软雅黑" panose="020B0503020204020204" pitchFamily="34" charset="-122"/>
              </a:rPr>
              <a:t>JavaScript</a:t>
            </a:r>
            <a:r>
              <a:rPr lang="zh-CN" altLang="en-US" sz="2400" dirty="0">
                <a:latin typeface="Times New Roman" panose="02020603050405020304" pitchFamily="18" charset="0"/>
                <a:ea typeface="微软雅黑" panose="020B0503020204020204" pitchFamily="34" charset="-122"/>
              </a:rPr>
              <a:t>代码是为</a:t>
            </a:r>
            <a:r>
              <a:rPr lang="en-US" altLang="zh-CN" sz="2400" dirty="0">
                <a:latin typeface="Times New Roman" panose="02020603050405020304" pitchFamily="18" charset="0"/>
                <a:ea typeface="微软雅黑" panose="020B0503020204020204" pitchFamily="34" charset="-122"/>
              </a:rPr>
              <a:t>body</a:t>
            </a:r>
            <a:r>
              <a:rPr lang="zh-CN" altLang="en-US" sz="2400" dirty="0">
                <a:latin typeface="Times New Roman" panose="02020603050405020304" pitchFamily="18" charset="0"/>
                <a:ea typeface="微软雅黑" panose="020B0503020204020204" pitchFamily="34" charset="-122"/>
              </a:rPr>
              <a:t>区域程序代码所调用的事件处理函数。如示例。</a:t>
            </a:r>
          </a:p>
          <a:p>
            <a:endParaRPr lang="zh-CN" altLang="en-US" sz="2400" dirty="0"/>
          </a:p>
        </p:txBody>
      </p:sp>
      <p:sp>
        <p:nvSpPr>
          <p:cNvPr id="5" name="标题 1"/>
          <p:cNvSpPr>
            <a:spLocks noGrp="1"/>
          </p:cNvSpPr>
          <p:nvPr>
            <p:ph type="title"/>
          </p:nvPr>
        </p:nvSpPr>
        <p:spPr>
          <a:xfrm>
            <a:off x="628650" y="483464"/>
            <a:ext cx="7886700" cy="631467"/>
          </a:xfrm>
        </p:spPr>
        <p:txBody>
          <a:bodyPr/>
          <a:lstStyle/>
          <a:p>
            <a:r>
              <a:rPr lang="en-US" altLang="zh-CN" dirty="0" err="1" smtClean="0"/>
              <a:t>JavaScrip</a:t>
            </a:r>
            <a:r>
              <a:rPr lang="zh-CN" altLang="en-US" dirty="0" smtClean="0"/>
              <a:t>程序</a:t>
            </a:r>
            <a:r>
              <a:rPr lang="zh-CN" altLang="en-US" dirty="0"/>
              <a:t>位置</a:t>
            </a:r>
            <a:endParaRPr lang="zh-CN" altLang="en-US" dirty="0"/>
          </a:p>
        </p:txBody>
      </p:sp>
    </p:spTree>
    <p:extLst>
      <p:ext uri="{BB962C8B-B14F-4D97-AF65-F5344CB8AC3E}">
        <p14:creationId xmlns:p14="http://schemas.microsoft.com/office/powerpoint/2010/main" val="6995547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HQFen\AppData\Roaming\Tencent\Users\38049648\QQ\WinTemp\RichOle\ID16JA_UZ_3TR@9AKVS(V$4.jpg"/>
          <p:cNvPicPr>
            <a:picLocks noChangeAspect="1" noChangeArrowheads="1"/>
          </p:cNvPicPr>
          <p:nvPr/>
        </p:nvPicPr>
        <p:blipFill rotWithShape="1">
          <a:blip r:embed="rId2"/>
          <a:srcRect l="1274" t="8764"/>
          <a:stretch/>
        </p:blipFill>
        <p:spPr bwMode="auto">
          <a:xfrm>
            <a:off x="654647" y="1284643"/>
            <a:ext cx="7897682" cy="37988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659915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27"/>
          <p:cNvSpPr>
            <a:spLocks noChangeArrowheads="1"/>
          </p:cNvSpPr>
          <p:nvPr/>
        </p:nvSpPr>
        <p:spPr bwMode="auto">
          <a:xfrm>
            <a:off x="660920" y="1241154"/>
            <a:ext cx="7854430" cy="2362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3" indent="0" algn="just">
              <a:lnSpc>
                <a:spcPct val="120000"/>
              </a:lnSpc>
              <a:spcBef>
                <a:spcPts val="1000"/>
              </a:spcBef>
              <a:buClr>
                <a:srgbClr val="FF0000"/>
              </a:buClr>
              <a:buSzPct val="80000"/>
            </a:pPr>
            <a:r>
              <a:rPr lang="zh-CN" altLang="en-US" sz="2400" dirty="0">
                <a:latin typeface="Times New Roman" panose="02020603050405020304" pitchFamily="18" charset="0"/>
                <a:ea typeface="微软雅黑" panose="020B0503020204020204" pitchFamily="34" charset="-122"/>
              </a:rPr>
              <a:t>（</a:t>
            </a:r>
            <a:r>
              <a:rPr lang="en-US" altLang="zh-CN" sz="2400" dirty="0">
                <a:latin typeface="Times New Roman" panose="02020603050405020304" pitchFamily="18" charset="0"/>
                <a:ea typeface="微软雅黑" panose="020B0503020204020204" pitchFamily="34" charset="-122"/>
              </a:rPr>
              <a:t>2</a:t>
            </a:r>
            <a:r>
              <a:rPr lang="zh-CN" altLang="en-US" sz="2400" dirty="0">
                <a:latin typeface="Times New Roman" panose="02020603050405020304" pitchFamily="18" charset="0"/>
                <a:ea typeface="微软雅黑" panose="020B0503020204020204" pitchFamily="34" charset="-122"/>
              </a:rPr>
              <a:t>）位于</a:t>
            </a:r>
            <a:r>
              <a:rPr lang="en-US" altLang="zh-CN" sz="2400" dirty="0">
                <a:latin typeface="Times New Roman" panose="02020603050405020304" pitchFamily="18" charset="0"/>
                <a:ea typeface="微软雅黑" panose="020B0503020204020204" pitchFamily="34" charset="-122"/>
              </a:rPr>
              <a:t>body</a:t>
            </a:r>
            <a:r>
              <a:rPr lang="zh-CN" altLang="en-US" sz="2400" dirty="0">
                <a:latin typeface="Times New Roman" panose="02020603050405020304" pitchFamily="18" charset="0"/>
                <a:ea typeface="微软雅黑" panose="020B0503020204020204" pitchFamily="34" charset="-122"/>
              </a:rPr>
              <a:t>部分的脚本</a:t>
            </a:r>
          </a:p>
          <a:p>
            <a:pPr marL="0" lvl="3" indent="0" algn="just">
              <a:lnSpc>
                <a:spcPct val="120000"/>
              </a:lnSpc>
              <a:spcBef>
                <a:spcPts val="1000"/>
              </a:spcBef>
              <a:buClr>
                <a:srgbClr val="FF0000"/>
              </a:buClr>
              <a:buSzPct val="80000"/>
            </a:pPr>
            <a:r>
              <a:rPr lang="zh-CN" altLang="en-US" sz="2400" dirty="0">
                <a:latin typeface="Times New Roman" panose="02020603050405020304" pitchFamily="18" charset="0"/>
                <a:ea typeface="微软雅黑" panose="020B0503020204020204" pitchFamily="34" charset="-122"/>
              </a:rPr>
              <a:t>    放置于</a:t>
            </a:r>
            <a:r>
              <a:rPr lang="en-US" altLang="zh-CN" sz="2400" dirty="0">
                <a:latin typeface="Times New Roman" panose="02020603050405020304" pitchFamily="18" charset="0"/>
                <a:ea typeface="微软雅黑" panose="020B0503020204020204" pitchFamily="34" charset="-122"/>
              </a:rPr>
              <a:t>body</a:t>
            </a:r>
            <a:r>
              <a:rPr lang="zh-CN" altLang="en-US" sz="2400" dirty="0">
                <a:latin typeface="Times New Roman" panose="02020603050405020304" pitchFamily="18" charset="0"/>
                <a:ea typeface="微软雅黑" panose="020B0503020204020204" pitchFamily="34" charset="-122"/>
              </a:rPr>
              <a:t>中的脚本，通常是一些在页面载入时需要同时执行的一些脚本，这些代码执行后的输出就成为页面的内容，在浏览器中可以即时看到。如示例。</a:t>
            </a:r>
          </a:p>
          <a:p>
            <a:endParaRPr lang="zh-CN" altLang="en-US" sz="2400" dirty="0"/>
          </a:p>
        </p:txBody>
      </p:sp>
      <p:pic>
        <p:nvPicPr>
          <p:cNvPr id="3" name="Picture 2"/>
          <p:cNvPicPr>
            <a:picLocks noChangeAspect="1" noChangeArrowheads="1"/>
          </p:cNvPicPr>
          <p:nvPr/>
        </p:nvPicPr>
        <p:blipFill rotWithShape="1">
          <a:blip r:embed="rId2"/>
          <a:srcRect t="11944"/>
          <a:stretch/>
        </p:blipFill>
        <p:spPr bwMode="auto">
          <a:xfrm>
            <a:off x="769527" y="3518367"/>
            <a:ext cx="7858106" cy="2414587"/>
          </a:xfrm>
          <a:prstGeom prst="rect">
            <a:avLst/>
          </a:prstGeom>
          <a:ln>
            <a:noFill/>
          </a:ln>
          <a:effectLst>
            <a:outerShdw blurRad="292100" dist="139700" dir="2700000" algn="tl" rotWithShape="0">
              <a:srgbClr val="333333">
                <a:alpha val="65000"/>
              </a:srgbClr>
            </a:outerShdw>
          </a:effectLst>
        </p:spPr>
      </p:pic>
      <p:sp>
        <p:nvSpPr>
          <p:cNvPr id="5" name="标题 1"/>
          <p:cNvSpPr>
            <a:spLocks noGrp="1"/>
          </p:cNvSpPr>
          <p:nvPr>
            <p:ph type="title"/>
          </p:nvPr>
        </p:nvSpPr>
        <p:spPr>
          <a:xfrm>
            <a:off x="628650" y="483464"/>
            <a:ext cx="7886700" cy="631467"/>
          </a:xfrm>
        </p:spPr>
        <p:txBody>
          <a:bodyPr/>
          <a:lstStyle/>
          <a:p>
            <a:r>
              <a:rPr lang="en-US" altLang="zh-CN" dirty="0" err="1" smtClean="0"/>
              <a:t>JavaScrip</a:t>
            </a:r>
            <a:r>
              <a:rPr lang="zh-CN" altLang="en-US" dirty="0" smtClean="0"/>
              <a:t>程序</a:t>
            </a:r>
            <a:r>
              <a:rPr lang="zh-CN" altLang="en-US" dirty="0"/>
              <a:t>位置</a:t>
            </a:r>
            <a:endParaRPr lang="zh-CN" altLang="en-US" dirty="0"/>
          </a:p>
        </p:txBody>
      </p:sp>
    </p:spTree>
    <p:extLst>
      <p:ext uri="{BB962C8B-B14F-4D97-AF65-F5344CB8AC3E}">
        <p14:creationId xmlns:p14="http://schemas.microsoft.com/office/powerpoint/2010/main" val="29828703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矩形 27"/>
          <p:cNvSpPr>
            <a:spLocks noChangeArrowheads="1"/>
          </p:cNvSpPr>
          <p:nvPr/>
        </p:nvSpPr>
        <p:spPr bwMode="auto">
          <a:xfrm>
            <a:off x="628650" y="1244330"/>
            <a:ext cx="857250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）直接</a:t>
            </a:r>
            <a:r>
              <a:rPr lang="zh-CN" altLang="en-US" sz="2400" dirty="0">
                <a:latin typeface="微软雅黑" panose="020B0503020204020204" pitchFamily="34" charset="-122"/>
                <a:ea typeface="微软雅黑" panose="020B0503020204020204" pitchFamily="34" charset="-122"/>
              </a:rPr>
              <a:t>位于事件处理部分的代码中</a:t>
            </a:r>
          </a:p>
        </p:txBody>
      </p:sp>
      <p:pic>
        <p:nvPicPr>
          <p:cNvPr id="63490" name="Picture 2"/>
          <p:cNvPicPr>
            <a:picLocks noChangeAspect="1" noChangeArrowheads="1"/>
          </p:cNvPicPr>
          <p:nvPr/>
        </p:nvPicPr>
        <p:blipFill rotWithShape="1">
          <a:blip r:embed="rId2"/>
          <a:srcRect l="3139" t="16141"/>
          <a:stretch/>
        </p:blipFill>
        <p:spPr bwMode="auto">
          <a:xfrm>
            <a:off x="714712" y="2030953"/>
            <a:ext cx="7800638" cy="2276475"/>
          </a:xfrm>
          <a:prstGeom prst="rect">
            <a:avLst/>
          </a:prstGeom>
          <a:ln>
            <a:noFill/>
          </a:ln>
          <a:effectLst>
            <a:outerShdw blurRad="292100" dist="139700" dir="2700000" algn="tl" rotWithShape="0">
              <a:srgbClr val="333333">
                <a:alpha val="65000"/>
              </a:srgbClr>
            </a:outerShdw>
          </a:effectLst>
        </p:spPr>
      </p:pic>
      <p:sp>
        <p:nvSpPr>
          <p:cNvPr id="5" name="标题 1"/>
          <p:cNvSpPr>
            <a:spLocks noGrp="1"/>
          </p:cNvSpPr>
          <p:nvPr>
            <p:ph type="title"/>
          </p:nvPr>
        </p:nvSpPr>
        <p:spPr>
          <a:xfrm>
            <a:off x="628650" y="483464"/>
            <a:ext cx="7886700" cy="631467"/>
          </a:xfrm>
        </p:spPr>
        <p:txBody>
          <a:bodyPr/>
          <a:lstStyle/>
          <a:p>
            <a:r>
              <a:rPr lang="en-US" altLang="zh-CN" dirty="0" err="1" smtClean="0"/>
              <a:t>JavaScrip</a:t>
            </a:r>
            <a:r>
              <a:rPr lang="zh-CN" altLang="en-US" dirty="0" smtClean="0"/>
              <a:t>程序</a:t>
            </a:r>
            <a:r>
              <a:rPr lang="zh-CN" altLang="en-US" dirty="0"/>
              <a:t>位置</a:t>
            </a:r>
            <a:endParaRPr lang="zh-CN" altLang="en-US" dirty="0"/>
          </a:p>
        </p:txBody>
      </p:sp>
    </p:spTree>
    <p:extLst>
      <p:ext uri="{BB962C8B-B14F-4D97-AF65-F5344CB8AC3E}">
        <p14:creationId xmlns:p14="http://schemas.microsoft.com/office/powerpoint/2010/main" val="7746173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矩形 27"/>
          <p:cNvSpPr>
            <a:spLocks noChangeArrowheads="1"/>
          </p:cNvSpPr>
          <p:nvPr/>
        </p:nvSpPr>
        <p:spPr bwMode="auto">
          <a:xfrm>
            <a:off x="705298" y="1237669"/>
            <a:ext cx="7771728"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位于</a:t>
            </a:r>
            <a:r>
              <a:rPr lang="zh-CN" altLang="en-US" sz="2400" b="1" dirty="0">
                <a:latin typeface="微软雅黑" panose="020B0503020204020204" pitchFamily="34" charset="-122"/>
                <a:ea typeface="微软雅黑" panose="020B0503020204020204" pitchFamily="34" charset="-122"/>
              </a:rPr>
              <a:t>网页之外的单独脚本文件</a:t>
            </a:r>
            <a:endParaRPr lang="zh-CN" altLang="en-US" sz="2400" dirty="0">
              <a:latin typeface="微软雅黑" panose="020B0503020204020204" pitchFamily="34" charset="-122"/>
              <a:ea typeface="微软雅黑" panose="020B0503020204020204" pitchFamily="34" charset="-122"/>
            </a:endParaRPr>
          </a:p>
        </p:txBody>
      </p:sp>
      <p:sp>
        <p:nvSpPr>
          <p:cNvPr id="27650" name="Rectangle 1"/>
          <p:cNvSpPr>
            <a:spLocks noChangeArrowheads="1"/>
          </p:cNvSpPr>
          <p:nvPr/>
        </p:nvSpPr>
        <p:spPr bwMode="auto">
          <a:xfrm>
            <a:off x="705299" y="1969547"/>
            <a:ext cx="777172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latin typeface="Calibri" panose="020F0502020204030204" pitchFamily="34" charset="0"/>
                <a:cs typeface="Calibri" panose="020F0502020204030204" pitchFamily="34" charset="0"/>
              </a:rPr>
              <a:t>示例：先建立一个名为</a:t>
            </a:r>
            <a:r>
              <a:rPr lang="en-US" altLang="zh-CN" sz="2400" dirty="0">
                <a:solidFill>
                  <a:srgbClr val="0000FF"/>
                </a:solidFill>
                <a:latin typeface="Calibri" panose="020F0502020204030204" pitchFamily="34" charset="0"/>
                <a:cs typeface="Calibri" panose="020F0502020204030204" pitchFamily="34" charset="0"/>
              </a:rPr>
              <a:t>test.js</a:t>
            </a:r>
            <a:r>
              <a:rPr lang="zh-CN" altLang="en-US" sz="2400" dirty="0">
                <a:latin typeface="Calibri" panose="020F0502020204030204" pitchFamily="34" charset="0"/>
                <a:cs typeface="Calibri" panose="020F0502020204030204" pitchFamily="34" charset="0"/>
              </a:rPr>
              <a:t>的文件，内容如下：</a:t>
            </a:r>
            <a:endParaRPr lang="zh-CN" altLang="en-US" sz="2400" dirty="0"/>
          </a:p>
        </p:txBody>
      </p:sp>
      <p:pic>
        <p:nvPicPr>
          <p:cNvPr id="65538" name="Picture 2"/>
          <p:cNvPicPr>
            <a:picLocks noChangeAspect="1" noChangeArrowheads="1"/>
          </p:cNvPicPr>
          <p:nvPr/>
        </p:nvPicPr>
        <p:blipFill>
          <a:blip r:embed="rId2"/>
          <a:srcRect/>
          <a:stretch>
            <a:fillRect/>
          </a:stretch>
        </p:blipFill>
        <p:spPr bwMode="auto">
          <a:xfrm>
            <a:off x="628650" y="2582330"/>
            <a:ext cx="7848376" cy="2000250"/>
          </a:xfrm>
          <a:prstGeom prst="rect">
            <a:avLst/>
          </a:prstGeom>
          <a:ln>
            <a:noFill/>
          </a:ln>
          <a:effectLst>
            <a:outerShdw blurRad="292100" dist="139700" dir="2700000" algn="tl" rotWithShape="0">
              <a:srgbClr val="333333">
                <a:alpha val="65000"/>
              </a:srgbClr>
            </a:outerShdw>
          </a:effectLst>
        </p:spPr>
      </p:pic>
      <p:sp>
        <p:nvSpPr>
          <p:cNvPr id="6" name="标题 1"/>
          <p:cNvSpPr>
            <a:spLocks noGrp="1"/>
          </p:cNvSpPr>
          <p:nvPr>
            <p:ph type="title"/>
          </p:nvPr>
        </p:nvSpPr>
        <p:spPr>
          <a:xfrm>
            <a:off x="628650" y="483464"/>
            <a:ext cx="7886700" cy="631467"/>
          </a:xfrm>
        </p:spPr>
        <p:txBody>
          <a:bodyPr/>
          <a:lstStyle/>
          <a:p>
            <a:r>
              <a:rPr lang="en-US" altLang="zh-CN" dirty="0" err="1" smtClean="0"/>
              <a:t>JavaScrip</a:t>
            </a:r>
            <a:r>
              <a:rPr lang="zh-CN" altLang="en-US" dirty="0" smtClean="0"/>
              <a:t>程序</a:t>
            </a:r>
            <a:r>
              <a:rPr lang="zh-CN" altLang="en-US" dirty="0"/>
              <a:t>位置</a:t>
            </a:r>
            <a:endParaRPr lang="zh-CN" altLang="en-US" dirty="0"/>
          </a:p>
        </p:txBody>
      </p:sp>
    </p:spTree>
    <p:extLst>
      <p:ext uri="{BB962C8B-B14F-4D97-AF65-F5344CB8AC3E}">
        <p14:creationId xmlns:p14="http://schemas.microsoft.com/office/powerpoint/2010/main" val="28523470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615175" y="1235755"/>
            <a:ext cx="6215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t>然后，再建立一个</a:t>
            </a:r>
            <a:r>
              <a:rPr lang="en-US" altLang="zh-CN" sz="2400" dirty="0">
                <a:solidFill>
                  <a:srgbClr val="0000FF"/>
                </a:solidFill>
              </a:rPr>
              <a:t>html</a:t>
            </a:r>
            <a:r>
              <a:rPr lang="zh-CN" altLang="en-US" sz="2400" dirty="0">
                <a:solidFill>
                  <a:srgbClr val="0000FF"/>
                </a:solidFill>
              </a:rPr>
              <a:t>文件</a:t>
            </a:r>
            <a:r>
              <a:rPr lang="zh-CN" altLang="en-US" sz="2400" dirty="0"/>
              <a:t>，内容如下：</a:t>
            </a:r>
          </a:p>
        </p:txBody>
      </p:sp>
      <p:pic>
        <p:nvPicPr>
          <p:cNvPr id="66562" name="Picture 2"/>
          <p:cNvPicPr>
            <a:picLocks noChangeAspect="1" noChangeArrowheads="1"/>
          </p:cNvPicPr>
          <p:nvPr/>
        </p:nvPicPr>
        <p:blipFill rotWithShape="1">
          <a:blip r:embed="rId2"/>
          <a:srcRect t="14584"/>
          <a:stretch/>
        </p:blipFill>
        <p:spPr bwMode="auto">
          <a:xfrm>
            <a:off x="615175" y="1783865"/>
            <a:ext cx="7958670" cy="29289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84846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642937" y="1229303"/>
            <a:ext cx="7887877" cy="4550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3" indent="0" algn="just">
              <a:lnSpc>
                <a:spcPct val="120000"/>
              </a:lnSpc>
              <a:spcBef>
                <a:spcPts val="1000"/>
              </a:spcBef>
              <a:buClr>
                <a:srgbClr val="FF0000"/>
              </a:buClr>
              <a:buSzPct val="80000"/>
            </a:pPr>
            <a:r>
              <a:rPr lang="zh-CN" altLang="en-US" sz="2400" dirty="0">
                <a:latin typeface="Times New Roman" panose="02020603050405020304" pitchFamily="18" charset="0"/>
                <a:ea typeface="微软雅黑" panose="020B0503020204020204" pitchFamily="34" charset="-122"/>
              </a:rPr>
              <a:t>优点：</a:t>
            </a:r>
            <a:r>
              <a:rPr lang="zh-CN" altLang="en-US" sz="2400" dirty="0">
                <a:solidFill>
                  <a:srgbClr val="FF0000"/>
                </a:solidFill>
                <a:latin typeface="Times New Roman" panose="02020603050405020304" pitchFamily="18" charset="0"/>
                <a:ea typeface="微软雅黑" panose="020B0503020204020204" pitchFamily="34" charset="-122"/>
              </a:rPr>
              <a:t>复用、共享</a:t>
            </a:r>
            <a:r>
              <a:rPr lang="zh-CN" altLang="en-US" sz="2400" dirty="0">
                <a:latin typeface="Times New Roman" panose="02020603050405020304" pitchFamily="18" charset="0"/>
                <a:ea typeface="微软雅黑" panose="020B0503020204020204" pitchFamily="34" charset="-122"/>
              </a:rPr>
              <a:t>。</a:t>
            </a:r>
          </a:p>
          <a:p>
            <a:pPr marL="0" lvl="3" indent="0" algn="just">
              <a:lnSpc>
                <a:spcPct val="120000"/>
              </a:lnSpc>
              <a:spcBef>
                <a:spcPts val="1000"/>
              </a:spcBef>
              <a:buClr>
                <a:srgbClr val="FF0000"/>
              </a:buClr>
              <a:buSzPct val="80000"/>
            </a:pPr>
            <a:r>
              <a:rPr lang="zh-CN" altLang="en-US" sz="2400" dirty="0">
                <a:latin typeface="Times New Roman" panose="02020603050405020304" pitchFamily="18" charset="0"/>
                <a:ea typeface="微软雅黑" panose="020B0503020204020204" pitchFamily="34" charset="-122"/>
              </a:rPr>
              <a:t>注意：</a:t>
            </a:r>
          </a:p>
          <a:p>
            <a:pPr marL="0" lvl="3" indent="0" algn="just">
              <a:lnSpc>
                <a:spcPct val="120000"/>
              </a:lnSpc>
              <a:spcBef>
                <a:spcPts val="1000"/>
              </a:spcBef>
              <a:buClr>
                <a:srgbClr val="FF0000"/>
              </a:buClr>
              <a:buSzPct val="80000"/>
            </a:pPr>
            <a:r>
              <a:rPr lang="zh-CN" altLang="en-US" sz="2400" dirty="0">
                <a:latin typeface="Times New Roman" panose="02020603050405020304" pitchFamily="18" charset="0"/>
                <a:ea typeface="微软雅黑" panose="020B0503020204020204" pitchFamily="34" charset="-122"/>
              </a:rPr>
              <a:t>（</a:t>
            </a:r>
            <a:r>
              <a:rPr lang="en-US" altLang="zh-CN" sz="2400" dirty="0">
                <a:latin typeface="Times New Roman" panose="02020603050405020304" pitchFamily="18" charset="0"/>
                <a:ea typeface="微软雅黑" panose="020B0503020204020204" pitchFamily="34" charset="-122"/>
              </a:rPr>
              <a:t>1</a:t>
            </a:r>
            <a:r>
              <a:rPr lang="zh-CN" altLang="en-US" sz="2400" dirty="0">
                <a:latin typeface="Times New Roman" panose="02020603050405020304" pitchFamily="18" charset="0"/>
                <a:ea typeface="微软雅黑" panose="020B0503020204020204" pitchFamily="34" charset="-122"/>
              </a:rPr>
              <a:t>）外部的</a:t>
            </a:r>
            <a:r>
              <a:rPr lang="en-US" altLang="zh-CN" sz="2400" dirty="0">
                <a:latin typeface="Times New Roman" panose="02020603050405020304" pitchFamily="18" charset="0"/>
                <a:ea typeface="微软雅黑" panose="020B0503020204020204" pitchFamily="34" charset="-122"/>
              </a:rPr>
              <a:t>JavaScript</a:t>
            </a:r>
            <a:r>
              <a:rPr lang="zh-CN" altLang="en-US" sz="2400" dirty="0">
                <a:latin typeface="Times New Roman" panose="02020603050405020304" pitchFamily="18" charset="0"/>
                <a:ea typeface="微软雅黑" panose="020B0503020204020204" pitchFamily="34" charset="-122"/>
              </a:rPr>
              <a:t>程序文件中不需要使用</a:t>
            </a:r>
            <a:r>
              <a:rPr lang="en-US" altLang="zh-CN" sz="2400" dirty="0">
                <a:latin typeface="Times New Roman" panose="02020603050405020304" pitchFamily="18" charset="0"/>
                <a:ea typeface="微软雅黑" panose="020B0503020204020204" pitchFamily="34" charset="-122"/>
              </a:rPr>
              <a:t>&lt;script&gt;</a:t>
            </a:r>
            <a:r>
              <a:rPr lang="zh-CN" altLang="en-US" sz="2400" dirty="0">
                <a:latin typeface="Times New Roman" panose="02020603050405020304" pitchFamily="18" charset="0"/>
                <a:ea typeface="微软雅黑" panose="020B0503020204020204" pitchFamily="34" charset="-122"/>
              </a:rPr>
              <a:t>标签，此文件的内容仅含有</a:t>
            </a:r>
            <a:r>
              <a:rPr lang="en-US" altLang="zh-CN" sz="2400" dirty="0">
                <a:latin typeface="Times New Roman" panose="02020603050405020304" pitchFamily="18" charset="0"/>
                <a:ea typeface="微软雅黑" panose="020B0503020204020204" pitchFamily="34" charset="-122"/>
              </a:rPr>
              <a:t>JavaScript</a:t>
            </a:r>
            <a:r>
              <a:rPr lang="zh-CN" altLang="en-US" sz="2400" dirty="0">
                <a:latin typeface="Times New Roman" panose="02020603050405020304" pitchFamily="18" charset="0"/>
                <a:ea typeface="微软雅黑" panose="020B0503020204020204" pitchFamily="34" charset="-122"/>
              </a:rPr>
              <a:t>程序代码。</a:t>
            </a:r>
          </a:p>
          <a:p>
            <a:pPr marL="0" lvl="3" indent="0" algn="just">
              <a:lnSpc>
                <a:spcPct val="120000"/>
              </a:lnSpc>
              <a:spcBef>
                <a:spcPts val="1000"/>
              </a:spcBef>
              <a:buClr>
                <a:srgbClr val="FF0000"/>
              </a:buClr>
              <a:buSzPct val="80000"/>
            </a:pPr>
            <a:r>
              <a:rPr lang="zh-CN" altLang="en-US" sz="2400" dirty="0">
                <a:latin typeface="Times New Roman" panose="02020603050405020304" pitchFamily="18" charset="0"/>
                <a:ea typeface="微软雅黑" panose="020B0503020204020204" pitchFamily="34" charset="-122"/>
              </a:rPr>
              <a:t>（</a:t>
            </a:r>
            <a:r>
              <a:rPr lang="en-US" altLang="zh-CN" sz="2400" dirty="0">
                <a:latin typeface="Times New Roman" panose="02020603050405020304" pitchFamily="18" charset="0"/>
                <a:ea typeface="微软雅黑" panose="020B0503020204020204" pitchFamily="34" charset="-122"/>
              </a:rPr>
              <a:t>2</a:t>
            </a:r>
            <a:r>
              <a:rPr lang="zh-CN" altLang="en-US" sz="2400" dirty="0">
                <a:latin typeface="Times New Roman" panose="02020603050405020304" pitchFamily="18" charset="0"/>
                <a:ea typeface="微软雅黑" panose="020B0503020204020204" pitchFamily="34" charset="-122"/>
              </a:rPr>
              <a:t>）使用</a:t>
            </a:r>
            <a:r>
              <a:rPr lang="en-US" altLang="zh-CN" sz="2400" dirty="0" err="1">
                <a:latin typeface="Times New Roman" panose="02020603050405020304" pitchFamily="18" charset="0"/>
                <a:ea typeface="微软雅黑" panose="020B0503020204020204" pitchFamily="34" charset="-122"/>
              </a:rPr>
              <a:t>src</a:t>
            </a:r>
            <a:r>
              <a:rPr lang="zh-CN" altLang="en-US" sz="2400" dirty="0">
                <a:latin typeface="Times New Roman" panose="02020603050405020304" pitchFamily="18" charset="0"/>
                <a:ea typeface="微软雅黑" panose="020B0503020204020204" pitchFamily="34" charset="-122"/>
              </a:rPr>
              <a:t>属性后，那么在该</a:t>
            </a:r>
            <a:r>
              <a:rPr lang="en-US" altLang="zh-CN" sz="2400" dirty="0">
                <a:latin typeface="Times New Roman" panose="02020603050405020304" pitchFamily="18" charset="0"/>
                <a:ea typeface="微软雅黑" panose="020B0503020204020204" pitchFamily="34" charset="-122"/>
              </a:rPr>
              <a:t>script</a:t>
            </a:r>
            <a:r>
              <a:rPr lang="zh-CN" altLang="en-US" sz="2400" dirty="0">
                <a:latin typeface="Times New Roman" panose="02020603050405020304" pitchFamily="18" charset="0"/>
                <a:ea typeface="微软雅黑" panose="020B0503020204020204" pitchFamily="34" charset="-122"/>
              </a:rPr>
              <a:t>元素内部的任何内容都将被忽略。如果需要嵌入其他的代码，可以继续在文件中添加一对新的</a:t>
            </a:r>
            <a:r>
              <a:rPr lang="en-US" altLang="zh-CN" sz="2400" dirty="0">
                <a:latin typeface="Times New Roman" panose="02020603050405020304" pitchFamily="18" charset="0"/>
                <a:ea typeface="微软雅黑" panose="020B0503020204020204" pitchFamily="34" charset="-122"/>
              </a:rPr>
              <a:t>&lt;script&gt;</a:t>
            </a:r>
            <a:r>
              <a:rPr lang="zh-CN" altLang="en-US" sz="2400" dirty="0">
                <a:latin typeface="Times New Roman" panose="02020603050405020304" pitchFamily="18" charset="0"/>
                <a:ea typeface="微软雅黑" panose="020B0503020204020204" pitchFamily="34" charset="-122"/>
              </a:rPr>
              <a:t>标签。</a:t>
            </a:r>
          </a:p>
          <a:p>
            <a:pPr marL="0" lvl="3" indent="0" algn="just">
              <a:lnSpc>
                <a:spcPct val="120000"/>
              </a:lnSpc>
              <a:spcBef>
                <a:spcPts val="1000"/>
              </a:spcBef>
              <a:buClr>
                <a:srgbClr val="FF0000"/>
              </a:buClr>
              <a:buSzPct val="80000"/>
            </a:pPr>
            <a:r>
              <a:rPr lang="zh-CN" altLang="en-US" sz="2400" dirty="0">
                <a:latin typeface="Times New Roman" panose="02020603050405020304" pitchFamily="18" charset="0"/>
                <a:ea typeface="微软雅黑" panose="020B0503020204020204" pitchFamily="34" charset="-122"/>
              </a:rPr>
              <a:t>（</a:t>
            </a:r>
            <a:r>
              <a:rPr lang="en-US" altLang="zh-CN" sz="2400" dirty="0">
                <a:latin typeface="Times New Roman" panose="02020603050405020304" pitchFamily="18" charset="0"/>
                <a:ea typeface="微软雅黑" panose="020B0503020204020204" pitchFamily="34" charset="-122"/>
              </a:rPr>
              <a:t>3</a:t>
            </a:r>
            <a:r>
              <a:rPr lang="zh-CN" altLang="en-US" sz="2400" dirty="0">
                <a:latin typeface="Times New Roman" panose="02020603050405020304" pitchFamily="18" charset="0"/>
                <a:ea typeface="微软雅黑" panose="020B0503020204020204" pitchFamily="34" charset="-122"/>
              </a:rPr>
              <a:t>）</a:t>
            </a:r>
            <a:r>
              <a:rPr lang="en-US" altLang="zh-CN" sz="2400" dirty="0" err="1">
                <a:latin typeface="Times New Roman" panose="02020603050405020304" pitchFamily="18" charset="0"/>
                <a:ea typeface="微软雅黑" panose="020B0503020204020204" pitchFamily="34" charset="-122"/>
              </a:rPr>
              <a:t>src</a:t>
            </a:r>
            <a:r>
              <a:rPr lang="zh-CN" altLang="en-US" sz="2400" dirty="0">
                <a:latin typeface="Times New Roman" panose="02020603050405020304" pitchFamily="18" charset="0"/>
                <a:ea typeface="微软雅黑" panose="020B0503020204020204" pitchFamily="34" charset="-122"/>
              </a:rPr>
              <a:t>属性指定外部文件所在的位置时，默认是在页面所在目录下。</a:t>
            </a:r>
          </a:p>
        </p:txBody>
      </p:sp>
      <p:sp>
        <p:nvSpPr>
          <p:cNvPr id="4" name="标题 1"/>
          <p:cNvSpPr>
            <a:spLocks noGrp="1"/>
          </p:cNvSpPr>
          <p:nvPr>
            <p:ph type="title"/>
          </p:nvPr>
        </p:nvSpPr>
        <p:spPr>
          <a:xfrm>
            <a:off x="628650" y="483464"/>
            <a:ext cx="7886700" cy="631467"/>
          </a:xfrm>
        </p:spPr>
        <p:txBody>
          <a:bodyPr/>
          <a:lstStyle/>
          <a:p>
            <a:r>
              <a:rPr lang="en-US" altLang="zh-CN" dirty="0" err="1" smtClean="0"/>
              <a:t>JavaScrip</a:t>
            </a:r>
            <a:r>
              <a:rPr lang="zh-CN" altLang="en-US" dirty="0" smtClean="0"/>
              <a:t>程序</a:t>
            </a:r>
            <a:r>
              <a:rPr lang="zh-CN" altLang="en-US" dirty="0"/>
              <a:t>位置</a:t>
            </a:r>
            <a:endParaRPr lang="zh-CN" altLang="en-US" dirty="0"/>
          </a:p>
        </p:txBody>
      </p:sp>
    </p:spTree>
    <p:extLst>
      <p:ext uri="{BB962C8B-B14F-4D97-AF65-F5344CB8AC3E}">
        <p14:creationId xmlns:p14="http://schemas.microsoft.com/office/powerpoint/2010/main" val="35406143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532861" y="490029"/>
            <a:ext cx="7199312" cy="523875"/>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2800" b="1" spc="200" dirty="0">
                <a:solidFill>
                  <a:srgbClr val="FF0000"/>
                </a:solidFill>
                <a:latin typeface="微软雅黑" pitchFamily="34" charset="-122"/>
                <a:ea typeface="微软雅黑" pitchFamily="34" charset="-122"/>
              </a:rPr>
              <a:t>导入：为什么要学习</a:t>
            </a:r>
            <a:r>
              <a:rPr lang="en-US" altLang="zh-CN" sz="2800" b="1" spc="200" dirty="0">
                <a:solidFill>
                  <a:srgbClr val="FF0000"/>
                </a:solidFill>
                <a:latin typeface="微软雅黑" pitchFamily="34" charset="-122"/>
                <a:ea typeface="微软雅黑" pitchFamily="34" charset="-122"/>
              </a:rPr>
              <a:t>JavaScript</a:t>
            </a:r>
            <a:endParaRPr lang="zh-CN" altLang="en-US" sz="2800" b="1" spc="200" dirty="0">
              <a:solidFill>
                <a:srgbClr val="FF0000"/>
              </a:solidFill>
              <a:latin typeface="微软雅黑" pitchFamily="34" charset="-122"/>
              <a:ea typeface="微软雅黑" pitchFamily="34" charset="-122"/>
            </a:endParaRPr>
          </a:p>
        </p:txBody>
      </p:sp>
      <p:sp>
        <p:nvSpPr>
          <p:cNvPr id="19458" name="矩形 27"/>
          <p:cNvSpPr>
            <a:spLocks noChangeArrowheads="1"/>
          </p:cNvSpPr>
          <p:nvPr/>
        </p:nvSpPr>
        <p:spPr bwMode="auto">
          <a:xfrm>
            <a:off x="532861" y="1251078"/>
            <a:ext cx="8250237" cy="3939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800"/>
              </a:lnSpc>
            </a:pPr>
            <a:r>
              <a:rPr lang="zh-CN" altLang="en-US" sz="2400" dirty="0"/>
              <a:t>     </a:t>
            </a:r>
            <a:r>
              <a:rPr lang="en-US" altLang="zh-CN" sz="2400" dirty="0" smtClean="0"/>
              <a:t>B/S</a:t>
            </a:r>
            <a:r>
              <a:rPr lang="zh-CN" altLang="en-US" sz="2400" dirty="0" smtClean="0"/>
              <a:t>应用程序中</a:t>
            </a:r>
            <a:r>
              <a:rPr lang="en-US" altLang="zh-CN" sz="2400" dirty="0" smtClean="0"/>
              <a:t>Html</a:t>
            </a:r>
            <a:r>
              <a:rPr lang="zh-CN" altLang="en-US" sz="2400" dirty="0"/>
              <a:t>是基础架构，</a:t>
            </a:r>
            <a:r>
              <a:rPr lang="en-US" altLang="zh-CN" sz="2400" dirty="0"/>
              <a:t>CSS</a:t>
            </a:r>
            <a:r>
              <a:rPr lang="zh-CN" altLang="en-US" sz="2400" dirty="0"/>
              <a:t>用来美化页面，而</a:t>
            </a:r>
            <a:r>
              <a:rPr lang="en-US" altLang="zh-CN" sz="2400" dirty="0" err="1"/>
              <a:t>Javascript</a:t>
            </a:r>
            <a:r>
              <a:rPr lang="en-US" altLang="zh-CN" sz="2400" dirty="0"/>
              <a:t> </a:t>
            </a:r>
            <a:r>
              <a:rPr lang="zh-CN" altLang="en-US" sz="2400" dirty="0"/>
              <a:t>是实现网页动态效果的的基石</a:t>
            </a:r>
            <a:r>
              <a:rPr lang="en-US" altLang="zh-CN" sz="2400" dirty="0"/>
              <a:t>, </a:t>
            </a:r>
            <a:r>
              <a:rPr lang="zh-CN" altLang="en-US" sz="2400" dirty="0"/>
              <a:t>在</a:t>
            </a:r>
            <a:r>
              <a:rPr lang="en-US" altLang="zh-CN" sz="2400" dirty="0"/>
              <a:t>web</a:t>
            </a:r>
            <a:r>
              <a:rPr lang="zh-CN" altLang="en-US" sz="2400" dirty="0"/>
              <a:t>开发中扮演</a:t>
            </a:r>
            <a:r>
              <a:rPr lang="zh-CN" altLang="en-US" sz="2400" dirty="0" smtClean="0"/>
              <a:t>重要</a:t>
            </a:r>
            <a:r>
              <a:rPr lang="zh-CN" altLang="en-US" sz="2400" dirty="0"/>
              <a:t>的角色，被广泛的应用到各个领域：</a:t>
            </a:r>
            <a:endParaRPr lang="en-US" altLang="zh-CN" sz="2400" dirty="0"/>
          </a:p>
          <a:p>
            <a:pPr>
              <a:lnSpc>
                <a:spcPts val="3800"/>
              </a:lnSpc>
            </a:pPr>
            <a:r>
              <a:rPr lang="zh-CN" altLang="en-US" sz="2400" dirty="0">
                <a:ea typeface="华文新魏" panose="02010800040101010101" pitchFamily="2" charset="-122"/>
              </a:rPr>
              <a:t>    ① 地图搜索</a:t>
            </a:r>
            <a:r>
              <a:rPr lang="en-US" altLang="zh-CN" sz="2400" dirty="0">
                <a:ea typeface="华文新魏" panose="02010800040101010101" pitchFamily="2" charset="-122"/>
              </a:rPr>
              <a:t>(</a:t>
            </a:r>
            <a:r>
              <a:rPr lang="en-US" altLang="zh-CN" sz="2400" dirty="0" err="1">
                <a:ea typeface="华文新魏" panose="02010800040101010101" pitchFamily="2" charset="-122"/>
              </a:rPr>
              <a:t>google</a:t>
            </a:r>
            <a:r>
              <a:rPr lang="zh-CN" altLang="en-US" sz="2400" dirty="0">
                <a:ea typeface="华文新魏" panose="02010800040101010101" pitchFamily="2" charset="-122"/>
              </a:rPr>
              <a:t>，</a:t>
            </a:r>
            <a:r>
              <a:rPr lang="en-US" altLang="zh-CN" sz="2400" dirty="0" err="1">
                <a:ea typeface="华文新魏" panose="02010800040101010101" pitchFamily="2" charset="-122"/>
              </a:rPr>
              <a:t>baidu</a:t>
            </a:r>
            <a:r>
              <a:rPr lang="en-US" altLang="zh-CN" sz="2400" dirty="0">
                <a:ea typeface="华文新魏" panose="02010800040101010101" pitchFamily="2" charset="-122"/>
              </a:rPr>
              <a:t>)</a:t>
            </a:r>
          </a:p>
          <a:p>
            <a:pPr>
              <a:lnSpc>
                <a:spcPts val="3800"/>
              </a:lnSpc>
            </a:pPr>
            <a:r>
              <a:rPr lang="zh-CN" altLang="en-US" sz="2400" dirty="0">
                <a:ea typeface="华文新魏" panose="02010800040101010101" pitchFamily="2" charset="-122"/>
              </a:rPr>
              <a:t>    ② 用户注册、验证</a:t>
            </a:r>
            <a:endParaRPr lang="en-US" altLang="zh-CN" sz="2400" dirty="0">
              <a:ea typeface="华文新魏" panose="02010800040101010101" pitchFamily="2" charset="-122"/>
            </a:endParaRPr>
          </a:p>
          <a:p>
            <a:pPr>
              <a:lnSpc>
                <a:spcPts val="3800"/>
              </a:lnSpc>
            </a:pPr>
            <a:r>
              <a:rPr lang="en-US" altLang="zh-CN" sz="2400" dirty="0">
                <a:ea typeface="华文新魏" panose="02010800040101010101" pitchFamily="2" charset="-122"/>
              </a:rPr>
              <a:t>    ③ </a:t>
            </a:r>
            <a:r>
              <a:rPr lang="zh-CN" altLang="en-US" sz="2400" dirty="0">
                <a:ea typeface="华文新魏" panose="02010800040101010101" pitchFamily="2" charset="-122"/>
              </a:rPr>
              <a:t>网上购物</a:t>
            </a:r>
          </a:p>
          <a:p>
            <a:pPr>
              <a:lnSpc>
                <a:spcPts val="3800"/>
              </a:lnSpc>
            </a:pPr>
            <a:r>
              <a:rPr lang="zh-CN" altLang="en-US" sz="2400" dirty="0">
                <a:ea typeface="华文新魏" panose="02010800040101010101" pitchFamily="2" charset="-122"/>
              </a:rPr>
              <a:t>    ④  </a:t>
            </a:r>
            <a:r>
              <a:rPr lang="en-US" altLang="zh-CN" sz="2400" dirty="0">
                <a:ea typeface="华文新魏" panose="02010800040101010101" pitchFamily="2" charset="-122"/>
              </a:rPr>
              <a:t>web </a:t>
            </a:r>
            <a:r>
              <a:rPr lang="zh-CN" altLang="en-US" sz="2400" dirty="0">
                <a:ea typeface="华文新魏" panose="02010800040101010101" pitchFamily="2" charset="-122"/>
              </a:rPr>
              <a:t>聊天</a:t>
            </a:r>
          </a:p>
          <a:p>
            <a:pPr>
              <a:lnSpc>
                <a:spcPts val="3800"/>
              </a:lnSpc>
            </a:pPr>
            <a:r>
              <a:rPr lang="en-US" altLang="zh-CN" sz="2400" dirty="0">
                <a:ea typeface="华文新魏" panose="02010800040101010101" pitchFamily="2" charset="-122"/>
              </a:rPr>
              <a:t>          .....</a:t>
            </a:r>
          </a:p>
        </p:txBody>
      </p:sp>
    </p:spTree>
    <p:extLst>
      <p:ext uri="{BB962C8B-B14F-4D97-AF65-F5344CB8AC3E}">
        <p14:creationId xmlns:p14="http://schemas.microsoft.com/office/powerpoint/2010/main" val="35443783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94222"/>
            <a:ext cx="7886700" cy="631467"/>
          </a:xfrm>
        </p:spPr>
        <p:txBody>
          <a:bodyPr/>
          <a:lstStyle/>
          <a:p>
            <a:r>
              <a:rPr lang="en-US" altLang="zh-CN" dirty="0" smtClean="0"/>
              <a:t>2 </a:t>
            </a:r>
            <a:r>
              <a:rPr lang="zh-CN" altLang="en-US" dirty="0" smtClean="0"/>
              <a:t>数据类型</a:t>
            </a:r>
            <a:endParaRPr lang="zh-CN" altLang="en-US" dirty="0"/>
          </a:p>
        </p:txBody>
      </p:sp>
      <p:sp>
        <p:nvSpPr>
          <p:cNvPr id="3" name="内容占位符 2"/>
          <p:cNvSpPr>
            <a:spLocks noGrp="1"/>
          </p:cNvSpPr>
          <p:nvPr>
            <p:ph idx="1"/>
          </p:nvPr>
        </p:nvSpPr>
        <p:spPr/>
        <p:txBody>
          <a:bodyPr/>
          <a:lstStyle/>
          <a:p>
            <a:pPr lvl="1">
              <a:buFont typeface="Wingdings" panose="05000000000000000000" pitchFamily="2" charset="2"/>
              <a:buChar char="p"/>
            </a:pPr>
            <a:r>
              <a:rPr lang="zh-CN" altLang="en-US" dirty="0"/>
              <a:t>基本数据类型 </a:t>
            </a:r>
            <a:endParaRPr lang="sv-SE" altLang="zh-CN" dirty="0"/>
          </a:p>
          <a:p>
            <a:pPr lvl="1">
              <a:buFont typeface="Wingdings" panose="05000000000000000000" pitchFamily="2" charset="2"/>
              <a:buChar char="p"/>
            </a:pPr>
            <a:r>
              <a:rPr lang="zh-CN" altLang="en-US" dirty="0"/>
              <a:t>复合数据类型</a:t>
            </a:r>
            <a:endParaRPr lang="sv-SE" altLang="zh-CN" dirty="0"/>
          </a:p>
          <a:p>
            <a:pPr lvl="1">
              <a:buFont typeface="Wingdings" panose="05000000000000000000" pitchFamily="2" charset="2"/>
              <a:buChar char="p"/>
            </a:pPr>
            <a:r>
              <a:rPr lang="zh-CN" altLang="en-US" dirty="0"/>
              <a:t>其他数据类型 </a:t>
            </a:r>
            <a:endParaRPr lang="sv-SE" altLang="zh-CN" dirty="0"/>
          </a:p>
          <a:p>
            <a:pPr lvl="1">
              <a:buFont typeface="Wingdings" panose="05000000000000000000" pitchFamily="2" charset="2"/>
              <a:buChar char="p"/>
            </a:pPr>
            <a:r>
              <a:rPr lang="zh-CN" altLang="en-US" dirty="0"/>
              <a:t>数据类型的转换 </a:t>
            </a:r>
          </a:p>
          <a:p>
            <a:endParaRPr lang="zh-CN" altLang="en-US" dirty="0"/>
          </a:p>
        </p:txBody>
      </p:sp>
    </p:spTree>
    <p:extLst>
      <p:ext uri="{BB962C8B-B14F-4D97-AF65-F5344CB8AC3E}">
        <p14:creationId xmlns:p14="http://schemas.microsoft.com/office/powerpoint/2010/main" val="2336496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26491"/>
            <a:ext cx="7886700" cy="631467"/>
          </a:xfrm>
        </p:spPr>
        <p:txBody>
          <a:bodyPr/>
          <a:lstStyle/>
          <a:p>
            <a:r>
              <a:rPr lang="en-US" altLang="zh-CN" dirty="0" smtClean="0"/>
              <a:t>2.1 </a:t>
            </a:r>
            <a:r>
              <a:rPr lang="zh-CN" altLang="en-US" dirty="0" smtClean="0"/>
              <a:t>基本数据类型</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a:t>JavaScript</a:t>
            </a:r>
            <a:r>
              <a:rPr lang="zh-CN" altLang="en-US" dirty="0"/>
              <a:t>中四种基本的数据类型：</a:t>
            </a:r>
          </a:p>
          <a:p>
            <a:pPr lvl="1">
              <a:buFont typeface="Wingdings" panose="05000000000000000000" pitchFamily="2" charset="2"/>
              <a:buChar char="o"/>
            </a:pPr>
            <a:r>
              <a:rPr lang="zh-CN" altLang="en-US" dirty="0"/>
              <a:t>   数值（整数和实数）</a:t>
            </a:r>
          </a:p>
          <a:p>
            <a:pPr lvl="1">
              <a:buFont typeface="Wingdings" panose="05000000000000000000" pitchFamily="2" charset="2"/>
              <a:buChar char="o"/>
            </a:pPr>
            <a:r>
              <a:rPr lang="zh-CN" altLang="en-US" dirty="0"/>
              <a:t>   字符串型（用</a:t>
            </a:r>
            <a:r>
              <a:rPr lang="zh-CN" altLang="en-US" dirty="0">
                <a:latin typeface="Arial" panose="020B0604020202020204" pitchFamily="34" charset="0"/>
              </a:rPr>
              <a:t>“”</a:t>
            </a:r>
            <a:r>
              <a:rPr lang="zh-CN" altLang="en-US" dirty="0"/>
              <a:t>号或</a:t>
            </a:r>
            <a:r>
              <a:rPr lang="zh-CN" altLang="en-US" dirty="0">
                <a:latin typeface="Arial" panose="020B0604020202020204" pitchFamily="34" charset="0"/>
              </a:rPr>
              <a:t>‘’</a:t>
            </a:r>
            <a:r>
              <a:rPr lang="zh-CN" altLang="en-US" dirty="0"/>
              <a:t>括起来的字符或数值）</a:t>
            </a:r>
          </a:p>
          <a:p>
            <a:pPr lvl="1">
              <a:buFont typeface="Wingdings" panose="05000000000000000000" pitchFamily="2" charset="2"/>
              <a:buChar char="o"/>
            </a:pPr>
            <a:r>
              <a:rPr lang="zh-CN" altLang="en-US" dirty="0"/>
              <a:t>   布尔型（使</a:t>
            </a:r>
            <a:r>
              <a:rPr lang="en-US" altLang="zh-CN" dirty="0"/>
              <a:t>True</a:t>
            </a:r>
            <a:r>
              <a:rPr lang="zh-CN" altLang="en-US" dirty="0"/>
              <a:t>或</a:t>
            </a:r>
            <a:r>
              <a:rPr lang="en-US" altLang="zh-CN" dirty="0"/>
              <a:t>False</a:t>
            </a:r>
            <a:r>
              <a:rPr lang="zh-CN" altLang="en-US" dirty="0"/>
              <a:t>表示）</a:t>
            </a:r>
          </a:p>
          <a:p>
            <a:pPr lvl="1">
              <a:buFont typeface="Wingdings" panose="05000000000000000000" pitchFamily="2" charset="2"/>
              <a:buChar char="o"/>
            </a:pPr>
            <a:r>
              <a:rPr lang="zh-CN" altLang="en-US" dirty="0"/>
              <a:t>   </a:t>
            </a:r>
            <a:r>
              <a:rPr lang="zh-CN" altLang="en-US" dirty="0" smtClean="0"/>
              <a:t>空值</a:t>
            </a:r>
            <a:endParaRPr lang="zh-CN" altLang="en-US" dirty="0"/>
          </a:p>
        </p:txBody>
      </p:sp>
    </p:spTree>
    <p:extLst>
      <p:ext uri="{BB962C8B-B14F-4D97-AF65-F5344CB8AC3E}">
        <p14:creationId xmlns:p14="http://schemas.microsoft.com/office/powerpoint/2010/main" val="1017346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26496"/>
            <a:ext cx="7886700" cy="631467"/>
          </a:xfrm>
        </p:spPr>
        <p:txBody>
          <a:bodyPr/>
          <a:lstStyle/>
          <a:p>
            <a:r>
              <a:rPr lang="en-US" altLang="zh-CN" dirty="0" smtClean="0"/>
              <a:t>2.2 </a:t>
            </a:r>
            <a:r>
              <a:rPr lang="zh-CN" altLang="en-US" dirty="0" smtClean="0"/>
              <a:t>复合数据类型</a:t>
            </a:r>
            <a:endParaRPr lang="zh-CN" altLang="en-US" dirty="0"/>
          </a:p>
        </p:txBody>
      </p:sp>
      <p:sp>
        <p:nvSpPr>
          <p:cNvPr id="3" name="内容占位符 2"/>
          <p:cNvSpPr>
            <a:spLocks noGrp="1"/>
          </p:cNvSpPr>
          <p:nvPr>
            <p:ph idx="1"/>
          </p:nvPr>
        </p:nvSpPr>
        <p:spPr/>
        <p:txBody>
          <a:bodyPr/>
          <a:lstStyle/>
          <a:p>
            <a:r>
              <a:rPr lang="zh-CN" altLang="en-US" dirty="0" smtClean="0"/>
              <a:t>对象的概念</a:t>
            </a:r>
            <a:endParaRPr lang="en-US" altLang="zh-CN" dirty="0" smtClean="0"/>
          </a:p>
          <a:p>
            <a:pPr marL="457200" lvl="3" indent="0">
              <a:spcBef>
                <a:spcPts val="1000"/>
              </a:spcBef>
              <a:buClr>
                <a:srgbClr val="FF0000"/>
              </a:buClr>
              <a:buSzPct val="80000"/>
              <a:buNone/>
            </a:pPr>
            <a:r>
              <a:rPr lang="zh-CN" altLang="en-US" sz="2000" dirty="0"/>
              <a:t>在面向对象的设计模式中，将数据和处理数据的方法捆绑在一起形成的整体，称为对象。它封装了数据和操作数据的方法 ，使用时要先创建这个对象，用</a:t>
            </a:r>
            <a:r>
              <a:rPr lang="en-US" altLang="zh-CN" sz="2000" dirty="0"/>
              <a:t>new</a:t>
            </a:r>
            <a:r>
              <a:rPr lang="zh-CN" altLang="en-US" sz="2000" dirty="0"/>
              <a:t>运算符来调用对象的构造函数</a:t>
            </a:r>
            <a:r>
              <a:rPr lang="zh-CN" altLang="en-US" dirty="0" smtClean="0"/>
              <a:t>。</a:t>
            </a:r>
            <a:endParaRPr lang="en-US" altLang="zh-CN" dirty="0"/>
          </a:p>
          <a:p>
            <a:pPr marL="342900" lvl="3" indent="-342900">
              <a:spcBef>
                <a:spcPts val="0"/>
              </a:spcBef>
              <a:buClr>
                <a:srgbClr val="FF0000"/>
              </a:buClr>
              <a:buSzPct val="80000"/>
              <a:buFont typeface="Wingdings" panose="05000000000000000000" pitchFamily="2" charset="2"/>
              <a:buChar char="n"/>
            </a:pPr>
            <a:r>
              <a:rPr lang="zh-CN" altLang="en-US" dirty="0" smtClean="0"/>
              <a:t>日期对象</a:t>
            </a:r>
            <a:endParaRPr lang="en-US" altLang="zh-CN" dirty="0" smtClean="0"/>
          </a:p>
          <a:p>
            <a:pPr marL="457200" lvl="3" indent="0">
              <a:spcBef>
                <a:spcPts val="1000"/>
              </a:spcBef>
              <a:buClr>
                <a:srgbClr val="FF0000"/>
              </a:buClr>
              <a:buSzPct val="80000"/>
              <a:buNone/>
            </a:pPr>
            <a:r>
              <a:rPr lang="zh-CN" altLang="en-US" dirty="0" smtClean="0"/>
              <a:t> </a:t>
            </a:r>
            <a:r>
              <a:rPr lang="en-US" altLang="zh-CN" sz="2000" dirty="0"/>
              <a:t>JavaScript</a:t>
            </a:r>
            <a:r>
              <a:rPr lang="zh-CN" altLang="en-US" sz="2000" dirty="0"/>
              <a:t>将与日期相关的所有特性封装进</a:t>
            </a:r>
            <a:r>
              <a:rPr lang="en-US" altLang="zh-CN" sz="2000" dirty="0"/>
              <a:t>Date</a:t>
            </a:r>
            <a:r>
              <a:rPr lang="zh-CN" altLang="en-US" sz="2000" dirty="0"/>
              <a:t>对象，主要用来进行一些与时间相关的操作，比如获取当前系统时间，使用前要先创建该对象的一个</a:t>
            </a:r>
            <a:r>
              <a:rPr lang="zh-CN" altLang="en-US" sz="2000" dirty="0" smtClean="0"/>
              <a:t>实例：</a:t>
            </a:r>
            <a:endParaRPr lang="zh-CN" altLang="en-US" sz="2000" dirty="0"/>
          </a:p>
        </p:txBody>
      </p:sp>
      <p:sp>
        <p:nvSpPr>
          <p:cNvPr id="4" name="Rectangle 4"/>
          <p:cNvSpPr>
            <a:spLocks noChangeArrowheads="1"/>
          </p:cNvSpPr>
          <p:nvPr/>
        </p:nvSpPr>
        <p:spPr bwMode="auto">
          <a:xfrm>
            <a:off x="883132" y="5097468"/>
            <a:ext cx="7632218" cy="923330"/>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dirty="0"/>
              <a:t>date = new Date( );				</a:t>
            </a:r>
            <a:r>
              <a:rPr lang="en-US" altLang="zh-CN" dirty="0" smtClean="0"/>
              <a:t>     // </a:t>
            </a:r>
            <a:r>
              <a:rPr lang="zh-CN" altLang="en-US" dirty="0"/>
              <a:t>直接创建</a:t>
            </a:r>
          </a:p>
          <a:p>
            <a:r>
              <a:rPr lang="en-US" altLang="zh-CN" dirty="0"/>
              <a:t>date = new Date</a:t>
            </a:r>
            <a:r>
              <a:rPr lang="en-US" altLang="zh-CN" dirty="0" smtClean="0"/>
              <a:t>(</a:t>
            </a:r>
            <a:r>
              <a:rPr lang="en-US" altLang="zh-CN" b="0" dirty="0"/>
              <a:t>"</a:t>
            </a:r>
            <a:r>
              <a:rPr lang="en-US" altLang="zh-CN" dirty="0"/>
              <a:t>month </a:t>
            </a:r>
            <a:r>
              <a:rPr lang="en-US" altLang="zh-CN" dirty="0" err="1"/>
              <a:t>dd</a:t>
            </a:r>
            <a:r>
              <a:rPr lang="en-US" altLang="zh-CN" dirty="0" smtClean="0"/>
              <a:t>, </a:t>
            </a:r>
            <a:r>
              <a:rPr lang="en-US" altLang="zh-CN" dirty="0" err="1" smtClean="0"/>
              <a:t>yyyy</a:t>
            </a:r>
            <a:r>
              <a:rPr lang="en-US" altLang="zh-CN" b="0" dirty="0"/>
              <a:t>"</a:t>
            </a:r>
            <a:r>
              <a:rPr lang="en-US" altLang="zh-CN" dirty="0" smtClean="0"/>
              <a:t> </a:t>
            </a:r>
            <a:r>
              <a:rPr lang="en-US" altLang="zh-CN" dirty="0"/>
              <a:t>);		</a:t>
            </a:r>
            <a:r>
              <a:rPr lang="en-US" altLang="zh-CN" dirty="0" smtClean="0"/>
              <a:t>     // </a:t>
            </a:r>
            <a:r>
              <a:rPr lang="zh-CN" altLang="en-US" dirty="0"/>
              <a:t>指定日期创建</a:t>
            </a:r>
          </a:p>
          <a:p>
            <a:pPr eaLnBrk="1" hangingPunct="1"/>
            <a:r>
              <a:rPr lang="en-US" altLang="zh-CN" dirty="0"/>
              <a:t>date = new Date( y , m, d [, h [, min [, sec [,</a:t>
            </a:r>
            <a:r>
              <a:rPr lang="en-US" altLang="zh-CN" dirty="0" err="1"/>
              <a:t>ms</a:t>
            </a:r>
            <a:r>
              <a:rPr lang="en-US" altLang="zh-CN" dirty="0"/>
              <a:t>]]]] );	</a:t>
            </a:r>
            <a:r>
              <a:rPr lang="en-US" altLang="zh-CN" dirty="0" smtClean="0"/>
              <a:t>     // </a:t>
            </a:r>
            <a:r>
              <a:rPr lang="zh-CN" altLang="en-US" dirty="0"/>
              <a:t>指定日期创建</a:t>
            </a:r>
          </a:p>
        </p:txBody>
      </p:sp>
    </p:spTree>
    <p:extLst>
      <p:ext uri="{BB962C8B-B14F-4D97-AF65-F5344CB8AC3E}">
        <p14:creationId xmlns:p14="http://schemas.microsoft.com/office/powerpoint/2010/main" val="1688995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94222"/>
            <a:ext cx="7886700" cy="631467"/>
          </a:xfrm>
        </p:spPr>
        <p:txBody>
          <a:bodyPr/>
          <a:lstStyle/>
          <a:p>
            <a:r>
              <a:rPr lang="en-US" altLang="zh-CN" dirty="0"/>
              <a:t>2.2 </a:t>
            </a:r>
            <a:r>
              <a:rPr lang="zh-CN" altLang="en-US" dirty="0"/>
              <a:t>复合数据类型</a:t>
            </a:r>
          </a:p>
        </p:txBody>
      </p:sp>
      <p:sp>
        <p:nvSpPr>
          <p:cNvPr id="3" name="内容占位符 2"/>
          <p:cNvSpPr>
            <a:spLocks noGrp="1"/>
          </p:cNvSpPr>
          <p:nvPr>
            <p:ph idx="1"/>
          </p:nvPr>
        </p:nvSpPr>
        <p:spPr/>
        <p:txBody>
          <a:bodyPr/>
          <a:lstStyle/>
          <a:p>
            <a:r>
              <a:rPr lang="zh-CN" altLang="en-US" dirty="0" smtClean="0"/>
              <a:t>字符串对象</a:t>
            </a:r>
            <a:endParaRPr lang="en-US" altLang="zh-CN" dirty="0" smtClean="0"/>
          </a:p>
          <a:p>
            <a:pPr marL="609600" lvl="1" indent="-381000" algn="just"/>
            <a:r>
              <a:rPr lang="en-US" altLang="zh-CN" sz="2000" dirty="0"/>
              <a:t>String</a:t>
            </a:r>
            <a:r>
              <a:rPr lang="zh-CN" altLang="en-US" sz="2000" dirty="0"/>
              <a:t>对象封装了与字符串有关的特性，主要用来处理字符串。通过</a:t>
            </a:r>
            <a:r>
              <a:rPr lang="en-US" altLang="zh-CN" sz="2000" dirty="0"/>
              <a:t>String</a:t>
            </a:r>
            <a:r>
              <a:rPr lang="zh-CN" altLang="en-US" sz="2000" dirty="0"/>
              <a:t>对象，可以对字符串进行剪切、合并、替换等等。可以调用该对象的构造函数创建一个实例，其实在定义一个字符串类型变量时就也创建了一个</a:t>
            </a:r>
            <a:r>
              <a:rPr lang="en-US" altLang="zh-CN" sz="2000" dirty="0"/>
              <a:t>String</a:t>
            </a:r>
            <a:r>
              <a:rPr lang="zh-CN" altLang="en-US" sz="2000" dirty="0"/>
              <a:t>对象实例</a:t>
            </a:r>
            <a:r>
              <a:rPr lang="zh-CN" altLang="en-US" sz="2000" dirty="0" smtClean="0"/>
              <a:t>。</a:t>
            </a:r>
            <a:endParaRPr lang="en-US" altLang="zh-CN" sz="2000" dirty="0"/>
          </a:p>
          <a:p>
            <a:pPr marL="152400" indent="-381000" algn="just"/>
            <a:r>
              <a:rPr lang="zh-CN" altLang="en-US" dirty="0" smtClean="0"/>
              <a:t>字符串操作</a:t>
            </a:r>
            <a:endParaRPr lang="zh-CN" altLang="en-US" sz="1800" dirty="0"/>
          </a:p>
          <a:p>
            <a:pPr marL="0" indent="0">
              <a:buNone/>
            </a:pPr>
            <a:endParaRPr lang="zh-CN" altLang="en-US" dirty="0"/>
          </a:p>
        </p:txBody>
      </p:sp>
      <p:sp>
        <p:nvSpPr>
          <p:cNvPr id="5" name="Rectangle 3"/>
          <p:cNvSpPr>
            <a:spLocks noChangeArrowheads="1"/>
          </p:cNvSpPr>
          <p:nvPr/>
        </p:nvSpPr>
        <p:spPr bwMode="auto">
          <a:xfrm>
            <a:off x="801383" y="3930194"/>
            <a:ext cx="7808361" cy="224676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smtClean="0"/>
              <a:t>01   &lt;script </a:t>
            </a:r>
            <a:r>
              <a:rPr lang="en-US" altLang="zh-CN" sz="1400" dirty="0"/>
              <a:t>language="</a:t>
            </a:r>
            <a:r>
              <a:rPr lang="en-US" altLang="zh-CN" sz="1400" dirty="0" err="1"/>
              <a:t>javascript</a:t>
            </a:r>
            <a:r>
              <a:rPr lang="en-US" altLang="zh-CN" sz="1400" dirty="0"/>
              <a:t>"&gt;				</a:t>
            </a:r>
            <a:endParaRPr lang="zh-CN" altLang="en-US" sz="1400" dirty="0"/>
          </a:p>
          <a:p>
            <a:pPr eaLnBrk="1" hangingPunct="1"/>
            <a:r>
              <a:rPr lang="en-US" altLang="zh-CN" sz="1400" dirty="0" smtClean="0"/>
              <a:t>02        </a:t>
            </a:r>
            <a:r>
              <a:rPr lang="en-US" altLang="zh-CN" sz="1400" dirty="0" err="1" smtClean="0"/>
              <a:t>var</a:t>
            </a:r>
            <a:r>
              <a:rPr lang="en-US" altLang="zh-CN" sz="1400" dirty="0" smtClean="0"/>
              <a:t> </a:t>
            </a:r>
            <a:r>
              <a:rPr lang="en-US" altLang="zh-CN" sz="1400" dirty="0"/>
              <a:t>comment = </a:t>
            </a:r>
            <a:r>
              <a:rPr lang="en-US" altLang="zh-CN" sz="1400" dirty="0" smtClean="0"/>
              <a:t>“</a:t>
            </a:r>
            <a:r>
              <a:rPr lang="en-US" altLang="zh-CN" sz="1400" b="0" dirty="0" smtClean="0"/>
              <a:t> </a:t>
            </a:r>
            <a:r>
              <a:rPr lang="en-US" altLang="zh-CN" sz="1400" dirty="0"/>
              <a:t>A mixed-integer linear </a:t>
            </a:r>
            <a:r>
              <a:rPr lang="en-US" altLang="zh-CN" sz="1400" dirty="0" smtClean="0"/>
              <a:t>program.”;         // </a:t>
            </a:r>
            <a:r>
              <a:rPr lang="zh-CN" altLang="en-US" sz="1400" dirty="0" smtClean="0"/>
              <a:t>字符串的</a:t>
            </a:r>
            <a:r>
              <a:rPr lang="zh-CN" altLang="en-US" sz="1400" dirty="0"/>
              <a:t>内容</a:t>
            </a:r>
          </a:p>
          <a:p>
            <a:r>
              <a:rPr lang="en-US" altLang="zh-CN" sz="1400" dirty="0" smtClean="0"/>
              <a:t>03        </a:t>
            </a:r>
            <a:r>
              <a:rPr lang="en-US" altLang="zh-CN" sz="1400" dirty="0" err="1" smtClean="0"/>
              <a:t>var</a:t>
            </a:r>
            <a:r>
              <a:rPr lang="en-US" altLang="zh-CN" sz="1400" dirty="0" smtClean="0"/>
              <a:t> </a:t>
            </a:r>
            <a:r>
              <a:rPr lang="en-US" altLang="zh-CN" sz="1400" dirty="0"/>
              <a:t>partial = </a:t>
            </a:r>
            <a:r>
              <a:rPr lang="en-US" altLang="zh-CN" sz="1400" dirty="0" err="1" smtClean="0"/>
              <a:t>comment.substring</a:t>
            </a:r>
            <a:r>
              <a:rPr lang="en-US" altLang="zh-CN" sz="1400" dirty="0"/>
              <a:t>( 0, </a:t>
            </a:r>
            <a:r>
              <a:rPr lang="en-US" altLang="zh-CN" sz="1400" dirty="0" smtClean="0"/>
              <a:t>1 </a:t>
            </a:r>
            <a:r>
              <a:rPr lang="en-US" altLang="zh-CN" sz="1400" dirty="0"/>
              <a:t>);	</a:t>
            </a:r>
            <a:r>
              <a:rPr lang="en-US" altLang="zh-CN" sz="1400" dirty="0" smtClean="0"/>
              <a:t>               //</a:t>
            </a:r>
            <a:r>
              <a:rPr lang="zh-CN" altLang="en-US" sz="1400" dirty="0" smtClean="0"/>
              <a:t>字符串截取</a:t>
            </a:r>
          </a:p>
          <a:p>
            <a:pPr eaLnBrk="1" hangingPunct="1"/>
            <a:r>
              <a:rPr lang="en-US" altLang="zh-CN" sz="1400" dirty="0" smtClean="0"/>
              <a:t>04        partial </a:t>
            </a:r>
            <a:r>
              <a:rPr lang="en-US" altLang="zh-CN" sz="1400" dirty="0"/>
              <a:t>= </a:t>
            </a:r>
            <a:r>
              <a:rPr lang="en-US" altLang="zh-CN" sz="1400" dirty="0" err="1"/>
              <a:t>partial.bold</a:t>
            </a:r>
            <a:r>
              <a:rPr lang="en-US" altLang="zh-CN" sz="1400" dirty="0"/>
              <a:t>();			</a:t>
            </a:r>
            <a:r>
              <a:rPr lang="en-US" altLang="zh-CN" sz="1400" dirty="0" smtClean="0"/>
              <a:t>               //</a:t>
            </a:r>
            <a:r>
              <a:rPr lang="zh-CN" altLang="en-US" sz="1400" dirty="0" smtClean="0"/>
              <a:t>字符串加</a:t>
            </a:r>
            <a:r>
              <a:rPr lang="zh-CN" altLang="en-US" sz="1400" dirty="0"/>
              <a:t>粗</a:t>
            </a:r>
          </a:p>
          <a:p>
            <a:pPr eaLnBrk="1" hangingPunct="1"/>
            <a:r>
              <a:rPr lang="en-US" altLang="zh-CN" sz="1400" dirty="0" smtClean="0"/>
              <a:t>05        partial </a:t>
            </a:r>
            <a:r>
              <a:rPr lang="en-US" altLang="zh-CN" sz="1400" dirty="0"/>
              <a:t>= </a:t>
            </a:r>
            <a:r>
              <a:rPr lang="en-US" altLang="zh-CN" sz="1400" dirty="0" err="1"/>
              <a:t>comment.slice</a:t>
            </a:r>
            <a:r>
              <a:rPr lang="en-US" altLang="zh-CN" sz="1400" dirty="0"/>
              <a:t>( </a:t>
            </a:r>
            <a:r>
              <a:rPr lang="en-US" altLang="zh-CN" sz="1400" dirty="0" smtClean="0"/>
              <a:t>2, 6 </a:t>
            </a:r>
            <a:r>
              <a:rPr lang="en-US" altLang="zh-CN" sz="1400" dirty="0"/>
              <a:t>);		</a:t>
            </a:r>
            <a:r>
              <a:rPr lang="en-US" altLang="zh-CN" sz="1400" dirty="0" smtClean="0"/>
              <a:t>               // </a:t>
            </a:r>
            <a:r>
              <a:rPr lang="zh-CN" altLang="en-US" sz="1400" dirty="0" smtClean="0"/>
              <a:t>取出</a:t>
            </a:r>
            <a:r>
              <a:rPr lang="en-US" altLang="zh-CN" sz="1400" dirty="0" smtClean="0"/>
              <a:t>mixed</a:t>
            </a:r>
            <a:endParaRPr lang="zh-CN" altLang="en-US" sz="1400" dirty="0"/>
          </a:p>
          <a:p>
            <a:pPr eaLnBrk="1" hangingPunct="1"/>
            <a:r>
              <a:rPr lang="en-US" altLang="zh-CN" sz="1400" dirty="0" smtClean="0"/>
              <a:t>06        partial </a:t>
            </a:r>
            <a:r>
              <a:rPr lang="en-US" altLang="zh-CN" sz="1400" dirty="0"/>
              <a:t>= </a:t>
            </a:r>
            <a:r>
              <a:rPr lang="en-US" altLang="zh-CN" sz="1400" dirty="0" err="1"/>
              <a:t>partial.fontcolor</a:t>
            </a:r>
            <a:r>
              <a:rPr lang="en-US" altLang="zh-CN" sz="1400" dirty="0"/>
              <a:t>("gray");		</a:t>
            </a:r>
            <a:r>
              <a:rPr lang="en-US" altLang="zh-CN" sz="1400" dirty="0" smtClean="0"/>
              <a:t>               // </a:t>
            </a:r>
            <a:r>
              <a:rPr lang="zh-CN" altLang="en-US" sz="1400" dirty="0"/>
              <a:t>设置颜色为</a:t>
            </a:r>
            <a:r>
              <a:rPr lang="en-US" altLang="zh-CN" sz="1400" dirty="0"/>
              <a:t>gray</a:t>
            </a:r>
            <a:r>
              <a:rPr lang="zh-CN" altLang="en-US" sz="1400" dirty="0"/>
              <a:t>（灰色）</a:t>
            </a:r>
          </a:p>
          <a:p>
            <a:pPr eaLnBrk="1" hangingPunct="1"/>
            <a:r>
              <a:rPr lang="en-US" altLang="zh-CN" sz="1400" dirty="0" smtClean="0"/>
              <a:t>07        partial </a:t>
            </a:r>
            <a:r>
              <a:rPr lang="en-US" altLang="zh-CN" sz="1400" dirty="0"/>
              <a:t>= </a:t>
            </a:r>
            <a:r>
              <a:rPr lang="en-US" altLang="zh-CN" sz="1400" dirty="0" err="1"/>
              <a:t>comment.slice</a:t>
            </a:r>
            <a:r>
              <a:rPr lang="en-US" altLang="zh-CN" sz="1400" dirty="0"/>
              <a:t>( </a:t>
            </a:r>
            <a:r>
              <a:rPr lang="en-US" altLang="zh-CN" sz="1400" dirty="0" smtClean="0"/>
              <a:t>8, 14 </a:t>
            </a:r>
            <a:r>
              <a:rPr lang="en-US" altLang="zh-CN" sz="1400" dirty="0"/>
              <a:t>);		</a:t>
            </a:r>
            <a:r>
              <a:rPr lang="en-US" altLang="zh-CN" sz="1400" dirty="0" smtClean="0"/>
              <a:t>               // </a:t>
            </a:r>
            <a:r>
              <a:rPr lang="zh-CN" altLang="en-US" sz="1400" dirty="0" smtClean="0"/>
              <a:t>取出</a:t>
            </a:r>
            <a:r>
              <a:rPr lang="en-US" altLang="zh-CN" sz="1400" dirty="0" smtClean="0"/>
              <a:t>integer</a:t>
            </a:r>
            <a:endParaRPr lang="zh-CN" altLang="en-US" sz="1400" dirty="0"/>
          </a:p>
          <a:p>
            <a:pPr eaLnBrk="1" hangingPunct="1"/>
            <a:r>
              <a:rPr lang="en-US" altLang="zh-CN" sz="1400" dirty="0" smtClean="0"/>
              <a:t>08        partial </a:t>
            </a:r>
            <a:r>
              <a:rPr lang="en-US" altLang="zh-CN" sz="1400" dirty="0"/>
              <a:t>= </a:t>
            </a:r>
            <a:r>
              <a:rPr lang="en-US" altLang="zh-CN" sz="1400" dirty="0" err="1"/>
              <a:t>partial.fontcolor</a:t>
            </a:r>
            <a:r>
              <a:rPr lang="en-US" altLang="zh-CN" sz="1400" dirty="0"/>
              <a:t>("gray");		</a:t>
            </a:r>
            <a:r>
              <a:rPr lang="en-US" altLang="zh-CN" sz="1400" dirty="0" smtClean="0"/>
              <a:t>               // </a:t>
            </a:r>
            <a:r>
              <a:rPr lang="zh-CN" altLang="en-US" sz="1400" dirty="0"/>
              <a:t>设置颜色为</a:t>
            </a:r>
            <a:r>
              <a:rPr lang="en-US" altLang="zh-CN" sz="1400" dirty="0"/>
              <a:t>gray</a:t>
            </a:r>
            <a:r>
              <a:rPr lang="zh-CN" altLang="en-US" sz="1400" dirty="0"/>
              <a:t>（灰色）</a:t>
            </a:r>
          </a:p>
          <a:p>
            <a:pPr eaLnBrk="1" hangingPunct="1"/>
            <a:r>
              <a:rPr lang="en-US" altLang="zh-CN" sz="1400" dirty="0" smtClean="0"/>
              <a:t>09</a:t>
            </a:r>
            <a:r>
              <a:rPr lang="en-US" altLang="zh-CN" sz="1400" dirty="0"/>
              <a:t>	</a:t>
            </a:r>
          </a:p>
          <a:p>
            <a:pPr eaLnBrk="1" hangingPunct="1"/>
            <a:r>
              <a:rPr lang="en-US" altLang="zh-CN" sz="1400" dirty="0" smtClean="0"/>
              <a:t>10  &lt;/</a:t>
            </a:r>
            <a:r>
              <a:rPr lang="en-US" altLang="zh-CN" sz="1400" dirty="0"/>
              <a:t>script&gt;					</a:t>
            </a:r>
          </a:p>
        </p:txBody>
      </p:sp>
    </p:spTree>
    <p:extLst>
      <p:ext uri="{BB962C8B-B14F-4D97-AF65-F5344CB8AC3E}">
        <p14:creationId xmlns:p14="http://schemas.microsoft.com/office/powerpoint/2010/main" val="271175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94222"/>
            <a:ext cx="7886700" cy="631467"/>
          </a:xfrm>
        </p:spPr>
        <p:txBody>
          <a:bodyPr/>
          <a:lstStyle/>
          <a:p>
            <a:r>
              <a:rPr lang="en-US" altLang="zh-CN" dirty="0"/>
              <a:t>2.2 </a:t>
            </a:r>
            <a:r>
              <a:rPr lang="zh-CN" altLang="en-US" dirty="0"/>
              <a:t>复合数据类型</a:t>
            </a:r>
          </a:p>
        </p:txBody>
      </p:sp>
      <p:sp>
        <p:nvSpPr>
          <p:cNvPr id="3" name="内容占位符 2"/>
          <p:cNvSpPr>
            <a:spLocks noGrp="1"/>
          </p:cNvSpPr>
          <p:nvPr>
            <p:ph idx="1"/>
          </p:nvPr>
        </p:nvSpPr>
        <p:spPr/>
        <p:txBody>
          <a:bodyPr>
            <a:noAutofit/>
          </a:bodyPr>
          <a:lstStyle/>
          <a:p>
            <a:r>
              <a:rPr lang="zh-CN" altLang="en-US" dirty="0" smtClean="0"/>
              <a:t> 数组</a:t>
            </a:r>
            <a:endParaRPr lang="en-US" altLang="zh-CN" dirty="0" smtClean="0"/>
          </a:p>
          <a:p>
            <a:pPr marL="457200" lvl="3" indent="0" algn="just">
              <a:spcBef>
                <a:spcPts val="1000"/>
              </a:spcBef>
              <a:buClr>
                <a:srgbClr val="FF0000"/>
              </a:buClr>
              <a:buSzPct val="80000"/>
              <a:buNone/>
            </a:pPr>
            <a:r>
              <a:rPr lang="zh-CN" altLang="en-US" sz="2000" dirty="0"/>
              <a:t>数组是</a:t>
            </a:r>
            <a:r>
              <a:rPr lang="en-US" altLang="zh-CN" sz="2000" dirty="0"/>
              <a:t>JavaScript</a:t>
            </a:r>
            <a:r>
              <a:rPr lang="zh-CN" altLang="en-US" sz="2000" dirty="0"/>
              <a:t>中另一重要的基本数据类型。内部对象</a:t>
            </a:r>
            <a:r>
              <a:rPr lang="en-US" altLang="zh-CN" sz="2000" dirty="0"/>
              <a:t>Array</a:t>
            </a:r>
            <a:r>
              <a:rPr lang="zh-CN" altLang="en-US" sz="2000" dirty="0"/>
              <a:t>封装了所有和数组相关的方法和属性，其内存在多个数据段组合存储。可以形象的理解为一种有很多连续房间的楼层，每个房间都可以存放货物，提取货物时只需要给出楼层号和房间编号即可 </a:t>
            </a:r>
            <a:r>
              <a:rPr lang="zh-CN" altLang="en-US" sz="2000" dirty="0" smtClean="0"/>
              <a:t>。</a:t>
            </a:r>
            <a:endParaRPr lang="en-US" altLang="zh-CN" sz="2000" dirty="0" smtClean="0"/>
          </a:p>
          <a:p>
            <a:pPr marL="342900" lvl="3" indent="-342900" algn="just">
              <a:spcBef>
                <a:spcPts val="1000"/>
              </a:spcBef>
              <a:buClr>
                <a:srgbClr val="FF0000"/>
              </a:buClr>
              <a:buSzPct val="80000"/>
              <a:buFont typeface="Wingdings" panose="05000000000000000000" pitchFamily="2" charset="2"/>
              <a:buChar char="n"/>
            </a:pPr>
            <a:r>
              <a:rPr lang="zh-CN" altLang="en-US" dirty="0"/>
              <a:t>二维数</a:t>
            </a:r>
            <a:r>
              <a:rPr lang="zh-CN" altLang="en-US" dirty="0" smtClean="0"/>
              <a:t>组</a:t>
            </a:r>
            <a:endParaRPr lang="en-US" altLang="zh-CN" dirty="0" smtClean="0"/>
          </a:p>
          <a:p>
            <a:pPr marL="914400" lvl="1" indent="-457200">
              <a:lnSpc>
                <a:spcPct val="100000"/>
              </a:lnSpc>
              <a:spcBef>
                <a:spcPts val="0"/>
              </a:spcBef>
              <a:buFont typeface="+mj-lt"/>
              <a:buAutoNum type="arabicPeriod"/>
            </a:pPr>
            <a:r>
              <a:rPr lang="en-US" altLang="zh-CN" sz="2000" b="1" dirty="0"/>
              <a:t>JavaScript</a:t>
            </a:r>
            <a:r>
              <a:rPr lang="zh-CN" altLang="en-US" sz="2000" b="1" dirty="0"/>
              <a:t>代码</a:t>
            </a:r>
          </a:p>
          <a:p>
            <a:pPr marL="914400" lvl="1" indent="-457200">
              <a:lnSpc>
                <a:spcPct val="100000"/>
              </a:lnSpc>
              <a:spcBef>
                <a:spcPts val="0"/>
              </a:spcBef>
              <a:buFont typeface="+mj-lt"/>
              <a:buAutoNum type="arabicPeriod"/>
            </a:pPr>
            <a:r>
              <a:rPr lang="en-US" altLang="zh-CN" sz="2000" dirty="0" err="1"/>
              <a:t>var</a:t>
            </a:r>
            <a:r>
              <a:rPr lang="en-US" altLang="zh-CN" sz="2000" dirty="0"/>
              <a:t> a</a:t>
            </a:r>
            <a:r>
              <a:rPr lang="en-US" altLang="zh-CN" sz="2000" dirty="0" smtClean="0"/>
              <a:t>= </a:t>
            </a:r>
            <a:r>
              <a:rPr lang="en-US" altLang="zh-CN" sz="2000" b="1" dirty="0" smtClean="0">
                <a:solidFill>
                  <a:srgbClr val="3333FF"/>
                </a:solidFill>
              </a:rPr>
              <a:t>new</a:t>
            </a:r>
            <a:r>
              <a:rPr lang="en-US" altLang="zh-CN" sz="2000" dirty="0"/>
              <a:t>   </a:t>
            </a:r>
            <a:r>
              <a:rPr lang="en-US" altLang="zh-CN" sz="2000" dirty="0" err="1"/>
              <a:t>arrray</a:t>
            </a:r>
            <a:r>
              <a:rPr lang="en-US" altLang="zh-CN" sz="2000" dirty="0"/>
              <a:t>(</a:t>
            </a:r>
            <a:r>
              <a:rPr lang="en-US" altLang="zh-CN" sz="2000" dirty="0" err="1"/>
              <a:t>first_num</a:t>
            </a:r>
            <a:r>
              <a:rPr lang="en-US" altLang="zh-CN" sz="2000" dirty="0"/>
              <a:t>);       //</a:t>
            </a:r>
            <a:r>
              <a:rPr lang="en-US" altLang="zh-CN" sz="2000" dirty="0" err="1"/>
              <a:t>first_name</a:t>
            </a:r>
            <a:r>
              <a:rPr lang="zh-CN" altLang="en-US" sz="2000" dirty="0"/>
              <a:t>是维数</a:t>
            </a:r>
            <a:endParaRPr lang="en-US" altLang="zh-CN" sz="2000" dirty="0"/>
          </a:p>
          <a:p>
            <a:pPr marL="914400" lvl="1" indent="-457200">
              <a:lnSpc>
                <a:spcPct val="100000"/>
              </a:lnSpc>
              <a:spcBef>
                <a:spcPts val="0"/>
              </a:spcBef>
              <a:buFont typeface="+mj-lt"/>
              <a:buAutoNum type="arabicPeriod"/>
            </a:pPr>
            <a:r>
              <a:rPr lang="en-US" altLang="zh-CN" sz="2000" dirty="0" smtClean="0"/>
              <a:t>a[0]= </a:t>
            </a:r>
            <a:r>
              <a:rPr lang="en-US" altLang="zh-CN" sz="2000" b="1" dirty="0" smtClean="0">
                <a:solidFill>
                  <a:srgbClr val="3333FF"/>
                </a:solidFill>
              </a:rPr>
              <a:t>new</a:t>
            </a:r>
            <a:r>
              <a:rPr lang="en-US" altLang="zh-CN" sz="2000" dirty="0"/>
              <a:t>   array(number);      </a:t>
            </a:r>
            <a:r>
              <a:rPr lang="en-US" altLang="zh-CN" sz="2000" dirty="0" smtClean="0"/>
              <a:t>       </a:t>
            </a:r>
            <a:r>
              <a:rPr lang="en-US" altLang="zh-CN" sz="2000" dirty="0"/>
              <a:t>//</a:t>
            </a:r>
            <a:r>
              <a:rPr lang="en-US" altLang="zh-CN" sz="2000" dirty="0" smtClean="0"/>
              <a:t>number</a:t>
            </a:r>
            <a:r>
              <a:rPr lang="zh-CN" altLang="en-US" sz="2000" dirty="0" smtClean="0"/>
              <a:t>根据需要定义。</a:t>
            </a:r>
            <a:r>
              <a:rPr lang="zh-CN" altLang="en-US" sz="2000" dirty="0"/>
              <a:t>  </a:t>
            </a:r>
            <a:endParaRPr lang="en-US" altLang="zh-CN" sz="2000" dirty="0"/>
          </a:p>
          <a:p>
            <a:pPr marL="914400" lvl="1" indent="-457200">
              <a:lnSpc>
                <a:spcPct val="100000"/>
              </a:lnSpc>
              <a:spcBef>
                <a:spcPts val="0"/>
              </a:spcBef>
              <a:buFont typeface="+mj-lt"/>
              <a:buAutoNum type="arabicPeriod"/>
            </a:pPr>
            <a:r>
              <a:rPr lang="en-US" altLang="zh-CN" sz="2000" dirty="0" smtClean="0"/>
              <a:t>a[1]= </a:t>
            </a:r>
            <a:r>
              <a:rPr lang="en-US" altLang="zh-CN" sz="2000" b="1" dirty="0" smtClean="0">
                <a:solidFill>
                  <a:srgbClr val="3333FF"/>
                </a:solidFill>
              </a:rPr>
              <a:t>new</a:t>
            </a:r>
            <a:r>
              <a:rPr lang="en-US" altLang="zh-CN" sz="2000" dirty="0"/>
              <a:t>   array(number);      </a:t>
            </a:r>
          </a:p>
          <a:p>
            <a:pPr marL="914400" lvl="1" indent="-457200">
              <a:lnSpc>
                <a:spcPct val="100000"/>
              </a:lnSpc>
              <a:spcBef>
                <a:spcPts val="0"/>
              </a:spcBef>
              <a:buFont typeface="+mj-lt"/>
              <a:buAutoNum type="arabicPeriod"/>
            </a:pPr>
            <a:r>
              <a:rPr lang="en-US" altLang="zh-CN" sz="2000" dirty="0"/>
              <a:t>  </a:t>
            </a:r>
            <a:r>
              <a:rPr lang="en-US" altLang="zh-CN" sz="2000" dirty="0" smtClean="0"/>
              <a:t>……</a:t>
            </a:r>
            <a:endParaRPr lang="en-US" altLang="zh-CN" sz="2000" dirty="0"/>
          </a:p>
          <a:p>
            <a:pPr marL="914400" lvl="1" indent="-457200">
              <a:lnSpc>
                <a:spcPct val="100000"/>
              </a:lnSpc>
              <a:spcBef>
                <a:spcPts val="0"/>
              </a:spcBef>
              <a:buFont typeface="+mj-lt"/>
              <a:buAutoNum type="arabicPeriod"/>
            </a:pPr>
            <a:r>
              <a:rPr lang="en-US" altLang="zh-CN" sz="2000" dirty="0"/>
              <a:t> </a:t>
            </a:r>
            <a:r>
              <a:rPr lang="en-US" altLang="zh-CN" sz="2000" dirty="0" smtClean="0"/>
              <a:t> //</a:t>
            </a:r>
            <a:r>
              <a:rPr lang="zh-CN" altLang="en-US" sz="2000" dirty="0"/>
              <a:t>这样可以创造出多维数组了。</a:t>
            </a:r>
            <a:r>
              <a:rPr lang="zh-CN" altLang="en-US" dirty="0"/>
              <a:t>     </a:t>
            </a:r>
            <a:br>
              <a:rPr lang="zh-CN" altLang="en-US" dirty="0"/>
            </a:br>
            <a:r>
              <a:rPr lang="zh-CN" altLang="en-US" dirty="0"/>
              <a:t> </a:t>
            </a:r>
          </a:p>
          <a:p>
            <a:pPr marL="342900" lvl="3" indent="-342900" algn="just">
              <a:spcBef>
                <a:spcPts val="1000"/>
              </a:spcBef>
              <a:buClr>
                <a:srgbClr val="FF0000"/>
              </a:buClr>
              <a:buSzPct val="80000"/>
              <a:buFont typeface="Wingdings" panose="05000000000000000000" pitchFamily="2" charset="2"/>
              <a:buChar char="n"/>
            </a:pPr>
            <a:endParaRPr lang="zh-CN" altLang="en-US" dirty="0" smtClean="0"/>
          </a:p>
          <a:p>
            <a:endParaRPr lang="zh-CN" altLang="en-US" dirty="0"/>
          </a:p>
        </p:txBody>
      </p:sp>
    </p:spTree>
    <p:extLst>
      <p:ext uri="{BB962C8B-B14F-4D97-AF65-F5344CB8AC3E}">
        <p14:creationId xmlns:p14="http://schemas.microsoft.com/office/powerpoint/2010/main" val="2691098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94222"/>
            <a:ext cx="7886700" cy="631467"/>
          </a:xfrm>
        </p:spPr>
        <p:txBody>
          <a:bodyPr/>
          <a:lstStyle/>
          <a:p>
            <a:r>
              <a:rPr lang="en-US" altLang="zh-CN" dirty="0" smtClean="0"/>
              <a:t>2.3 </a:t>
            </a:r>
            <a:r>
              <a:rPr lang="zh-CN" altLang="en-US" dirty="0" smtClean="0"/>
              <a:t>其他数据类型</a:t>
            </a:r>
            <a:endParaRPr lang="zh-CN" altLang="en-US" dirty="0"/>
          </a:p>
        </p:txBody>
      </p:sp>
      <p:sp>
        <p:nvSpPr>
          <p:cNvPr id="3" name="内容占位符 2"/>
          <p:cNvSpPr>
            <a:spLocks noGrp="1"/>
          </p:cNvSpPr>
          <p:nvPr>
            <p:ph idx="1"/>
          </p:nvPr>
        </p:nvSpPr>
        <p:spPr>
          <a:xfrm>
            <a:off x="628650" y="1222625"/>
            <a:ext cx="8001642" cy="4954338"/>
          </a:xfrm>
        </p:spPr>
        <p:txBody>
          <a:bodyPr/>
          <a:lstStyle/>
          <a:p>
            <a:pPr algn="just"/>
            <a:r>
              <a:rPr lang="zh-CN" altLang="en-US" dirty="0" smtClean="0"/>
              <a:t>空值</a:t>
            </a:r>
            <a:endParaRPr lang="en-US" altLang="zh-CN" dirty="0" smtClean="0"/>
          </a:p>
          <a:p>
            <a:pPr marL="609600" lvl="1" indent="-381000" algn="just"/>
            <a:r>
              <a:rPr lang="zh-CN" altLang="en-US" sz="2000" dirty="0" smtClean="0"/>
              <a:t>虽然每</a:t>
            </a:r>
            <a:r>
              <a:rPr lang="zh-CN" altLang="en-US" sz="2000" dirty="0"/>
              <a:t>一种</a:t>
            </a:r>
            <a:r>
              <a:rPr lang="en-US" altLang="zh-CN" sz="2000" dirty="0"/>
              <a:t>JavaScript</a:t>
            </a:r>
            <a:r>
              <a:rPr lang="zh-CN" altLang="en-US" sz="2000" dirty="0"/>
              <a:t>数据类型都有自己的内容，而编程中却需要一种类型来表示“什么都没有”。</a:t>
            </a:r>
            <a:r>
              <a:rPr lang="en-US" altLang="zh-CN" sz="2000" dirty="0"/>
              <a:t>null</a:t>
            </a:r>
            <a:r>
              <a:rPr lang="zh-CN" altLang="en-US" sz="2000" dirty="0"/>
              <a:t>类型就是为此目的而产生，其表示一个空值。可以使用</a:t>
            </a:r>
            <a:r>
              <a:rPr lang="en-US" altLang="zh-CN" sz="2000" dirty="0"/>
              <a:t>null</a:t>
            </a:r>
            <a:r>
              <a:rPr lang="zh-CN" altLang="en-US" sz="2000" dirty="0"/>
              <a:t>和一个变量进行比较以测试该变量是否拥有内容，通常用来判断对象的创建或引用是否成功。</a:t>
            </a:r>
          </a:p>
          <a:p>
            <a:pPr marL="609600" lvl="1" indent="-381000" algn="just"/>
            <a:r>
              <a:rPr lang="zh-CN" altLang="en-US" sz="2000" dirty="0"/>
              <a:t>编写程序，测试</a:t>
            </a:r>
            <a:r>
              <a:rPr lang="en-US" altLang="zh-CN" sz="2000" dirty="0"/>
              <a:t>null</a:t>
            </a:r>
            <a:r>
              <a:rPr lang="zh-CN" altLang="en-US" sz="2000" dirty="0"/>
              <a:t>值 ，示例代码如下所示。</a:t>
            </a:r>
          </a:p>
          <a:p>
            <a:pPr algn="just"/>
            <a:endParaRPr lang="zh-CN" altLang="en-US" dirty="0"/>
          </a:p>
        </p:txBody>
      </p:sp>
      <p:sp>
        <p:nvSpPr>
          <p:cNvPr id="4" name="Rectangle 3"/>
          <p:cNvSpPr>
            <a:spLocks noChangeArrowheads="1"/>
          </p:cNvSpPr>
          <p:nvPr/>
        </p:nvSpPr>
        <p:spPr bwMode="auto">
          <a:xfrm>
            <a:off x="905605" y="3868639"/>
            <a:ext cx="7724687" cy="2308324"/>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smtClean="0"/>
              <a:t>01   &lt;script </a:t>
            </a:r>
            <a:r>
              <a:rPr lang="en-US" altLang="zh-CN" sz="1600" dirty="0"/>
              <a:t>language="</a:t>
            </a:r>
            <a:r>
              <a:rPr lang="en-US" altLang="zh-CN" sz="1600" dirty="0" err="1"/>
              <a:t>javascript</a:t>
            </a:r>
            <a:r>
              <a:rPr lang="en-US" altLang="zh-CN" sz="1600" dirty="0"/>
              <a:t>"&gt;	// </a:t>
            </a:r>
            <a:r>
              <a:rPr lang="zh-CN" altLang="en-US" sz="1600" dirty="0"/>
              <a:t>脚本程序开始</a:t>
            </a:r>
          </a:p>
          <a:p>
            <a:pPr eaLnBrk="1" hangingPunct="1"/>
            <a:r>
              <a:rPr lang="en-US" altLang="zh-CN" sz="1600" dirty="0" smtClean="0"/>
              <a:t>02   &lt;!--</a:t>
            </a:r>
          </a:p>
          <a:p>
            <a:pPr eaLnBrk="1" hangingPunct="1"/>
            <a:r>
              <a:rPr lang="en-US" altLang="zh-CN" sz="1600" dirty="0" smtClean="0"/>
              <a:t>03           </a:t>
            </a:r>
            <a:r>
              <a:rPr lang="en-US" altLang="zh-CN" sz="1600" dirty="0" err="1" smtClean="0"/>
              <a:t>var</a:t>
            </a:r>
            <a:r>
              <a:rPr lang="en-US" altLang="zh-CN" sz="1600" dirty="0" smtClean="0"/>
              <a:t> x = 10;		// </a:t>
            </a:r>
            <a:r>
              <a:rPr lang="zh-CN" altLang="en-US" sz="1600" dirty="0" smtClean="0"/>
              <a:t>定义变量</a:t>
            </a:r>
            <a:r>
              <a:rPr lang="en-US" altLang="zh-CN" sz="1600" dirty="0" smtClean="0"/>
              <a:t>x</a:t>
            </a:r>
            <a:r>
              <a:rPr lang="zh-CN" altLang="en-US" sz="1600" dirty="0" smtClean="0"/>
              <a:t>，并给其赋值</a:t>
            </a:r>
            <a:r>
              <a:rPr lang="en-US" altLang="zh-CN" sz="1600" dirty="0" smtClean="0"/>
              <a:t>10</a:t>
            </a:r>
          </a:p>
          <a:p>
            <a:pPr eaLnBrk="1" hangingPunct="1"/>
            <a:r>
              <a:rPr lang="en-US" altLang="zh-CN" sz="1600" dirty="0" smtClean="0"/>
              <a:t>04           if</a:t>
            </a:r>
            <a:r>
              <a:rPr lang="en-US" altLang="zh-CN" sz="1600" dirty="0"/>
              <a:t>( x == null )		// </a:t>
            </a:r>
            <a:r>
              <a:rPr lang="zh-CN" altLang="en-US" sz="1600" dirty="0"/>
              <a:t>如果</a:t>
            </a:r>
            <a:r>
              <a:rPr lang="en-US" altLang="zh-CN" sz="1600" dirty="0"/>
              <a:t>x</a:t>
            </a:r>
            <a:r>
              <a:rPr lang="zh-CN" altLang="en-US" sz="1600" dirty="0"/>
              <a:t>为空值则</a:t>
            </a:r>
          </a:p>
          <a:p>
            <a:pPr eaLnBrk="1" hangingPunct="1"/>
            <a:r>
              <a:rPr lang="en-US" altLang="zh-CN" sz="1600" dirty="0" smtClean="0"/>
              <a:t>05           {</a:t>
            </a:r>
            <a:endParaRPr lang="en-US" altLang="zh-CN" sz="1600" dirty="0"/>
          </a:p>
          <a:p>
            <a:pPr eaLnBrk="1" hangingPunct="1"/>
            <a:r>
              <a:rPr lang="en-US" altLang="zh-CN" sz="1600" dirty="0" smtClean="0"/>
              <a:t>06</a:t>
            </a:r>
            <a:r>
              <a:rPr lang="en-US" altLang="zh-CN" sz="1600" dirty="0"/>
              <a:t>	</a:t>
            </a:r>
            <a:r>
              <a:rPr lang="en-US" altLang="zh-CN" sz="1600" dirty="0" smtClean="0"/>
              <a:t>    </a:t>
            </a:r>
            <a:r>
              <a:rPr lang="en-US" altLang="zh-CN" sz="1600" dirty="0" err="1" smtClean="0"/>
              <a:t>document.write</a:t>
            </a:r>
            <a:r>
              <a:rPr lang="en-US" altLang="zh-CN" sz="1600" dirty="0"/>
              <a:t>( "x</a:t>
            </a:r>
            <a:r>
              <a:rPr lang="zh-CN" altLang="en-US" sz="1600" dirty="0"/>
              <a:t>的值为空</a:t>
            </a:r>
            <a:r>
              <a:rPr lang="en-US" altLang="zh-CN" sz="1600" dirty="0"/>
              <a:t>&lt;</a:t>
            </a:r>
            <a:r>
              <a:rPr lang="en-US" altLang="zh-CN" sz="1600" dirty="0" err="1"/>
              <a:t>br</a:t>
            </a:r>
            <a:r>
              <a:rPr lang="en-US" altLang="zh-CN" sz="1600" dirty="0"/>
              <a:t>&gt;" );	</a:t>
            </a:r>
            <a:r>
              <a:rPr lang="en-US" altLang="zh-CN" sz="1600" dirty="0" smtClean="0"/>
              <a:t>    // </a:t>
            </a:r>
            <a:r>
              <a:rPr lang="zh-CN" altLang="en-US" sz="1600" dirty="0"/>
              <a:t>输出提示</a:t>
            </a:r>
          </a:p>
          <a:p>
            <a:pPr eaLnBrk="1" hangingPunct="1"/>
            <a:r>
              <a:rPr lang="en-US" altLang="zh-CN" sz="1600" dirty="0" smtClean="0"/>
              <a:t>07            }</a:t>
            </a:r>
            <a:endParaRPr lang="en-US" altLang="zh-CN" sz="1600" dirty="0"/>
          </a:p>
          <a:p>
            <a:pPr eaLnBrk="1" hangingPunct="1"/>
            <a:r>
              <a:rPr lang="en-US" altLang="zh-CN" sz="1600" dirty="0" smtClean="0"/>
              <a:t>08   --&gt;</a:t>
            </a:r>
            <a:endParaRPr lang="en-US" altLang="zh-CN" sz="1600" dirty="0"/>
          </a:p>
          <a:p>
            <a:pPr eaLnBrk="1" hangingPunct="1"/>
            <a:r>
              <a:rPr lang="en-US" altLang="zh-CN" sz="1600" dirty="0" smtClean="0"/>
              <a:t>09  &lt;/</a:t>
            </a:r>
            <a:r>
              <a:rPr lang="en-US" altLang="zh-CN" sz="1600" dirty="0"/>
              <a:t>script&gt;				&lt;!--</a:t>
            </a:r>
            <a:r>
              <a:rPr lang="zh-CN" altLang="en-US" sz="1600" dirty="0"/>
              <a:t>脚本程序结束</a:t>
            </a:r>
            <a:r>
              <a:rPr lang="en-US" altLang="zh-CN" sz="1600" dirty="0"/>
              <a:t>--&gt;</a:t>
            </a:r>
          </a:p>
        </p:txBody>
      </p:sp>
    </p:spTree>
    <p:extLst>
      <p:ext uri="{BB962C8B-B14F-4D97-AF65-F5344CB8AC3E}">
        <p14:creationId xmlns:p14="http://schemas.microsoft.com/office/powerpoint/2010/main" val="1316942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94222"/>
            <a:ext cx="7886700" cy="631467"/>
          </a:xfrm>
        </p:spPr>
        <p:txBody>
          <a:bodyPr/>
          <a:lstStyle/>
          <a:p>
            <a:r>
              <a:rPr lang="en-US" altLang="zh-CN" dirty="0" smtClean="0"/>
              <a:t>2.4 </a:t>
            </a:r>
            <a:r>
              <a:rPr lang="zh-CN" altLang="en-US" dirty="0" smtClean="0"/>
              <a:t>数据类型转换</a:t>
            </a:r>
            <a:endParaRPr lang="zh-CN" altLang="en-US" dirty="0"/>
          </a:p>
        </p:txBody>
      </p:sp>
      <p:sp>
        <p:nvSpPr>
          <p:cNvPr id="3" name="内容占位符 2"/>
          <p:cNvSpPr>
            <a:spLocks noGrp="1"/>
          </p:cNvSpPr>
          <p:nvPr>
            <p:ph idx="1"/>
          </p:nvPr>
        </p:nvSpPr>
        <p:spPr>
          <a:xfrm>
            <a:off x="628650" y="1222625"/>
            <a:ext cx="7886700" cy="4448710"/>
          </a:xfrm>
        </p:spPr>
        <p:txBody>
          <a:bodyPr>
            <a:normAutofit/>
          </a:bodyPr>
          <a:lstStyle/>
          <a:p>
            <a:r>
              <a:rPr lang="zh-CN" altLang="en-US" dirty="0"/>
              <a:t>隐式转换</a:t>
            </a:r>
            <a:endParaRPr lang="zh-CN" altLang="en-US" sz="2800" dirty="0"/>
          </a:p>
          <a:p>
            <a:pPr marL="609600" lvl="1" indent="-381000" algn="just"/>
            <a:r>
              <a:rPr lang="zh-CN" altLang="en-US" sz="2000" dirty="0"/>
              <a:t>在程序运行时，系统根据当前上下文的需要，自动将数据从一种类型转换为另一种类型的过程称为隐式类型转换。其实这个转换很多时候都在我们身边悄悄发生，</a:t>
            </a:r>
            <a:r>
              <a:rPr lang="zh-CN" altLang="en-US" sz="2000" dirty="0" smtClean="0"/>
              <a:t>比如</a:t>
            </a:r>
            <a:r>
              <a:rPr lang="en-US" altLang="zh-CN" sz="2000" dirty="0" err="1" smtClean="0"/>
              <a:t>document.write</a:t>
            </a:r>
            <a:r>
              <a:rPr lang="zh-CN" altLang="en-US" sz="2000" dirty="0"/>
              <a:t>和</a:t>
            </a:r>
            <a:r>
              <a:rPr lang="en-US" altLang="zh-CN" sz="2000" dirty="0"/>
              <a:t>alert</a:t>
            </a:r>
            <a:r>
              <a:rPr lang="zh-CN" altLang="en-US" sz="2000" dirty="0"/>
              <a:t>方法时</a:t>
            </a:r>
            <a:r>
              <a:rPr lang="zh-CN" altLang="en-US" sz="2000" dirty="0" smtClean="0"/>
              <a:t>，无论向</a:t>
            </a:r>
            <a:r>
              <a:rPr lang="zh-CN" altLang="en-US" sz="2000" dirty="0"/>
              <a:t>这两个</a:t>
            </a:r>
            <a:r>
              <a:rPr lang="zh-CN" altLang="en-US" sz="2000" dirty="0" smtClean="0"/>
              <a:t>方法中</a:t>
            </a:r>
            <a:r>
              <a:rPr lang="zh-CN" altLang="en-US" sz="2000" dirty="0"/>
              <a:t>输入什么类型的数据，最后都被转换为字符串型数据。</a:t>
            </a:r>
          </a:p>
          <a:p>
            <a:r>
              <a:rPr lang="zh-CN" altLang="en-US" dirty="0"/>
              <a:t>显</a:t>
            </a:r>
            <a:r>
              <a:rPr lang="zh-CN" altLang="en-US" dirty="0" smtClean="0"/>
              <a:t>式转换</a:t>
            </a:r>
            <a:endParaRPr lang="zh-CN" altLang="en-US" dirty="0"/>
          </a:p>
          <a:p>
            <a:pPr marL="609600" lvl="1" indent="-381000"/>
            <a:r>
              <a:rPr lang="zh-CN" altLang="en-US" sz="2000" dirty="0"/>
              <a:t>与隐式类型转换相对应的是显式类型转换，此过程需要手动转换到目标类型。要将某一类型的数据转换为另一类型的数据需要用到特定的方法</a:t>
            </a:r>
            <a:r>
              <a:rPr lang="zh-CN" altLang="en-US" sz="2000" dirty="0" smtClean="0"/>
              <a:t>。</a:t>
            </a:r>
            <a:endParaRPr lang="zh-CN" altLang="en-US" sz="2000" dirty="0"/>
          </a:p>
        </p:txBody>
      </p:sp>
    </p:spTree>
    <p:extLst>
      <p:ext uri="{BB962C8B-B14F-4D97-AF65-F5344CB8AC3E}">
        <p14:creationId xmlns:p14="http://schemas.microsoft.com/office/powerpoint/2010/main" val="22696754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134" y="515738"/>
            <a:ext cx="7886700" cy="631467"/>
          </a:xfrm>
        </p:spPr>
        <p:txBody>
          <a:bodyPr/>
          <a:lstStyle/>
          <a:p>
            <a:r>
              <a:rPr lang="en-US" altLang="zh-CN" dirty="0"/>
              <a:t>2.4 </a:t>
            </a:r>
            <a:r>
              <a:rPr lang="zh-CN" altLang="en-US" dirty="0"/>
              <a:t>数据类型转换</a:t>
            </a:r>
          </a:p>
        </p:txBody>
      </p:sp>
      <p:sp>
        <p:nvSpPr>
          <p:cNvPr id="3" name="内容占位符 2"/>
          <p:cNvSpPr>
            <a:spLocks noGrp="1"/>
          </p:cNvSpPr>
          <p:nvPr>
            <p:ph idx="1"/>
          </p:nvPr>
        </p:nvSpPr>
        <p:spPr/>
        <p:txBody>
          <a:bodyPr/>
          <a:lstStyle/>
          <a:p>
            <a:r>
              <a:rPr lang="zh-CN" altLang="en-US" dirty="0"/>
              <a:t>转换</a:t>
            </a:r>
            <a:r>
              <a:rPr lang="zh-CN" altLang="en-US" dirty="0" smtClean="0"/>
              <a:t>函数</a:t>
            </a:r>
            <a:endParaRPr lang="en-US" altLang="zh-CN" dirty="0" smtClean="0"/>
          </a:p>
          <a:p>
            <a:pPr marL="457200" lvl="1" indent="0">
              <a:buNone/>
            </a:pPr>
            <a:r>
              <a:rPr lang="en-US" altLang="zh-CN" sz="2000" dirty="0" smtClean="0">
                <a:latin typeface="微软雅黑" panose="020B0503020204020204" pitchFamily="34" charset="-122"/>
              </a:rPr>
              <a:t>JavaScript</a:t>
            </a:r>
            <a:r>
              <a:rPr lang="zh-CN" altLang="en-US" sz="2000" dirty="0">
                <a:latin typeface="微软雅黑" panose="020B0503020204020204" pitchFamily="34" charset="-122"/>
              </a:rPr>
              <a:t>提供了</a:t>
            </a:r>
            <a:r>
              <a:rPr lang="en-US" altLang="zh-CN" sz="2000" dirty="0" err="1">
                <a:latin typeface="微软雅黑" panose="020B0503020204020204" pitchFamily="34" charset="-122"/>
              </a:rPr>
              <a:t>parseInt</a:t>
            </a:r>
            <a:r>
              <a:rPr lang="en-US" altLang="zh-CN" sz="2000" dirty="0">
                <a:latin typeface="微软雅黑" panose="020B0503020204020204" pitchFamily="34" charset="-122"/>
              </a:rPr>
              <a:t>()</a:t>
            </a:r>
            <a:r>
              <a:rPr lang="zh-CN" altLang="en-US" sz="2000" dirty="0">
                <a:latin typeface="微软雅黑" panose="020B0503020204020204" pitchFamily="34" charset="-122"/>
              </a:rPr>
              <a:t>和</a:t>
            </a:r>
            <a:r>
              <a:rPr lang="en-US" altLang="zh-CN" sz="2000" dirty="0" err="1">
                <a:latin typeface="微软雅黑" panose="020B0503020204020204" pitchFamily="34" charset="-122"/>
              </a:rPr>
              <a:t>parseFloat</a:t>
            </a:r>
            <a:r>
              <a:rPr lang="en-US" altLang="zh-CN" sz="2000" dirty="0">
                <a:latin typeface="微软雅黑" panose="020B0503020204020204" pitchFamily="34" charset="-122"/>
              </a:rPr>
              <a:t>()</a:t>
            </a:r>
            <a:r>
              <a:rPr lang="zh-CN" altLang="en-US" sz="2000" dirty="0">
                <a:latin typeface="微软雅黑" panose="020B0503020204020204" pitchFamily="34" charset="-122"/>
              </a:rPr>
              <a:t>两个转换函数。其中</a:t>
            </a:r>
            <a:r>
              <a:rPr lang="en-US" altLang="zh-CN" sz="2000" dirty="0" err="1">
                <a:latin typeface="微软雅黑" panose="020B0503020204020204" pitchFamily="34" charset="-122"/>
              </a:rPr>
              <a:t>parseInt</a:t>
            </a:r>
            <a:r>
              <a:rPr lang="en-US" altLang="zh-CN" sz="2000" dirty="0">
                <a:latin typeface="微软雅黑" panose="020B0503020204020204" pitchFamily="34" charset="-122"/>
              </a:rPr>
              <a:t>()</a:t>
            </a:r>
            <a:r>
              <a:rPr lang="zh-CN" altLang="en-US" sz="2000" dirty="0">
                <a:latin typeface="微软雅黑" panose="020B0503020204020204" pitchFamily="34" charset="-122"/>
              </a:rPr>
              <a:t>把值转换成整数，</a:t>
            </a:r>
            <a:r>
              <a:rPr lang="en-US" altLang="zh-CN" sz="2000" dirty="0" err="1">
                <a:latin typeface="微软雅黑" panose="020B0503020204020204" pitchFamily="34" charset="-122"/>
              </a:rPr>
              <a:t>parseFloat</a:t>
            </a:r>
            <a:r>
              <a:rPr lang="en-US" altLang="zh-CN" sz="2000" dirty="0">
                <a:latin typeface="微软雅黑" panose="020B0503020204020204" pitchFamily="34" charset="-122"/>
              </a:rPr>
              <a:t>()</a:t>
            </a:r>
            <a:r>
              <a:rPr lang="zh-CN" altLang="en-US" sz="2000" dirty="0">
                <a:latin typeface="微软雅黑" panose="020B0503020204020204" pitchFamily="34" charset="-122"/>
              </a:rPr>
              <a:t>把值转换成浮点数，并且这两个函数的参数只能是</a:t>
            </a:r>
            <a:r>
              <a:rPr lang="en-US" altLang="zh-CN" sz="2000" dirty="0">
                <a:latin typeface="微软雅黑" panose="020B0503020204020204" pitchFamily="34" charset="-122"/>
              </a:rPr>
              <a:t>String</a:t>
            </a:r>
            <a:r>
              <a:rPr lang="zh-CN" altLang="en-US" sz="2000" dirty="0">
                <a:latin typeface="微软雅黑" panose="020B0503020204020204" pitchFamily="34" charset="-122"/>
              </a:rPr>
              <a:t>类型</a:t>
            </a:r>
            <a:r>
              <a:rPr lang="zh-CN" altLang="en-US" sz="2000" dirty="0" smtClean="0">
                <a:latin typeface="微软雅黑" panose="020B0503020204020204" pitchFamily="34" charset="-122"/>
              </a:rPr>
              <a:t>。</a:t>
            </a:r>
            <a:endParaRPr lang="en-US" altLang="zh-CN" sz="2000" dirty="0" smtClean="0">
              <a:latin typeface="微软雅黑" panose="020B0503020204020204" pitchFamily="34" charset="-122"/>
            </a:endParaRPr>
          </a:p>
          <a:p>
            <a:pPr marL="457200" lvl="1" indent="0">
              <a:buNone/>
            </a:pPr>
            <a:r>
              <a:rPr lang="en-US" altLang="zh-CN" sz="2000" dirty="0" smtClean="0">
                <a:latin typeface="微软雅黑" panose="020B0503020204020204" pitchFamily="34" charset="-122"/>
              </a:rPr>
              <a:t>&lt;script&gt;</a:t>
            </a:r>
          </a:p>
          <a:p>
            <a:pPr marL="457200" lvl="1" indent="0">
              <a:buNone/>
            </a:pPr>
            <a:r>
              <a:rPr lang="en-US" altLang="zh-CN" sz="2000" dirty="0">
                <a:latin typeface="微软雅黑" panose="020B0503020204020204" pitchFamily="34" charset="-122"/>
              </a:rPr>
              <a:t> </a:t>
            </a:r>
            <a:r>
              <a:rPr lang="en-US" altLang="zh-CN" sz="2000" dirty="0" smtClean="0">
                <a:latin typeface="微软雅黑" panose="020B0503020204020204" pitchFamily="34" charset="-122"/>
              </a:rPr>
              <a:t>   </a:t>
            </a:r>
            <a:r>
              <a:rPr lang="en-US" altLang="zh-CN" sz="2000" dirty="0" err="1" smtClean="0">
                <a:latin typeface="微软雅黑" panose="020B0503020204020204" pitchFamily="34" charset="-122"/>
              </a:rPr>
              <a:t>document.write</a:t>
            </a:r>
            <a:r>
              <a:rPr lang="en-US" altLang="zh-CN" sz="2000" dirty="0" smtClean="0">
                <a:latin typeface="微软雅黑" panose="020B0503020204020204" pitchFamily="34" charset="-122"/>
              </a:rPr>
              <a:t>(</a:t>
            </a:r>
            <a:r>
              <a:rPr lang="en-US" altLang="zh-CN" sz="2000" dirty="0" err="1" smtClean="0">
                <a:latin typeface="微软雅黑" panose="020B0503020204020204" pitchFamily="34" charset="-122"/>
              </a:rPr>
              <a:t>parseInt</a:t>
            </a:r>
            <a:r>
              <a:rPr lang="en-US" altLang="zh-CN" sz="2000" dirty="0" smtClean="0">
                <a:latin typeface="微软雅黑" panose="020B0503020204020204" pitchFamily="34" charset="-122"/>
              </a:rPr>
              <a:t>(“10.a1b”));    //10</a:t>
            </a:r>
          </a:p>
          <a:p>
            <a:pPr marL="457200" lvl="1" indent="0">
              <a:buNone/>
            </a:pPr>
            <a:r>
              <a:rPr lang="en-US" altLang="zh-CN" sz="2000" dirty="0" smtClean="0">
                <a:latin typeface="微软雅黑" panose="020B0503020204020204" pitchFamily="34" charset="-122"/>
              </a:rPr>
              <a:t>    </a:t>
            </a:r>
            <a:r>
              <a:rPr lang="en-US" altLang="zh-CN" sz="2000" dirty="0" err="1" smtClean="0">
                <a:latin typeface="微软雅黑" panose="020B0503020204020204" pitchFamily="34" charset="-122"/>
              </a:rPr>
              <a:t>document.write</a:t>
            </a:r>
            <a:r>
              <a:rPr lang="en-US" altLang="zh-CN" sz="2000" dirty="0" smtClean="0">
                <a:latin typeface="微软雅黑" panose="020B0503020204020204" pitchFamily="34" charset="-122"/>
              </a:rPr>
              <a:t>(</a:t>
            </a:r>
            <a:r>
              <a:rPr lang="en-US" altLang="zh-CN" sz="2000" dirty="0" err="1" smtClean="0">
                <a:latin typeface="微软雅黑" panose="020B0503020204020204" pitchFamily="34" charset="-122"/>
              </a:rPr>
              <a:t>parseInt</a:t>
            </a:r>
            <a:r>
              <a:rPr lang="en-US" altLang="zh-CN" sz="2000" dirty="0" smtClean="0">
                <a:latin typeface="微软雅黑" panose="020B0503020204020204" pitchFamily="34" charset="-122"/>
              </a:rPr>
              <a:t>(“0.123”));      //0</a:t>
            </a:r>
          </a:p>
          <a:p>
            <a:pPr marL="457200" lvl="1" indent="0">
              <a:buNone/>
            </a:pPr>
            <a:r>
              <a:rPr lang="en-US" altLang="zh-CN" sz="2000" dirty="0">
                <a:latin typeface="微软雅黑" panose="020B0503020204020204" pitchFamily="34" charset="-122"/>
              </a:rPr>
              <a:t> </a:t>
            </a:r>
            <a:r>
              <a:rPr lang="en-US" altLang="zh-CN" sz="2000" dirty="0" smtClean="0">
                <a:latin typeface="微软雅黑" panose="020B0503020204020204" pitchFamily="34" charset="-122"/>
              </a:rPr>
              <a:t>   </a:t>
            </a:r>
            <a:r>
              <a:rPr lang="en-US" altLang="zh-CN" sz="2000" dirty="0" err="1" smtClean="0">
                <a:latin typeface="微软雅黑" panose="020B0503020204020204" pitchFamily="34" charset="-122"/>
              </a:rPr>
              <a:t>document.write</a:t>
            </a:r>
            <a:r>
              <a:rPr lang="en-US" altLang="zh-CN" sz="2000" dirty="0" smtClean="0">
                <a:latin typeface="微软雅黑" panose="020B0503020204020204" pitchFamily="34" charset="-122"/>
              </a:rPr>
              <a:t>(</a:t>
            </a:r>
            <a:r>
              <a:rPr lang="en-US" altLang="zh-CN" sz="2000" dirty="0" err="1" smtClean="0">
                <a:latin typeface="微软雅黑" panose="020B0503020204020204" pitchFamily="34" charset="-122"/>
              </a:rPr>
              <a:t>parseInt</a:t>
            </a:r>
            <a:r>
              <a:rPr lang="en-US" altLang="zh-CN" sz="2000" dirty="0" smtClean="0">
                <a:latin typeface="微软雅黑" panose="020B0503020204020204" pitchFamily="34" charset="-122"/>
              </a:rPr>
              <a:t>(“a123</a:t>
            </a:r>
            <a:r>
              <a:rPr lang="en-US" altLang="zh-CN" sz="2000" dirty="0">
                <a:latin typeface="微软雅黑" panose="020B0503020204020204" pitchFamily="34" charset="-122"/>
              </a:rPr>
              <a:t>”));      </a:t>
            </a:r>
            <a:r>
              <a:rPr lang="en-US" altLang="zh-CN" sz="2000" dirty="0" smtClean="0">
                <a:latin typeface="微软雅黑" panose="020B0503020204020204" pitchFamily="34" charset="-122"/>
              </a:rPr>
              <a:t> //</a:t>
            </a:r>
            <a:r>
              <a:rPr lang="en-US" altLang="zh-CN" sz="2000" dirty="0" err="1" smtClean="0">
                <a:latin typeface="微软雅黑" panose="020B0503020204020204" pitchFamily="34" charset="-122"/>
              </a:rPr>
              <a:t>NaN</a:t>
            </a:r>
            <a:endParaRPr lang="en-US" altLang="zh-CN" sz="2000" dirty="0" smtClean="0">
              <a:latin typeface="微软雅黑" panose="020B0503020204020204" pitchFamily="34" charset="-122"/>
            </a:endParaRPr>
          </a:p>
          <a:p>
            <a:pPr marL="457200" lvl="1" indent="0">
              <a:buNone/>
            </a:pPr>
            <a:r>
              <a:rPr lang="en-US" altLang="zh-CN" sz="2000" dirty="0" smtClean="0">
                <a:latin typeface="微软雅黑" panose="020B0503020204020204" pitchFamily="34" charset="-122"/>
              </a:rPr>
              <a:t>&lt;/script&gt;</a:t>
            </a:r>
            <a:endParaRPr lang="zh-CN" altLang="en-US" sz="2000" dirty="0">
              <a:latin typeface="微软雅黑" panose="020B0503020204020204" pitchFamily="34" charset="-122"/>
            </a:endParaRPr>
          </a:p>
        </p:txBody>
      </p:sp>
    </p:spTree>
    <p:extLst>
      <p:ext uri="{BB962C8B-B14F-4D97-AF65-F5344CB8AC3E}">
        <p14:creationId xmlns:p14="http://schemas.microsoft.com/office/powerpoint/2010/main" val="1109065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15738"/>
            <a:ext cx="7886700" cy="631467"/>
          </a:xfrm>
        </p:spPr>
        <p:txBody>
          <a:bodyPr/>
          <a:lstStyle/>
          <a:p>
            <a:r>
              <a:rPr lang="en-US" altLang="zh-CN" dirty="0"/>
              <a:t>2.4 </a:t>
            </a:r>
            <a:r>
              <a:rPr lang="zh-CN" altLang="en-US" dirty="0"/>
              <a:t>数据类型转换</a:t>
            </a:r>
          </a:p>
        </p:txBody>
      </p:sp>
      <p:sp>
        <p:nvSpPr>
          <p:cNvPr id="3" name="内容占位符 2"/>
          <p:cNvSpPr>
            <a:spLocks noGrp="1"/>
          </p:cNvSpPr>
          <p:nvPr>
            <p:ph idx="1"/>
          </p:nvPr>
        </p:nvSpPr>
        <p:spPr/>
        <p:txBody>
          <a:bodyPr>
            <a:normAutofit lnSpcReduction="10000"/>
          </a:bodyPr>
          <a:lstStyle/>
          <a:p>
            <a:r>
              <a:rPr lang="zh-CN" altLang="en-US" dirty="0" smtClean="0"/>
              <a:t>强制类型转换</a:t>
            </a:r>
            <a:endParaRPr lang="en-US" altLang="zh-CN" dirty="0" smtClean="0"/>
          </a:p>
          <a:p>
            <a:pPr marL="457200" lvl="1" indent="0" latinLnBrk="1">
              <a:buNone/>
            </a:pPr>
            <a:r>
              <a:rPr lang="zh-CN" altLang="en-US" sz="2000" dirty="0"/>
              <a:t>在</a:t>
            </a:r>
            <a:r>
              <a:rPr lang="en-US" altLang="zh-CN" sz="2000" dirty="0"/>
              <a:t>JavaScript</a:t>
            </a:r>
            <a:r>
              <a:rPr lang="zh-CN" altLang="en-US" sz="2000" dirty="0"/>
              <a:t>中，我们还可以使用强制类型转换来处理不同类型的变量。</a:t>
            </a:r>
            <a:br>
              <a:rPr lang="zh-CN" altLang="en-US" sz="2000" dirty="0"/>
            </a:br>
            <a:r>
              <a:rPr lang="zh-CN" altLang="en-US" sz="2000" dirty="0"/>
              <a:t>       </a:t>
            </a:r>
            <a:r>
              <a:rPr lang="en-US" altLang="zh-CN" sz="2000" dirty="0"/>
              <a:t>Boolean</a:t>
            </a:r>
            <a:r>
              <a:rPr lang="zh-CN" altLang="en-US" sz="2000" dirty="0"/>
              <a:t>（</a:t>
            </a:r>
            <a:r>
              <a:rPr lang="en-US" altLang="zh-CN" sz="2000" dirty="0"/>
              <a:t>value</a:t>
            </a:r>
            <a:r>
              <a:rPr lang="zh-CN" altLang="en-US" sz="2000" dirty="0"/>
              <a:t>）</a:t>
            </a:r>
            <a:r>
              <a:rPr lang="en-US" altLang="zh-CN" sz="2000" dirty="0"/>
              <a:t>--</a:t>
            </a:r>
            <a:r>
              <a:rPr lang="zh-CN" altLang="en-US" sz="2000" dirty="0"/>
              <a:t>把给定的值转换成</a:t>
            </a:r>
            <a:r>
              <a:rPr lang="en-US" altLang="zh-CN" sz="2000" dirty="0"/>
              <a:t>Boolean</a:t>
            </a:r>
            <a:r>
              <a:rPr lang="zh-CN" altLang="en-US" sz="2000" dirty="0"/>
              <a:t>型</a:t>
            </a:r>
          </a:p>
          <a:p>
            <a:pPr marL="457200" lvl="1" indent="0" latinLnBrk="1">
              <a:buNone/>
            </a:pPr>
            <a:r>
              <a:rPr lang="zh-CN" altLang="en-US" sz="2000" dirty="0"/>
              <a:t>       </a:t>
            </a:r>
            <a:r>
              <a:rPr lang="en-US" altLang="zh-CN" sz="2000" dirty="0"/>
              <a:t>Number</a:t>
            </a:r>
            <a:r>
              <a:rPr lang="zh-CN" altLang="en-US" sz="2000" dirty="0"/>
              <a:t>（</a:t>
            </a:r>
            <a:r>
              <a:rPr lang="en-US" altLang="zh-CN" sz="2000" dirty="0"/>
              <a:t>value</a:t>
            </a:r>
            <a:r>
              <a:rPr lang="zh-CN" altLang="en-US" sz="2000" dirty="0"/>
              <a:t>）</a:t>
            </a:r>
            <a:r>
              <a:rPr lang="en-US" altLang="zh-CN" sz="2000" dirty="0"/>
              <a:t>--</a:t>
            </a:r>
            <a:r>
              <a:rPr lang="zh-CN" altLang="en-US" sz="2000" dirty="0"/>
              <a:t>把给定的值转换成数字</a:t>
            </a:r>
          </a:p>
          <a:p>
            <a:pPr marL="457200" lvl="1" indent="0" latinLnBrk="1">
              <a:buNone/>
            </a:pPr>
            <a:r>
              <a:rPr lang="zh-CN" altLang="en-US" sz="2000" dirty="0"/>
              <a:t>       </a:t>
            </a:r>
            <a:r>
              <a:rPr lang="en-US" altLang="zh-CN" sz="2000" dirty="0"/>
              <a:t>String</a:t>
            </a:r>
            <a:r>
              <a:rPr lang="zh-CN" altLang="en-US" sz="2000" dirty="0"/>
              <a:t>（</a:t>
            </a:r>
            <a:r>
              <a:rPr lang="en-US" altLang="zh-CN" sz="2000" dirty="0"/>
              <a:t>value</a:t>
            </a:r>
            <a:r>
              <a:rPr lang="zh-CN" altLang="en-US" sz="2000" dirty="0"/>
              <a:t>）</a:t>
            </a:r>
            <a:r>
              <a:rPr lang="en-US" altLang="zh-CN" sz="2000" dirty="0"/>
              <a:t>--</a:t>
            </a:r>
            <a:r>
              <a:rPr lang="zh-CN" altLang="en-US" sz="2000" dirty="0"/>
              <a:t>把给定值转换成</a:t>
            </a:r>
            <a:r>
              <a:rPr lang="zh-CN" altLang="en-US" sz="2000" dirty="0" smtClean="0"/>
              <a:t>字符串</a:t>
            </a:r>
            <a:endParaRPr lang="en-US" altLang="zh-CN" sz="2000" dirty="0" smtClean="0"/>
          </a:p>
          <a:p>
            <a:pPr marL="457200" lvl="1" indent="0">
              <a:buNone/>
            </a:pPr>
            <a:r>
              <a:rPr lang="en-US" altLang="zh-CN" sz="2000" dirty="0">
                <a:latin typeface="微软雅黑" panose="020B0503020204020204" pitchFamily="34" charset="-122"/>
              </a:rPr>
              <a:t>&lt;script&gt;</a:t>
            </a:r>
          </a:p>
          <a:p>
            <a:pPr marL="457200" lvl="1" indent="0">
              <a:buNone/>
            </a:pPr>
            <a:r>
              <a:rPr lang="en-US" altLang="zh-CN" sz="2000" dirty="0">
                <a:latin typeface="微软雅黑" panose="020B0503020204020204" pitchFamily="34" charset="-122"/>
              </a:rPr>
              <a:t>    </a:t>
            </a:r>
            <a:r>
              <a:rPr lang="en-US" altLang="zh-CN" sz="2000" dirty="0" err="1" smtClean="0">
                <a:latin typeface="微软雅黑" panose="020B0503020204020204" pitchFamily="34" charset="-122"/>
              </a:rPr>
              <a:t>document.write</a:t>
            </a:r>
            <a:r>
              <a:rPr lang="en-US" altLang="zh-CN" sz="2000" dirty="0" smtClean="0">
                <a:latin typeface="微软雅黑" panose="020B0503020204020204" pitchFamily="34" charset="-122"/>
              </a:rPr>
              <a:t>(Boolean (“”) );              //false</a:t>
            </a:r>
            <a:endParaRPr lang="en-US" altLang="zh-CN" sz="2000" dirty="0">
              <a:latin typeface="微软雅黑" panose="020B0503020204020204" pitchFamily="34" charset="-122"/>
            </a:endParaRPr>
          </a:p>
          <a:p>
            <a:pPr marL="457200" lvl="1" indent="0">
              <a:buNone/>
            </a:pPr>
            <a:r>
              <a:rPr lang="en-US" altLang="zh-CN" sz="2000" dirty="0">
                <a:latin typeface="微软雅黑" panose="020B0503020204020204" pitchFamily="34" charset="-122"/>
              </a:rPr>
              <a:t>    </a:t>
            </a:r>
            <a:r>
              <a:rPr lang="en-US" altLang="zh-CN" sz="2000" dirty="0" err="1" smtClean="0">
                <a:latin typeface="微软雅黑" panose="020B0503020204020204" pitchFamily="34" charset="-122"/>
              </a:rPr>
              <a:t>document.write</a:t>
            </a:r>
            <a:r>
              <a:rPr lang="en-US" altLang="zh-CN" sz="2000" dirty="0" smtClean="0">
                <a:latin typeface="微软雅黑" panose="020B0503020204020204" pitchFamily="34" charset="-122"/>
              </a:rPr>
              <a:t>(Boolean (0.123) );            //true</a:t>
            </a:r>
            <a:endParaRPr lang="en-US" altLang="zh-CN" sz="2000" dirty="0">
              <a:latin typeface="微软雅黑" panose="020B0503020204020204" pitchFamily="34" charset="-122"/>
            </a:endParaRPr>
          </a:p>
          <a:p>
            <a:pPr marL="457200" lvl="1" indent="0">
              <a:buNone/>
            </a:pPr>
            <a:r>
              <a:rPr lang="en-US" altLang="zh-CN" sz="2000" dirty="0">
                <a:latin typeface="微软雅黑" panose="020B0503020204020204" pitchFamily="34" charset="-122"/>
              </a:rPr>
              <a:t>    </a:t>
            </a:r>
            <a:r>
              <a:rPr lang="en-US" altLang="zh-CN" sz="2000" dirty="0" err="1" smtClean="0">
                <a:latin typeface="微软雅黑" panose="020B0503020204020204" pitchFamily="34" charset="-122"/>
              </a:rPr>
              <a:t>document.write</a:t>
            </a:r>
            <a:r>
              <a:rPr lang="en-US" altLang="zh-CN" sz="2000" dirty="0" smtClean="0">
                <a:latin typeface="微软雅黑" panose="020B0503020204020204" pitchFamily="34" charset="-122"/>
              </a:rPr>
              <a:t>(Number (“5.5”));          //5.5</a:t>
            </a:r>
          </a:p>
          <a:p>
            <a:pPr marL="457200" lvl="1" indent="0">
              <a:buNone/>
            </a:pPr>
            <a:r>
              <a:rPr lang="en-US" altLang="zh-CN" sz="2000" dirty="0" smtClean="0">
                <a:latin typeface="微软雅黑" panose="020B0503020204020204" pitchFamily="34" charset="-122"/>
              </a:rPr>
              <a:t>    </a:t>
            </a:r>
            <a:r>
              <a:rPr lang="en-US" altLang="zh-CN" sz="2000" dirty="0" err="1" smtClean="0">
                <a:latin typeface="微软雅黑" panose="020B0503020204020204" pitchFamily="34" charset="-122"/>
              </a:rPr>
              <a:t>document.write</a:t>
            </a:r>
            <a:r>
              <a:rPr lang="en-US" altLang="zh-CN" sz="2000" dirty="0" smtClean="0">
                <a:latin typeface="微软雅黑" panose="020B0503020204020204" pitchFamily="34" charset="-122"/>
              </a:rPr>
              <a:t>(String (123));                   //123</a:t>
            </a:r>
          </a:p>
          <a:p>
            <a:pPr marL="457200" lvl="1" indent="0">
              <a:buNone/>
            </a:pPr>
            <a:r>
              <a:rPr lang="en-US" altLang="zh-CN" sz="2000" dirty="0" smtClean="0">
                <a:latin typeface="微软雅黑" panose="020B0503020204020204" pitchFamily="34" charset="-122"/>
              </a:rPr>
              <a:t>&lt;/</a:t>
            </a:r>
            <a:r>
              <a:rPr lang="en-US" altLang="zh-CN" sz="2000" dirty="0">
                <a:latin typeface="微软雅黑" panose="020B0503020204020204" pitchFamily="34" charset="-122"/>
              </a:rPr>
              <a:t>script&gt;</a:t>
            </a:r>
            <a:endParaRPr lang="zh-CN" altLang="en-US" sz="2000" dirty="0">
              <a:latin typeface="微软雅黑" panose="020B0503020204020204" pitchFamily="34" charset="-122"/>
            </a:endParaRPr>
          </a:p>
          <a:p>
            <a:pPr marL="457200" lvl="1" indent="0" latinLnBrk="1">
              <a:buNone/>
            </a:pPr>
            <a:endParaRPr lang="zh-CN" altLang="en-US" sz="2000" dirty="0"/>
          </a:p>
          <a:p>
            <a:endParaRPr lang="zh-CN" altLang="en-US" dirty="0"/>
          </a:p>
        </p:txBody>
      </p:sp>
    </p:spTree>
    <p:extLst>
      <p:ext uri="{BB962C8B-B14F-4D97-AF65-F5344CB8AC3E}">
        <p14:creationId xmlns:p14="http://schemas.microsoft.com/office/powerpoint/2010/main" val="667738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矩形 27"/>
          <p:cNvSpPr>
            <a:spLocks noChangeArrowheads="1"/>
          </p:cNvSpPr>
          <p:nvPr/>
        </p:nvSpPr>
        <p:spPr bwMode="auto">
          <a:xfrm>
            <a:off x="613186" y="1221997"/>
            <a:ext cx="7939143" cy="1887696"/>
          </a:xfrm>
          <a:prstGeom prst="rect">
            <a:avLst/>
          </a:prstGeom>
          <a:noFill/>
          <a:ln w="9525">
            <a:noFill/>
            <a:miter lim="800000"/>
            <a:headEnd/>
            <a:tailEnd/>
          </a:ln>
        </p:spPr>
        <p:txBody>
          <a:bodyPr wrap="square">
            <a:spAutoFit/>
          </a:bodyPr>
          <a:lstStyle/>
          <a:p>
            <a:pPr>
              <a:lnSpc>
                <a:spcPts val="3500"/>
              </a:lnSpc>
              <a:defRPr/>
            </a:pPr>
            <a:r>
              <a:rPr lang="en-US" altLang="zh-CN" sz="2000" dirty="0">
                <a:latin typeface="Times New Roman" panose="02020603050405020304" pitchFamily="18" charset="0"/>
                <a:ea typeface="微软雅黑" panose="020B0503020204020204" pitchFamily="34" charset="-122"/>
              </a:rPr>
              <a:t>    </a:t>
            </a:r>
            <a:r>
              <a:rPr lang="zh-CN" altLang="zh-CN" sz="2000" dirty="0">
                <a:latin typeface="Times New Roman" panose="02020603050405020304" pitchFamily="18" charset="0"/>
                <a:ea typeface="微软雅黑" panose="020B0503020204020204" pitchFamily="34" charset="-122"/>
              </a:rPr>
              <a:t>可以保存执行时变化</a:t>
            </a:r>
            <a:r>
              <a:rPr lang="zh-CN" altLang="en-US" sz="2000" dirty="0">
                <a:latin typeface="Times New Roman" panose="02020603050405020304" pitchFamily="18" charset="0"/>
                <a:ea typeface="微软雅黑" panose="020B0503020204020204" pitchFamily="34" charset="-122"/>
              </a:rPr>
              <a:t>的</a:t>
            </a:r>
            <a:r>
              <a:rPr lang="zh-CN" altLang="zh-CN" sz="2000" dirty="0">
                <a:latin typeface="Times New Roman" panose="02020603050405020304" pitchFamily="18" charset="0"/>
                <a:ea typeface="微软雅黑" panose="020B0503020204020204" pitchFamily="34" charset="-122"/>
              </a:rPr>
              <a:t>值的名字，被称为“变量”，变量相当于是值的容器。</a:t>
            </a:r>
            <a:r>
              <a:rPr lang="en-US" altLang="zh-CN" sz="2000" dirty="0" err="1">
                <a:latin typeface="Times New Roman" panose="02020603050405020304" pitchFamily="18" charset="0"/>
                <a:ea typeface="微软雅黑" panose="020B0503020204020204" pitchFamily="34" charset="-122"/>
              </a:rPr>
              <a:t>var</a:t>
            </a:r>
            <a:r>
              <a:rPr lang="zh-CN" altLang="zh-CN" sz="2000" dirty="0">
                <a:latin typeface="Times New Roman" panose="02020603050405020304" pitchFamily="18" charset="0"/>
                <a:ea typeface="微软雅黑" panose="020B0503020204020204" pitchFamily="34" charset="-122"/>
              </a:rPr>
              <a:t>的作用就是声明</a:t>
            </a:r>
            <a:r>
              <a:rPr lang="en-US" altLang="zh-CN" sz="2000" dirty="0">
                <a:latin typeface="Times New Roman" panose="02020603050405020304" pitchFamily="18" charset="0"/>
                <a:ea typeface="微软雅黑" panose="020B0503020204020204" pitchFamily="34" charset="-122"/>
              </a:rPr>
              <a:t>(</a:t>
            </a:r>
            <a:r>
              <a:rPr lang="zh-CN" altLang="zh-CN" sz="2000" dirty="0">
                <a:latin typeface="Times New Roman" panose="02020603050405020304" pitchFamily="18" charset="0"/>
                <a:ea typeface="微软雅黑" panose="020B0503020204020204" pitchFamily="34" charset="-122"/>
              </a:rPr>
              <a:t>创建</a:t>
            </a:r>
            <a:r>
              <a:rPr lang="en-US" altLang="zh-CN" sz="2000" dirty="0">
                <a:latin typeface="Times New Roman" panose="02020603050405020304" pitchFamily="18" charset="0"/>
                <a:ea typeface="微软雅黑" panose="020B0503020204020204" pitchFamily="34" charset="-122"/>
              </a:rPr>
              <a:t>)</a:t>
            </a:r>
            <a:r>
              <a:rPr lang="zh-CN" altLang="zh-CN" sz="2000" dirty="0">
                <a:latin typeface="Times New Roman" panose="02020603050405020304" pitchFamily="18" charset="0"/>
                <a:ea typeface="微软雅黑" panose="020B0503020204020204" pitchFamily="34" charset="-122"/>
              </a:rPr>
              <a:t>变量</a:t>
            </a:r>
            <a:r>
              <a:rPr lang="zh-CN" altLang="en-US" sz="2000" dirty="0">
                <a:latin typeface="Times New Roman" panose="02020603050405020304" pitchFamily="18" charset="0"/>
                <a:ea typeface="微软雅黑" panose="020B0503020204020204" pitchFamily="34" charset="-122"/>
              </a:rPr>
              <a:t>。</a:t>
            </a:r>
            <a:endParaRPr lang="en-US" altLang="zh-CN" sz="2000" dirty="0">
              <a:latin typeface="Times New Roman" panose="02020603050405020304" pitchFamily="18" charset="0"/>
              <a:ea typeface="微软雅黑" panose="020B0503020204020204" pitchFamily="34" charset="-122"/>
            </a:endParaRPr>
          </a:p>
          <a:p>
            <a:pPr>
              <a:lnSpc>
                <a:spcPts val="3500"/>
              </a:lnSpc>
              <a:defRPr/>
            </a:pPr>
            <a:r>
              <a:rPr lang="en-US" altLang="zh-CN" sz="2000" dirty="0">
                <a:latin typeface="Times New Roman" panose="02020603050405020304" pitchFamily="18" charset="0"/>
                <a:ea typeface="微软雅黑" panose="020B0503020204020204" pitchFamily="34" charset="-122"/>
              </a:rPr>
              <a:t>    </a:t>
            </a:r>
            <a:r>
              <a:rPr lang="zh-CN" altLang="en-US" sz="2000" dirty="0">
                <a:latin typeface="Times New Roman" panose="02020603050405020304" pitchFamily="18" charset="0"/>
                <a:ea typeface="微软雅黑" panose="020B0503020204020204" pitchFamily="34" charset="-122"/>
              </a:rPr>
              <a:t>变量使用方法：先定义，后使用（养成良好习惯）。</a:t>
            </a:r>
            <a:endParaRPr lang="en-US" altLang="zh-CN" sz="2000" dirty="0">
              <a:latin typeface="Times New Roman" panose="02020603050405020304" pitchFamily="18" charset="0"/>
              <a:ea typeface="微软雅黑" panose="020B0503020204020204" pitchFamily="34" charset="-122"/>
            </a:endParaRPr>
          </a:p>
          <a:p>
            <a:pPr>
              <a:lnSpc>
                <a:spcPts val="3500"/>
              </a:lnSpc>
              <a:defRPr/>
            </a:pPr>
            <a:r>
              <a:rPr lang="en-US" altLang="zh-CN" sz="2800" dirty="0">
                <a:latin typeface="Arial" charset="0"/>
                <a:ea typeface="宋体" charset="-122"/>
              </a:rPr>
              <a:t> </a:t>
            </a:r>
            <a:r>
              <a:rPr lang="en-US" altLang="zh-CN" sz="2800" dirty="0">
                <a:latin typeface="Arial" charset="0"/>
                <a:ea typeface="宋体" charset="-122"/>
              </a:rPr>
              <a:t>   </a:t>
            </a:r>
            <a:endParaRPr lang="zh-CN" altLang="zh-CN" sz="2600" dirty="0">
              <a:latin typeface="Arial" charset="0"/>
              <a:ea typeface="宋体" charset="-122"/>
            </a:endParaRPr>
          </a:p>
        </p:txBody>
      </p:sp>
      <p:sp>
        <p:nvSpPr>
          <p:cNvPr id="57346" name="TextBox 24"/>
          <p:cNvSpPr txBox="1">
            <a:spLocks noChangeArrowheads="1"/>
          </p:cNvSpPr>
          <p:nvPr/>
        </p:nvSpPr>
        <p:spPr bwMode="auto">
          <a:xfrm>
            <a:off x="476420" y="522303"/>
            <a:ext cx="5832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黑体" panose="02010609060101010101" pitchFamily="49" charset="-122"/>
                <a:ea typeface="黑体" panose="02010609060101010101" pitchFamily="49" charset="-122"/>
              </a:rPr>
              <a:t> </a:t>
            </a:r>
            <a:r>
              <a:rPr lang="en-US" altLang="zh-CN" sz="2800" b="1" dirty="0" smtClean="0">
                <a:solidFill>
                  <a:srgbClr val="FF0000"/>
                </a:solidFill>
                <a:latin typeface="黑体" panose="02010609060101010101" pitchFamily="49" charset="-122"/>
                <a:ea typeface="黑体" panose="02010609060101010101" pitchFamily="49" charset="-122"/>
              </a:rPr>
              <a:t>2.5 </a:t>
            </a:r>
            <a:r>
              <a:rPr lang="zh-CN" altLang="en-US" sz="2800" b="1" dirty="0" smtClean="0">
                <a:solidFill>
                  <a:srgbClr val="FF0000"/>
                </a:solidFill>
                <a:latin typeface="黑体" panose="02010609060101010101" pitchFamily="49" charset="-122"/>
                <a:ea typeface="黑体" panose="02010609060101010101" pitchFamily="49" charset="-122"/>
              </a:rPr>
              <a:t>变量</a:t>
            </a:r>
            <a:endParaRPr lang="zh-CN" altLang="en-US" sz="2800" b="1" dirty="0">
              <a:solidFill>
                <a:srgbClr val="FF0000"/>
              </a:solidFill>
              <a:latin typeface="黑体" panose="02010609060101010101" pitchFamily="49" charset="-122"/>
              <a:ea typeface="黑体" panose="02010609060101010101" pitchFamily="49" charset="-122"/>
            </a:endParaRPr>
          </a:p>
        </p:txBody>
      </p:sp>
      <p:pic>
        <p:nvPicPr>
          <p:cNvPr id="4" name="Picture 2"/>
          <p:cNvPicPr>
            <a:picLocks noChangeAspect="1" noChangeArrowheads="1"/>
          </p:cNvPicPr>
          <p:nvPr/>
        </p:nvPicPr>
        <p:blipFill>
          <a:blip r:embed="rId2"/>
          <a:srcRect/>
          <a:stretch>
            <a:fillRect/>
          </a:stretch>
        </p:blipFill>
        <p:spPr bwMode="auto">
          <a:xfrm>
            <a:off x="2107248" y="2904923"/>
            <a:ext cx="4347340" cy="2463143"/>
          </a:xfrm>
          <a:prstGeom prst="rect">
            <a:avLst/>
          </a:prstGeom>
          <a:ln>
            <a:noFill/>
          </a:ln>
          <a:effectLst>
            <a:outerShdw blurRad="292100" dist="139700" dir="2700000" algn="tl" rotWithShape="0">
              <a:srgbClr val="333333">
                <a:alpha val="65000"/>
              </a:srgbClr>
            </a:outerShdw>
          </a:effectLst>
          <a:extLst/>
        </p:spPr>
      </p:pic>
    </p:spTree>
    <p:extLst>
      <p:ext uri="{BB962C8B-B14F-4D97-AF65-F5344CB8AC3E}">
        <p14:creationId xmlns:p14="http://schemas.microsoft.com/office/powerpoint/2010/main" val="8651712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23757"/>
            <a:ext cx="7886700" cy="703386"/>
          </a:xfrm>
        </p:spPr>
        <p:txBody>
          <a:bodyPr>
            <a:normAutofit/>
          </a:bodyPr>
          <a:lstStyle/>
          <a:p>
            <a:r>
              <a:rPr lang="en-US" altLang="zh-CN" sz="2800" b="1" dirty="0" smtClean="0">
                <a:latin typeface="黑体" panose="02010609060101010101" pitchFamily="49" charset="-122"/>
                <a:ea typeface="黑体" panose="02010609060101010101" pitchFamily="49" charset="-122"/>
              </a:rPr>
              <a:t>1.JavaScript </a:t>
            </a:r>
            <a:r>
              <a:rPr lang="zh-CN" altLang="en-US" sz="2800" b="1" dirty="0" smtClean="0">
                <a:latin typeface="黑体" panose="02010609060101010101" pitchFamily="49" charset="-122"/>
                <a:ea typeface="黑体" panose="02010609060101010101" pitchFamily="49" charset="-122"/>
              </a:rPr>
              <a:t>介绍</a:t>
            </a:r>
            <a:endParaRPr lang="zh-CN" altLang="en-US" sz="28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628650" y="1212351"/>
            <a:ext cx="7886700" cy="5106256"/>
          </a:xfrm>
        </p:spPr>
        <p:txBody>
          <a:bodyPr>
            <a:normAutofit/>
          </a:bodyPr>
          <a:lstStyle/>
          <a:p>
            <a:r>
              <a:rPr lang="en-US" altLang="zh-CN" dirty="0" smtClean="0"/>
              <a:t>JavaScript</a:t>
            </a:r>
            <a:r>
              <a:rPr lang="zh-CN" altLang="en-US" dirty="0"/>
              <a:t>是由</a:t>
            </a:r>
            <a:r>
              <a:rPr lang="en-US" altLang="zh-CN" dirty="0"/>
              <a:t>Netscape</a:t>
            </a:r>
            <a:r>
              <a:rPr lang="zh-CN" altLang="en-US" dirty="0"/>
              <a:t>公司开发并随</a:t>
            </a:r>
            <a:r>
              <a:rPr lang="en-US" altLang="zh-CN" dirty="0"/>
              <a:t>Navigator</a:t>
            </a:r>
            <a:r>
              <a:rPr lang="zh-CN" altLang="en-US" dirty="0"/>
              <a:t>导航者一起发布的、介于</a:t>
            </a:r>
            <a:r>
              <a:rPr lang="en-US" altLang="zh-CN" dirty="0"/>
              <a:t>Java</a:t>
            </a:r>
            <a:r>
              <a:rPr lang="zh-CN" altLang="en-US" dirty="0"/>
              <a:t>与</a:t>
            </a:r>
            <a:r>
              <a:rPr lang="en-US" altLang="zh-CN" dirty="0"/>
              <a:t>HTML</a:t>
            </a:r>
            <a:r>
              <a:rPr lang="zh-CN" altLang="en-US" dirty="0"/>
              <a:t>之间、基于对象事件驱动的</a:t>
            </a:r>
            <a:r>
              <a:rPr lang="zh-CN" altLang="en-US" dirty="0" smtClean="0"/>
              <a:t>编程语言。</a:t>
            </a:r>
            <a:r>
              <a:rPr lang="zh-CN" altLang="en-US" dirty="0"/>
              <a:t>因它的开发环境简单，不需要</a:t>
            </a:r>
            <a:r>
              <a:rPr lang="en-US" altLang="zh-CN" dirty="0"/>
              <a:t>Java</a:t>
            </a:r>
            <a:r>
              <a:rPr lang="zh-CN" altLang="en-US" dirty="0"/>
              <a:t>编译器，而是直接运行在</a:t>
            </a:r>
            <a:r>
              <a:rPr lang="en-US" altLang="zh-CN" dirty="0"/>
              <a:t>Web</a:t>
            </a:r>
            <a:r>
              <a:rPr lang="zh-CN" altLang="en-US" dirty="0"/>
              <a:t>浏览器中，而因倍受</a:t>
            </a:r>
            <a:r>
              <a:rPr lang="en-US" altLang="zh-CN" dirty="0"/>
              <a:t>Web</a:t>
            </a:r>
            <a:r>
              <a:rPr lang="zh-CN" altLang="en-US" dirty="0"/>
              <a:t>设计者的所</a:t>
            </a:r>
            <a:r>
              <a:rPr lang="zh-CN" altLang="en-US" dirty="0" smtClean="0"/>
              <a:t>爱。 </a:t>
            </a:r>
            <a:endParaRPr lang="en-US" altLang="zh-CN" dirty="0" smtClean="0"/>
          </a:p>
          <a:p>
            <a:r>
              <a:rPr lang="en-US" altLang="zh-CN" dirty="0"/>
              <a:t>JavaScript</a:t>
            </a:r>
            <a:r>
              <a:rPr lang="zh-CN" altLang="en-US" dirty="0"/>
              <a:t>的出现，它可以使得信息和用户之间不仅只是一种显示和浏览的关系，而是实现了一种实时的、动态的、可交式的表达能力 </a:t>
            </a:r>
            <a:r>
              <a:rPr lang="zh-CN" altLang="en-US" dirty="0" smtClean="0"/>
              <a:t>。</a:t>
            </a:r>
            <a:endParaRPr lang="en-US" altLang="zh-CN" dirty="0"/>
          </a:p>
          <a:p>
            <a:endParaRPr lang="zh-CN" altLang="en-US" dirty="0"/>
          </a:p>
          <a:p>
            <a:endParaRPr lang="zh-CN" altLang="en-US" sz="2400" dirty="0">
              <a:latin typeface="Times New Roman" panose="02020603050405020304" pitchFamily="18" charset="0"/>
              <a:ea typeface="宋体" panose="02010600030101010101" pitchFamily="2" charset="-122"/>
            </a:endParaRPr>
          </a:p>
        </p:txBody>
      </p:sp>
      <p:cxnSp>
        <p:nvCxnSpPr>
          <p:cNvPr id="5" name="直接连接符 4"/>
          <p:cNvCxnSpPr/>
          <p:nvPr/>
        </p:nvCxnSpPr>
        <p:spPr>
          <a:xfrm>
            <a:off x="628650" y="1068513"/>
            <a:ext cx="7886700"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6746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矩形 27"/>
          <p:cNvSpPr>
            <a:spLocks noChangeArrowheads="1"/>
          </p:cNvSpPr>
          <p:nvPr/>
        </p:nvSpPr>
        <p:spPr bwMode="auto">
          <a:xfrm>
            <a:off x="602428" y="1278386"/>
            <a:ext cx="793914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defRPr/>
            </a:pPr>
            <a:r>
              <a:rPr lang="zh-CN" altLang="zh-CN" sz="2000" dirty="0">
                <a:solidFill>
                  <a:srgbClr val="FF0000"/>
                </a:solidFill>
                <a:latin typeface="Times New Roman" panose="02020603050405020304" pitchFamily="18" charset="0"/>
                <a:ea typeface="微软雅黑" panose="020B0503020204020204" pitchFamily="34" charset="-122"/>
              </a:rPr>
              <a:t>向</a:t>
            </a:r>
            <a:r>
              <a:rPr lang="zh-CN" altLang="zh-CN" sz="2000" dirty="0">
                <a:solidFill>
                  <a:srgbClr val="FF0000"/>
                </a:solidFill>
                <a:latin typeface="Times New Roman" panose="02020603050405020304" pitchFamily="18" charset="0"/>
                <a:ea typeface="微软雅黑" panose="020B0503020204020204" pitchFamily="34" charset="-122"/>
              </a:rPr>
              <a:t>变量赋值</a:t>
            </a:r>
          </a:p>
          <a:p>
            <a:pPr>
              <a:lnSpc>
                <a:spcPct val="150000"/>
              </a:lnSpc>
              <a:defRPr/>
            </a:pPr>
            <a:r>
              <a:rPr lang="zh-CN" altLang="zh-CN" sz="2000" dirty="0">
                <a:latin typeface="Times New Roman" panose="02020603050405020304" pitchFamily="18" charset="0"/>
                <a:ea typeface="微软雅黑" panose="020B0503020204020204" pitchFamily="34" charset="-122"/>
              </a:rPr>
              <a:t>具体在为变量赋值时，需要注意：</a:t>
            </a:r>
          </a:p>
          <a:p>
            <a:pPr>
              <a:lnSpc>
                <a:spcPct val="150000"/>
              </a:lnSpc>
              <a:defRPr/>
            </a:pPr>
            <a:r>
              <a:rPr lang="zh-CN" altLang="zh-CN" sz="2000" dirty="0">
                <a:latin typeface="Times New Roman" panose="02020603050405020304" pitchFamily="18" charset="0"/>
                <a:ea typeface="微软雅黑" panose="020B0503020204020204" pitchFamily="34" charset="-122"/>
              </a:rPr>
              <a:t>（</a:t>
            </a:r>
            <a:r>
              <a:rPr lang="en-US" altLang="zh-CN" sz="2000" dirty="0">
                <a:latin typeface="Times New Roman" panose="02020603050405020304" pitchFamily="18" charset="0"/>
                <a:ea typeface="微软雅黑" panose="020B0503020204020204" pitchFamily="34" charset="-122"/>
              </a:rPr>
              <a:t>1</a:t>
            </a:r>
            <a:r>
              <a:rPr lang="zh-CN" altLang="zh-CN" sz="2000" dirty="0">
                <a:latin typeface="Times New Roman" panose="02020603050405020304" pitchFamily="18" charset="0"/>
                <a:ea typeface="微软雅黑" panose="020B0503020204020204" pitchFamily="34" charset="-122"/>
              </a:rPr>
              <a:t>）变量名在赋值运算符“</a:t>
            </a:r>
            <a:r>
              <a:rPr lang="en-US" altLang="zh-CN" sz="2000" dirty="0">
                <a:latin typeface="Times New Roman" panose="02020603050405020304" pitchFamily="18" charset="0"/>
                <a:ea typeface="微软雅黑" panose="020B0503020204020204" pitchFamily="34" charset="-122"/>
              </a:rPr>
              <a:t>=</a:t>
            </a:r>
            <a:r>
              <a:rPr lang="zh-CN" altLang="zh-CN" sz="2000" dirty="0">
                <a:latin typeface="Times New Roman" panose="02020603050405020304" pitchFamily="18" charset="0"/>
                <a:ea typeface="微软雅黑" panose="020B0503020204020204" pitchFamily="34" charset="-122"/>
              </a:rPr>
              <a:t>”符号的左边，而需要向变量赋的值在“</a:t>
            </a:r>
            <a:r>
              <a:rPr lang="en-US" altLang="zh-CN" sz="2000" dirty="0">
                <a:latin typeface="Times New Roman" panose="02020603050405020304" pitchFamily="18" charset="0"/>
                <a:ea typeface="微软雅黑" panose="020B0503020204020204" pitchFamily="34" charset="-122"/>
              </a:rPr>
              <a:t>=</a:t>
            </a:r>
            <a:r>
              <a:rPr lang="zh-CN" altLang="zh-CN" sz="2000" dirty="0">
                <a:latin typeface="Times New Roman" panose="02020603050405020304" pitchFamily="18" charset="0"/>
                <a:ea typeface="微软雅黑" panose="020B0503020204020204" pitchFamily="34" charset="-122"/>
              </a:rPr>
              <a:t>”的右侧；</a:t>
            </a:r>
          </a:p>
          <a:p>
            <a:pPr>
              <a:lnSpc>
                <a:spcPct val="150000"/>
              </a:lnSpc>
              <a:defRPr/>
            </a:pPr>
            <a:r>
              <a:rPr lang="zh-CN" altLang="zh-CN" sz="2000" dirty="0">
                <a:latin typeface="Times New Roman" panose="02020603050405020304" pitchFamily="18" charset="0"/>
                <a:ea typeface="微软雅黑" panose="020B0503020204020204" pitchFamily="34" charset="-122"/>
              </a:rPr>
              <a:t>（</a:t>
            </a:r>
            <a:r>
              <a:rPr lang="en-US" altLang="zh-CN" sz="2000" dirty="0">
                <a:latin typeface="Times New Roman" panose="02020603050405020304" pitchFamily="18" charset="0"/>
                <a:ea typeface="微软雅黑" panose="020B0503020204020204" pitchFamily="34" charset="-122"/>
              </a:rPr>
              <a:t>2</a:t>
            </a:r>
            <a:r>
              <a:rPr lang="zh-CN" altLang="zh-CN" sz="2000" dirty="0">
                <a:latin typeface="Times New Roman" panose="02020603050405020304" pitchFamily="18" charset="0"/>
                <a:ea typeface="微软雅黑" panose="020B0503020204020204" pitchFamily="34" charset="-122"/>
              </a:rPr>
              <a:t>）一个变量在声明后，可以多次被赋值或使用；</a:t>
            </a:r>
          </a:p>
          <a:p>
            <a:pPr>
              <a:lnSpc>
                <a:spcPct val="150000"/>
              </a:lnSpc>
              <a:defRPr/>
            </a:pPr>
            <a:r>
              <a:rPr lang="zh-CN" altLang="zh-CN" sz="2000" dirty="0">
                <a:latin typeface="Times New Roman" panose="02020603050405020304" pitchFamily="18" charset="0"/>
                <a:ea typeface="微软雅黑" panose="020B0503020204020204" pitchFamily="34" charset="-122"/>
              </a:rPr>
              <a:t>（</a:t>
            </a:r>
            <a:r>
              <a:rPr lang="en-US" altLang="zh-CN" sz="2000" dirty="0">
                <a:latin typeface="Times New Roman" panose="02020603050405020304" pitchFamily="18" charset="0"/>
                <a:ea typeface="微软雅黑" panose="020B0503020204020204" pitchFamily="34" charset="-122"/>
              </a:rPr>
              <a:t>3</a:t>
            </a:r>
            <a:r>
              <a:rPr lang="zh-CN" altLang="zh-CN" sz="2000" dirty="0">
                <a:latin typeface="Times New Roman" panose="02020603050405020304" pitchFamily="18" charset="0"/>
                <a:ea typeface="微软雅黑" panose="020B0503020204020204" pitchFamily="34" charset="-122"/>
              </a:rPr>
              <a:t>）可以向一个变量随时赋值，而且可以赋以不同类型的值。</a:t>
            </a:r>
            <a:endParaRPr lang="en-US" altLang="zh-CN" sz="2000" dirty="0">
              <a:latin typeface="Times New Roman" panose="02020603050405020304" pitchFamily="18" charset="0"/>
              <a:ea typeface="微软雅黑" panose="020B0503020204020204" pitchFamily="34" charset="-122"/>
            </a:endParaRPr>
          </a:p>
          <a:p>
            <a:pPr>
              <a:lnSpc>
                <a:spcPct val="150000"/>
              </a:lnSpc>
              <a:defRPr/>
            </a:pPr>
            <a:r>
              <a:rPr lang="zh-CN" altLang="zh-CN" sz="2000" dirty="0">
                <a:solidFill>
                  <a:srgbClr val="FF0000"/>
                </a:solidFill>
                <a:latin typeface="Times New Roman" panose="02020603050405020304" pitchFamily="18" charset="0"/>
                <a:ea typeface="微软雅黑" panose="020B0503020204020204" pitchFamily="34" charset="-122"/>
              </a:rPr>
              <a:t>注意：虽然一个变量在一个代码段中可以被赋予不同类型的值，但实际中要杜绝这样赋值，因为容易导致对代码理解上的</a:t>
            </a:r>
            <a:r>
              <a:rPr lang="zh-CN" altLang="zh-CN" sz="2000" dirty="0" smtClean="0">
                <a:solidFill>
                  <a:srgbClr val="FF0000"/>
                </a:solidFill>
                <a:latin typeface="Times New Roman" panose="02020603050405020304" pitchFamily="18" charset="0"/>
                <a:ea typeface="微软雅黑" panose="020B0503020204020204" pitchFamily="34" charset="-122"/>
              </a:rPr>
              <a:t>混乱</a:t>
            </a:r>
            <a:r>
              <a:rPr lang="zh-CN" altLang="en-US" sz="2000" dirty="0" smtClean="0">
                <a:solidFill>
                  <a:srgbClr val="FF0000"/>
                </a:solidFill>
                <a:latin typeface="Times New Roman" panose="02020603050405020304" pitchFamily="18" charset="0"/>
                <a:ea typeface="微软雅黑" panose="020B0503020204020204" pitchFamily="34" charset="-122"/>
              </a:rPr>
              <a:t>！！！</a:t>
            </a:r>
            <a:endParaRPr lang="zh-CN" altLang="zh-CN" sz="2000" dirty="0">
              <a:solidFill>
                <a:srgbClr val="FF0000"/>
              </a:solidFill>
              <a:latin typeface="Times New Roman" panose="02020603050405020304" pitchFamily="18" charset="0"/>
              <a:ea typeface="微软雅黑" panose="020B0503020204020204" pitchFamily="34" charset="-122"/>
            </a:endParaRPr>
          </a:p>
        </p:txBody>
      </p:sp>
      <p:sp>
        <p:nvSpPr>
          <p:cNvPr id="4" name="TextBox 24"/>
          <p:cNvSpPr txBox="1">
            <a:spLocks noChangeArrowheads="1"/>
          </p:cNvSpPr>
          <p:nvPr/>
        </p:nvSpPr>
        <p:spPr bwMode="auto">
          <a:xfrm>
            <a:off x="476420" y="522303"/>
            <a:ext cx="5832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latin typeface="黑体" panose="02010609060101010101" pitchFamily="49" charset="-122"/>
                <a:ea typeface="黑体" panose="02010609060101010101" pitchFamily="49" charset="-122"/>
              </a:rPr>
              <a:t> </a:t>
            </a:r>
            <a:r>
              <a:rPr lang="en-US" altLang="zh-CN" sz="2800" b="1" dirty="0" smtClean="0">
                <a:solidFill>
                  <a:srgbClr val="FF0000"/>
                </a:solidFill>
                <a:latin typeface="黑体" panose="02010609060101010101" pitchFamily="49" charset="-122"/>
                <a:ea typeface="黑体" panose="02010609060101010101" pitchFamily="49" charset="-122"/>
              </a:rPr>
              <a:t>2.5 </a:t>
            </a:r>
            <a:r>
              <a:rPr lang="zh-CN" altLang="en-US" sz="2800" b="1" dirty="0" smtClean="0">
                <a:solidFill>
                  <a:srgbClr val="FF0000"/>
                </a:solidFill>
                <a:latin typeface="黑体" panose="02010609060101010101" pitchFamily="49" charset="-122"/>
                <a:ea typeface="黑体" panose="02010609060101010101" pitchFamily="49" charset="-122"/>
              </a:rPr>
              <a:t>变量</a:t>
            </a:r>
            <a:endParaRPr lang="zh-CN" altLang="en-US" sz="2800" b="1"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010719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628650" y="365126"/>
            <a:ext cx="7886700" cy="703387"/>
          </a:xfrm>
        </p:spPr>
        <p:txBody>
          <a:bodyPr>
            <a:normAutofit/>
          </a:bodyPr>
          <a:lstStyle/>
          <a:p>
            <a:pPr eaLnBrk="1" hangingPunct="1"/>
            <a:r>
              <a:rPr lang="en-US" altLang="zh-CN" sz="2800" b="1" dirty="0" smtClean="0">
                <a:solidFill>
                  <a:srgbClr val="FF0000"/>
                </a:solidFill>
                <a:latin typeface="黑体" panose="02010609060101010101" pitchFamily="49" charset="-122"/>
                <a:ea typeface="黑体" panose="02010609060101010101" pitchFamily="49" charset="-122"/>
              </a:rPr>
              <a:t>1.1 JavaScript</a:t>
            </a:r>
            <a:r>
              <a:rPr lang="zh-CN" altLang="en-US" sz="2800" b="1" dirty="0" smtClean="0">
                <a:solidFill>
                  <a:srgbClr val="FF0000"/>
                </a:solidFill>
                <a:latin typeface="黑体" panose="02010609060101010101" pitchFamily="49" charset="-122"/>
                <a:ea typeface="黑体" panose="02010609060101010101" pitchFamily="49" charset="-122"/>
              </a:rPr>
              <a:t>背景知识 </a:t>
            </a:r>
          </a:p>
        </p:txBody>
      </p:sp>
      <p:sp>
        <p:nvSpPr>
          <p:cNvPr id="5123" name="Rectangle 3"/>
          <p:cNvSpPr>
            <a:spLocks noGrp="1" noChangeArrowheads="1"/>
          </p:cNvSpPr>
          <p:nvPr>
            <p:ph type="body" idx="4294967295"/>
          </p:nvPr>
        </p:nvSpPr>
        <p:spPr>
          <a:xfrm>
            <a:off x="628649" y="1487737"/>
            <a:ext cx="2546065" cy="4365625"/>
          </a:xfrm>
        </p:spPr>
        <p:txBody>
          <a:bodyPr>
            <a:normAutofit/>
          </a:bodyPr>
          <a:lstStyle/>
          <a:p>
            <a:pPr marL="0" lvl="1" indent="0" eaLnBrk="1" hangingPunct="1">
              <a:buNone/>
            </a:pPr>
            <a:r>
              <a:rPr lang="en-US" altLang="zh-CN" dirty="0" smtClean="0">
                <a:ea typeface="宋体" panose="02010600030101010101" pitchFamily="2" charset="-122"/>
              </a:rPr>
              <a:t>JavaScript</a:t>
            </a:r>
            <a:r>
              <a:rPr lang="zh-CN" altLang="en-US" dirty="0" smtClean="0">
                <a:ea typeface="宋体" panose="02010600030101010101" pitchFamily="2" charset="-122"/>
              </a:rPr>
              <a:t>的历史</a:t>
            </a:r>
          </a:p>
          <a:p>
            <a:pPr lvl="1"/>
            <a:r>
              <a:rPr lang="en-US" altLang="zh-CN" sz="2000" dirty="0" smtClean="0">
                <a:ea typeface="宋体" panose="02010600030101010101" pitchFamily="2" charset="-122"/>
              </a:rPr>
              <a:t>Netscape </a:t>
            </a:r>
          </a:p>
          <a:p>
            <a:pPr lvl="1"/>
            <a:r>
              <a:rPr lang="en-US" altLang="zh-CN" sz="2000" dirty="0" err="1" smtClean="0">
                <a:ea typeface="宋体" panose="02010600030101010101" pitchFamily="2" charset="-122"/>
              </a:rPr>
              <a:t>LiveScript</a:t>
            </a:r>
            <a:r>
              <a:rPr lang="en-US" altLang="zh-CN" sz="2000" dirty="0" smtClean="0">
                <a:ea typeface="宋体" panose="02010600030101010101" pitchFamily="2" charset="-122"/>
              </a:rPr>
              <a:t> </a:t>
            </a:r>
          </a:p>
          <a:p>
            <a:pPr lvl="1"/>
            <a:r>
              <a:rPr lang="en-US" altLang="zh-CN" sz="2000" dirty="0" err="1" smtClean="0">
                <a:ea typeface="宋体" panose="02010600030101010101" pitchFamily="2" charset="-122"/>
              </a:rPr>
              <a:t>JavaApplet</a:t>
            </a:r>
            <a:r>
              <a:rPr lang="en-US" altLang="zh-CN" sz="2000" dirty="0" smtClean="0">
                <a:ea typeface="宋体" panose="02010600030101010101" pitchFamily="2" charset="-122"/>
              </a:rPr>
              <a:t> </a:t>
            </a:r>
          </a:p>
          <a:p>
            <a:pPr lvl="1"/>
            <a:r>
              <a:rPr lang="en-US" altLang="zh-CN" sz="2000" dirty="0" smtClean="0">
                <a:ea typeface="宋体" panose="02010600030101010101" pitchFamily="2" charset="-122"/>
              </a:rPr>
              <a:t>JavaScript </a:t>
            </a:r>
            <a:r>
              <a:rPr lang="zh-CN" altLang="en-US" sz="2000" dirty="0" smtClean="0">
                <a:ea typeface="宋体" panose="02010600030101010101" pitchFamily="2" charset="-122"/>
              </a:rPr>
              <a:t> </a:t>
            </a:r>
            <a:endParaRPr lang="sv-SE" altLang="zh-CN" sz="2000" dirty="0">
              <a:ea typeface="宋体" panose="02010600030101010101" pitchFamily="2" charset="-122"/>
            </a:endParaRPr>
          </a:p>
          <a:p>
            <a:pPr marL="0" lvl="1"/>
            <a:r>
              <a:rPr lang="zh-CN" altLang="en-US" dirty="0" smtClean="0">
                <a:ea typeface="宋体" panose="02010600030101010101" pitchFamily="2" charset="-122"/>
              </a:rPr>
              <a:t>制定标准 </a:t>
            </a:r>
          </a:p>
          <a:p>
            <a:pPr lvl="1"/>
            <a:r>
              <a:rPr lang="en-US" altLang="zh-CN" sz="2000" dirty="0" smtClean="0">
                <a:ea typeface="宋体" panose="02010600030101010101" pitchFamily="2" charset="-122"/>
              </a:rPr>
              <a:t>97</a:t>
            </a:r>
            <a:r>
              <a:rPr lang="zh-CN" altLang="en-US" sz="2000" dirty="0" smtClean="0">
                <a:ea typeface="宋体" panose="02010600030101010101" pitchFamily="2" charset="-122"/>
              </a:rPr>
              <a:t>年发布了</a:t>
            </a:r>
            <a:r>
              <a:rPr lang="en-US" altLang="zh-CN" sz="2000" dirty="0" smtClean="0">
                <a:ea typeface="宋体" panose="02010600030101010101" pitchFamily="2" charset="-122"/>
              </a:rPr>
              <a:t>ECMA-262</a:t>
            </a:r>
            <a:r>
              <a:rPr lang="zh-CN" altLang="en-US" sz="2000" dirty="0" smtClean="0">
                <a:ea typeface="宋体" panose="02010600030101010101" pitchFamily="2" charset="-122"/>
              </a:rPr>
              <a:t>语言规范 </a:t>
            </a:r>
          </a:p>
          <a:p>
            <a:pPr lvl="1"/>
            <a:r>
              <a:rPr lang="en-US" altLang="zh-CN" sz="2000" dirty="0" err="1" smtClean="0">
                <a:ea typeface="宋体" panose="02010600030101010101" pitchFamily="2" charset="-122"/>
              </a:rPr>
              <a:t>ECMAScript</a:t>
            </a:r>
            <a:r>
              <a:rPr lang="en-US" altLang="zh-CN" sz="2000" dirty="0" smtClean="0">
                <a:ea typeface="宋体" panose="02010600030101010101" pitchFamily="2" charset="-122"/>
              </a:rPr>
              <a:t> </a:t>
            </a:r>
            <a:endParaRPr lang="zh-CN" altLang="en-US" sz="2000" dirty="0" smtClean="0">
              <a:ea typeface="宋体" panose="02010600030101010101" pitchFamily="2" charset="-122"/>
            </a:endParaRPr>
          </a:p>
          <a:p>
            <a:pPr marL="0" lvl="1" indent="0" eaLnBrk="1" hangingPunct="1"/>
            <a:r>
              <a:rPr lang="en-US" altLang="zh-CN" dirty="0" smtClean="0">
                <a:ea typeface="宋体" panose="02010600030101010101" pitchFamily="2" charset="-122"/>
              </a:rPr>
              <a:t>JavaScript</a:t>
            </a:r>
            <a:r>
              <a:rPr lang="zh-CN" altLang="en-US" dirty="0" smtClean="0">
                <a:ea typeface="宋体" panose="02010600030101010101" pitchFamily="2" charset="-122"/>
              </a:rPr>
              <a:t>现况 </a:t>
            </a:r>
          </a:p>
          <a:p>
            <a:pPr marL="0" lvl="1" indent="0" eaLnBrk="1" hangingPunct="1"/>
            <a:r>
              <a:rPr lang="en-US" altLang="zh-CN" dirty="0" smtClean="0">
                <a:ea typeface="宋体" panose="02010600030101010101" pitchFamily="2" charset="-122"/>
              </a:rPr>
              <a:t> JavaScript</a:t>
            </a:r>
            <a:r>
              <a:rPr lang="zh-CN" altLang="en-US" dirty="0" smtClean="0">
                <a:ea typeface="宋体" panose="02010600030101010101" pitchFamily="2" charset="-122"/>
              </a:rPr>
              <a:t>的未来 </a:t>
            </a:r>
            <a:endParaRPr lang="zh-CN" altLang="sv-SE" dirty="0" smtClean="0">
              <a:ea typeface="宋体" panose="02010600030101010101" pitchFamily="2" charset="-122"/>
            </a:endParaRPr>
          </a:p>
        </p:txBody>
      </p:sp>
      <p:pic>
        <p:nvPicPr>
          <p:cNvPr id="5124"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499" y="1771900"/>
            <a:ext cx="5408631"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nvCxnSpPr>
        <p:spPr>
          <a:xfrm>
            <a:off x="628650" y="1068513"/>
            <a:ext cx="7886700"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026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矩形 27"/>
          <p:cNvSpPr>
            <a:spLocks noChangeArrowheads="1"/>
          </p:cNvSpPr>
          <p:nvPr/>
        </p:nvSpPr>
        <p:spPr bwMode="auto">
          <a:xfrm>
            <a:off x="628651" y="1237297"/>
            <a:ext cx="7886700" cy="4455835"/>
          </a:xfrm>
          <a:prstGeom prst="rect">
            <a:avLst/>
          </a:prstGeom>
          <a:noFill/>
          <a:ln w="9525">
            <a:noFill/>
            <a:miter lim="800000"/>
            <a:headEnd/>
            <a:tailEnd/>
          </a:ln>
        </p:spPr>
        <p:txBody>
          <a:bodyPr wrap="square">
            <a:spAutoFit/>
          </a:bodyPr>
          <a:lstStyle/>
          <a:p>
            <a:pPr indent="-228600">
              <a:lnSpc>
                <a:spcPct val="150000"/>
              </a:lnSpc>
              <a:buSzPct val="80000"/>
              <a:buFont typeface="Wingdings" panose="05000000000000000000" pitchFamily="2" charset="2"/>
              <a:defRPr/>
            </a:pPr>
            <a:r>
              <a:rPr lang="en-US" sz="2400" dirty="0">
                <a:latin typeface="Arial" charset="0"/>
                <a:ea typeface="宋体" charset="-122"/>
              </a:rPr>
              <a:t>    </a:t>
            </a:r>
            <a:r>
              <a:rPr lang="en-US" sz="2400" dirty="0">
                <a:latin typeface="Times New Roman" panose="02020603050405020304" pitchFamily="18" charset="0"/>
                <a:ea typeface="微软雅黑" panose="020B0503020204020204" pitchFamily="34" charset="-122"/>
              </a:rPr>
              <a:t>JavaScript</a:t>
            </a:r>
            <a:r>
              <a:rPr lang="zh-CN" altLang="en-US" sz="2400" dirty="0">
                <a:latin typeface="Times New Roman" panose="02020603050405020304" pitchFamily="18" charset="0"/>
                <a:ea typeface="微软雅黑" panose="020B0503020204020204" pitchFamily="34" charset="-122"/>
              </a:rPr>
              <a:t>是一种被嵌入</a:t>
            </a:r>
            <a:r>
              <a:rPr lang="en-US" altLang="zh-CN" sz="2400" dirty="0">
                <a:latin typeface="Times New Roman" panose="02020603050405020304" pitchFamily="18" charset="0"/>
                <a:ea typeface="微软雅黑" panose="020B0503020204020204" pitchFamily="34" charset="-122"/>
              </a:rPr>
              <a:t>HTML</a:t>
            </a:r>
            <a:r>
              <a:rPr lang="zh-CN" altLang="en-US" sz="2400" dirty="0">
                <a:latin typeface="Times New Roman" panose="02020603050405020304" pitchFamily="18" charset="0"/>
                <a:ea typeface="微软雅黑" panose="020B0503020204020204" pitchFamily="34" charset="-122"/>
              </a:rPr>
              <a:t>网页之中的基于对象和事件驱动编程的脚本语言。脚本实际上是一段程序，用来完成某些特殊功能。</a:t>
            </a:r>
            <a:endParaRPr lang="en-US" altLang="zh-CN" sz="2400" dirty="0">
              <a:latin typeface="Times New Roman" panose="02020603050405020304" pitchFamily="18" charset="0"/>
              <a:ea typeface="微软雅黑" panose="020B0503020204020204" pitchFamily="34" charset="-122"/>
            </a:endParaRPr>
          </a:p>
          <a:p>
            <a:pPr indent="-228600">
              <a:lnSpc>
                <a:spcPct val="150000"/>
              </a:lnSpc>
              <a:buSzPct val="80000"/>
              <a:buFont typeface="Wingdings" panose="05000000000000000000" pitchFamily="2" charset="2"/>
              <a:defRPr/>
            </a:pPr>
            <a:r>
              <a:rPr lang="en-US" sz="2400" dirty="0">
                <a:latin typeface="Times New Roman" panose="02020603050405020304" pitchFamily="18" charset="0"/>
                <a:ea typeface="微软雅黑" panose="020B0503020204020204" pitchFamily="34" charset="-122"/>
              </a:rPr>
              <a:t>    JavaScript</a:t>
            </a:r>
            <a:r>
              <a:rPr lang="zh-CN" altLang="en-US" sz="2400" dirty="0">
                <a:latin typeface="Times New Roman" panose="02020603050405020304" pitchFamily="18" charset="0"/>
                <a:ea typeface="微软雅黑" panose="020B0503020204020204" pitchFamily="34" charset="-122"/>
              </a:rPr>
              <a:t>功能：</a:t>
            </a:r>
            <a:endParaRPr lang="en-US" altLang="zh-CN" sz="2400" dirty="0">
              <a:latin typeface="Times New Roman" panose="02020603050405020304" pitchFamily="18" charset="0"/>
              <a:ea typeface="微软雅黑" panose="020B0503020204020204" pitchFamily="34" charset="-122"/>
            </a:endParaRPr>
          </a:p>
          <a:p>
            <a:pPr indent="-228600">
              <a:lnSpc>
                <a:spcPct val="150000"/>
              </a:lnSpc>
              <a:buSzPct val="80000"/>
              <a:buFont typeface="Wingdings" panose="05000000000000000000" pitchFamily="2" charset="2"/>
              <a:defRPr/>
            </a:pPr>
            <a:r>
              <a:rPr lang="zh-CN" altLang="en-US" sz="2400" dirty="0">
                <a:latin typeface="Times New Roman" panose="02020603050405020304" pitchFamily="18" charset="0"/>
                <a:ea typeface="微软雅黑" panose="020B0503020204020204" pitchFamily="34" charset="-122"/>
              </a:rPr>
              <a:t>（</a:t>
            </a:r>
            <a:r>
              <a:rPr lang="en-US" sz="2400" dirty="0">
                <a:latin typeface="Times New Roman" panose="02020603050405020304" pitchFamily="18" charset="0"/>
                <a:ea typeface="微软雅黑" panose="020B0503020204020204" pitchFamily="34" charset="-122"/>
              </a:rPr>
              <a:t>1</a:t>
            </a:r>
            <a:r>
              <a:rPr lang="zh-CN" altLang="en-US" sz="2400" dirty="0">
                <a:latin typeface="Times New Roman" panose="02020603050405020304" pitchFamily="18" charset="0"/>
                <a:ea typeface="微软雅黑" panose="020B0503020204020204" pitchFamily="34" charset="-122"/>
              </a:rPr>
              <a:t>）可以将文本动态的放入</a:t>
            </a:r>
            <a:r>
              <a:rPr lang="en-US" sz="2400" dirty="0">
                <a:latin typeface="Times New Roman" panose="02020603050405020304" pitchFamily="18" charset="0"/>
                <a:ea typeface="微软雅黑" panose="020B0503020204020204" pitchFamily="34" charset="-122"/>
              </a:rPr>
              <a:t>HTML</a:t>
            </a:r>
            <a:r>
              <a:rPr lang="zh-CN" altLang="en-US" sz="2400" dirty="0">
                <a:latin typeface="Times New Roman" panose="02020603050405020304" pitchFamily="18" charset="0"/>
                <a:ea typeface="微软雅黑" panose="020B0503020204020204" pitchFamily="34" charset="-122"/>
              </a:rPr>
              <a:t>页面。</a:t>
            </a:r>
            <a:endParaRPr lang="en-US" altLang="zh-CN" sz="2400" dirty="0">
              <a:latin typeface="Times New Roman" panose="02020603050405020304" pitchFamily="18" charset="0"/>
              <a:ea typeface="微软雅黑" panose="020B0503020204020204" pitchFamily="34" charset="-122"/>
            </a:endParaRPr>
          </a:p>
          <a:p>
            <a:pPr indent="-228600">
              <a:lnSpc>
                <a:spcPct val="150000"/>
              </a:lnSpc>
              <a:buSzPct val="80000"/>
              <a:buFont typeface="Wingdings" panose="05000000000000000000" pitchFamily="2" charset="2"/>
              <a:defRPr/>
            </a:pPr>
            <a:r>
              <a:rPr lang="zh-CN" altLang="en-US" sz="2400" dirty="0">
                <a:latin typeface="Times New Roman" panose="02020603050405020304" pitchFamily="18" charset="0"/>
                <a:ea typeface="微软雅黑" panose="020B0503020204020204" pitchFamily="34" charset="-122"/>
              </a:rPr>
              <a:t>（</a:t>
            </a:r>
            <a:r>
              <a:rPr lang="en-US" sz="2400" dirty="0">
                <a:latin typeface="Times New Roman" panose="02020603050405020304" pitchFamily="18" charset="0"/>
                <a:ea typeface="微软雅黑" panose="020B0503020204020204" pitchFamily="34" charset="-122"/>
              </a:rPr>
              <a:t>2</a:t>
            </a:r>
            <a:r>
              <a:rPr lang="zh-CN" altLang="en-US" sz="2400" dirty="0">
                <a:latin typeface="Times New Roman" panose="02020603050405020304" pitchFamily="18" charset="0"/>
                <a:ea typeface="微软雅黑" panose="020B0503020204020204" pitchFamily="34" charset="-122"/>
              </a:rPr>
              <a:t>）可以对事件做出响应。</a:t>
            </a:r>
            <a:endParaRPr lang="en-US" altLang="zh-CN" sz="2400" dirty="0">
              <a:latin typeface="Times New Roman" panose="02020603050405020304" pitchFamily="18" charset="0"/>
              <a:ea typeface="微软雅黑" panose="020B0503020204020204" pitchFamily="34" charset="-122"/>
            </a:endParaRPr>
          </a:p>
          <a:p>
            <a:pPr indent="-228600">
              <a:lnSpc>
                <a:spcPct val="150000"/>
              </a:lnSpc>
              <a:buSzPct val="80000"/>
              <a:buFont typeface="Wingdings" panose="05000000000000000000" pitchFamily="2" charset="2"/>
              <a:defRPr/>
            </a:pPr>
            <a:r>
              <a:rPr lang="zh-CN" altLang="en-US" sz="2400" dirty="0">
                <a:latin typeface="Times New Roman" panose="02020603050405020304" pitchFamily="18" charset="0"/>
                <a:ea typeface="微软雅黑" panose="020B0503020204020204" pitchFamily="34" charset="-122"/>
              </a:rPr>
              <a:t>（</a:t>
            </a:r>
            <a:r>
              <a:rPr lang="en-US" sz="2400" dirty="0">
                <a:latin typeface="Times New Roman" panose="02020603050405020304" pitchFamily="18" charset="0"/>
                <a:ea typeface="微软雅黑" panose="020B0503020204020204" pitchFamily="34" charset="-122"/>
              </a:rPr>
              <a:t>3</a:t>
            </a:r>
            <a:r>
              <a:rPr lang="zh-CN" altLang="en-US" sz="2400" dirty="0">
                <a:latin typeface="Times New Roman" panose="02020603050405020304" pitchFamily="18" charset="0"/>
                <a:ea typeface="微软雅黑" panose="020B0503020204020204" pitchFamily="34" charset="-122"/>
              </a:rPr>
              <a:t>）可以读写</a:t>
            </a:r>
            <a:r>
              <a:rPr lang="en-US" sz="2400" dirty="0">
                <a:latin typeface="Times New Roman" panose="02020603050405020304" pitchFamily="18" charset="0"/>
                <a:ea typeface="微软雅黑" panose="020B0503020204020204" pitchFamily="34" charset="-122"/>
              </a:rPr>
              <a:t>HTML</a:t>
            </a:r>
            <a:r>
              <a:rPr lang="zh-CN" altLang="en-US" sz="2400" dirty="0">
                <a:latin typeface="Times New Roman" panose="02020603050405020304" pitchFamily="18" charset="0"/>
                <a:ea typeface="微软雅黑" panose="020B0503020204020204" pitchFamily="34" charset="-122"/>
              </a:rPr>
              <a:t>元素。</a:t>
            </a:r>
            <a:endParaRPr lang="en-US" altLang="zh-CN" sz="2400" dirty="0">
              <a:latin typeface="Times New Roman" panose="02020603050405020304" pitchFamily="18" charset="0"/>
              <a:ea typeface="微软雅黑" panose="020B0503020204020204" pitchFamily="34" charset="-122"/>
            </a:endParaRPr>
          </a:p>
          <a:p>
            <a:pPr>
              <a:lnSpc>
                <a:spcPct val="150000"/>
              </a:lnSpc>
              <a:defRPr/>
            </a:pPr>
            <a:r>
              <a:rPr lang="en-US" altLang="zh-CN" sz="2400" dirty="0">
                <a:latin typeface="Arial" charset="0"/>
                <a:ea typeface="宋体" charset="-122"/>
              </a:rPr>
              <a:t>    </a:t>
            </a:r>
            <a:endParaRPr lang="zh-CN" altLang="en-US" sz="2400" dirty="0">
              <a:latin typeface="Arial" charset="0"/>
              <a:ea typeface="宋体" charset="-122"/>
            </a:endParaRPr>
          </a:p>
        </p:txBody>
      </p:sp>
      <p:sp>
        <p:nvSpPr>
          <p:cNvPr id="5" name="Rectangle 2"/>
          <p:cNvSpPr>
            <a:spLocks noGrp="1" noChangeArrowheads="1"/>
          </p:cNvSpPr>
          <p:nvPr>
            <p:ph type="title"/>
          </p:nvPr>
        </p:nvSpPr>
        <p:spPr>
          <a:xfrm>
            <a:off x="628650" y="429674"/>
            <a:ext cx="7886700" cy="631467"/>
          </a:xfrm>
        </p:spPr>
        <p:txBody>
          <a:bodyPr/>
          <a:lstStyle/>
          <a:p>
            <a:r>
              <a:rPr lang="en-US" altLang="zh-CN" dirty="0" smtClean="0"/>
              <a:t>1.2 </a:t>
            </a:r>
            <a:r>
              <a:rPr lang="en-US" altLang="zh-CN" dirty="0" smtClean="0"/>
              <a:t>JavaScript</a:t>
            </a:r>
            <a:r>
              <a:rPr lang="zh-CN" altLang="en-US" dirty="0" smtClean="0"/>
              <a:t>功能</a:t>
            </a:r>
            <a:endParaRPr lang="zh-CN" altLang="en-US" dirty="0"/>
          </a:p>
        </p:txBody>
      </p:sp>
    </p:spTree>
    <p:extLst>
      <p:ext uri="{BB962C8B-B14F-4D97-AF65-F5344CB8AC3E}">
        <p14:creationId xmlns:p14="http://schemas.microsoft.com/office/powerpoint/2010/main" val="5562674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矩形 27"/>
          <p:cNvSpPr>
            <a:spLocks noChangeArrowheads="1"/>
          </p:cNvSpPr>
          <p:nvPr/>
        </p:nvSpPr>
        <p:spPr bwMode="auto">
          <a:xfrm>
            <a:off x="628651" y="1241162"/>
            <a:ext cx="7886700" cy="390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228600">
              <a:lnSpc>
                <a:spcPct val="150000"/>
              </a:lnSpc>
              <a:buSzPct val="80000"/>
              <a:buFont typeface="Wingdings" panose="05000000000000000000" pitchFamily="2" charset="2"/>
              <a:defRPr/>
            </a:pPr>
            <a:r>
              <a:rPr lang="zh-CN" altLang="en-US" sz="2400" dirty="0">
                <a:latin typeface="Times New Roman" panose="02020603050405020304" pitchFamily="18" charset="0"/>
                <a:ea typeface="微软雅黑" panose="020B0503020204020204" pitchFamily="34" charset="-122"/>
              </a:rPr>
              <a:t>（</a:t>
            </a:r>
            <a:r>
              <a:rPr lang="en-US" altLang="zh-CN" sz="2400" dirty="0">
                <a:latin typeface="Times New Roman" panose="02020603050405020304" pitchFamily="18" charset="0"/>
                <a:ea typeface="微软雅黑" panose="020B0503020204020204" pitchFamily="34" charset="-122"/>
              </a:rPr>
              <a:t>4</a:t>
            </a:r>
            <a:r>
              <a:rPr lang="zh-CN" altLang="en-US" sz="2400" dirty="0">
                <a:latin typeface="Times New Roman" panose="02020603050405020304" pitchFamily="18" charset="0"/>
                <a:ea typeface="微软雅黑" panose="020B0503020204020204" pitchFamily="34" charset="-122"/>
              </a:rPr>
              <a:t>）可被用来验证用户输入的数据。</a:t>
            </a:r>
          </a:p>
          <a:p>
            <a:pPr indent="-228600">
              <a:lnSpc>
                <a:spcPct val="150000"/>
              </a:lnSpc>
              <a:buSzPct val="80000"/>
              <a:buFont typeface="Wingdings" panose="05000000000000000000" pitchFamily="2" charset="2"/>
              <a:defRPr/>
            </a:pPr>
            <a:r>
              <a:rPr lang="zh-CN" altLang="en-US" sz="2400" dirty="0">
                <a:latin typeface="Times New Roman" panose="02020603050405020304" pitchFamily="18" charset="0"/>
                <a:ea typeface="微软雅黑" panose="020B0503020204020204" pitchFamily="34" charset="-122"/>
              </a:rPr>
              <a:t>（</a:t>
            </a:r>
            <a:r>
              <a:rPr lang="en-US" altLang="zh-CN" sz="2400" dirty="0">
                <a:latin typeface="Times New Roman" panose="02020603050405020304" pitchFamily="18" charset="0"/>
                <a:ea typeface="微软雅黑" panose="020B0503020204020204" pitchFamily="34" charset="-122"/>
              </a:rPr>
              <a:t>5</a:t>
            </a:r>
            <a:r>
              <a:rPr lang="zh-CN" altLang="en-US" sz="2400" dirty="0">
                <a:latin typeface="Times New Roman" panose="02020603050405020304" pitchFamily="18" charset="0"/>
                <a:ea typeface="微软雅黑" panose="020B0503020204020204" pitchFamily="34" charset="-122"/>
              </a:rPr>
              <a:t>）可被用来检测访问者的浏览器，并根据所检测到的浏览器，为这个浏览器载入相应的页面。</a:t>
            </a:r>
          </a:p>
          <a:p>
            <a:pPr indent="-228600">
              <a:lnSpc>
                <a:spcPct val="150000"/>
              </a:lnSpc>
              <a:buSzPct val="80000"/>
              <a:buFont typeface="Wingdings" panose="05000000000000000000" pitchFamily="2" charset="2"/>
              <a:defRPr/>
            </a:pPr>
            <a:r>
              <a:rPr lang="zh-CN" altLang="en-US" sz="2400" dirty="0">
                <a:latin typeface="Times New Roman" panose="02020603050405020304" pitchFamily="18" charset="0"/>
                <a:ea typeface="微软雅黑" panose="020B0503020204020204" pitchFamily="34" charset="-122"/>
              </a:rPr>
              <a:t>（</a:t>
            </a:r>
            <a:r>
              <a:rPr lang="en-US" altLang="zh-CN" sz="2400" dirty="0">
                <a:latin typeface="Times New Roman" panose="02020603050405020304" pitchFamily="18" charset="0"/>
                <a:ea typeface="微软雅黑" panose="020B0503020204020204" pitchFamily="34" charset="-122"/>
              </a:rPr>
              <a:t>6</a:t>
            </a:r>
            <a:r>
              <a:rPr lang="zh-CN" altLang="en-US" sz="2400" dirty="0">
                <a:latin typeface="Times New Roman" panose="02020603050405020304" pitchFamily="18" charset="0"/>
                <a:ea typeface="微软雅黑" panose="020B0503020204020204" pitchFamily="34" charset="-122"/>
              </a:rPr>
              <a:t>）可被用来创建</a:t>
            </a:r>
            <a:r>
              <a:rPr lang="en-US" altLang="zh-CN" sz="2400" dirty="0">
                <a:latin typeface="Times New Roman" panose="02020603050405020304" pitchFamily="18" charset="0"/>
                <a:ea typeface="微软雅黑" panose="020B0503020204020204" pitchFamily="34" charset="-122"/>
              </a:rPr>
              <a:t>cookies</a:t>
            </a:r>
            <a:r>
              <a:rPr lang="zh-CN" altLang="en-US" sz="2400" dirty="0">
                <a:latin typeface="Times New Roman" panose="02020603050405020304" pitchFamily="18" charset="0"/>
                <a:ea typeface="微软雅黑" panose="020B0503020204020204" pitchFamily="34" charset="-122"/>
              </a:rPr>
              <a:t>，用来存储和取回位于访问者的计算机中的信息。</a:t>
            </a:r>
          </a:p>
          <a:p>
            <a:pPr indent="-228600">
              <a:lnSpc>
                <a:spcPct val="150000"/>
              </a:lnSpc>
              <a:buSzPct val="80000"/>
              <a:buFont typeface="Wingdings" panose="05000000000000000000" pitchFamily="2" charset="2"/>
              <a:defRPr/>
            </a:pPr>
            <a:r>
              <a:rPr lang="zh-CN" altLang="en-US" sz="2400" dirty="0">
                <a:latin typeface="Times New Roman" panose="02020603050405020304" pitchFamily="18" charset="0"/>
                <a:ea typeface="微软雅黑" panose="020B0503020204020204" pitchFamily="34" charset="-122"/>
              </a:rPr>
              <a:t>（</a:t>
            </a:r>
            <a:r>
              <a:rPr lang="en-US" altLang="zh-CN" sz="2400" dirty="0">
                <a:latin typeface="Times New Roman" panose="02020603050405020304" pitchFamily="18" charset="0"/>
                <a:ea typeface="微软雅黑" panose="020B0503020204020204" pitchFamily="34" charset="-122"/>
              </a:rPr>
              <a:t>7</a:t>
            </a:r>
            <a:r>
              <a:rPr lang="zh-CN" altLang="en-US" sz="2400" dirty="0">
                <a:latin typeface="Times New Roman" panose="02020603050405020304" pitchFamily="18" charset="0"/>
                <a:ea typeface="微软雅黑" panose="020B0503020204020204" pitchFamily="34" charset="-122"/>
              </a:rPr>
              <a:t>）可利用</a:t>
            </a:r>
            <a:r>
              <a:rPr lang="en-US" altLang="zh-CN" sz="2400" dirty="0">
                <a:latin typeface="Times New Roman" panose="02020603050405020304" pitchFamily="18" charset="0"/>
                <a:ea typeface="微软雅黑" panose="020B0503020204020204" pitchFamily="34" charset="-122"/>
              </a:rPr>
              <a:t>Ajax</a:t>
            </a:r>
            <a:r>
              <a:rPr lang="zh-CN" altLang="en-US" sz="2400" dirty="0">
                <a:latin typeface="Times New Roman" panose="02020603050405020304" pitchFamily="18" charset="0"/>
                <a:ea typeface="微软雅黑" panose="020B0503020204020204" pitchFamily="34" charset="-122"/>
              </a:rPr>
              <a:t>技术来完成和服务器的直接通信，无刷新的修改当前</a:t>
            </a:r>
            <a:r>
              <a:rPr lang="en-US" altLang="zh-CN" sz="2400" dirty="0">
                <a:latin typeface="Times New Roman" panose="02020603050405020304" pitchFamily="18" charset="0"/>
                <a:ea typeface="微软雅黑" panose="020B0503020204020204" pitchFamily="34" charset="-122"/>
              </a:rPr>
              <a:t>HTML</a:t>
            </a:r>
            <a:r>
              <a:rPr lang="zh-CN" altLang="en-US" sz="2400" dirty="0">
                <a:latin typeface="Times New Roman" panose="02020603050405020304" pitchFamily="18" charset="0"/>
                <a:ea typeface="微软雅黑" panose="020B0503020204020204" pitchFamily="34" charset="-122"/>
              </a:rPr>
              <a:t>页面内容。</a:t>
            </a:r>
            <a:r>
              <a:rPr lang="en-US" altLang="zh-CN" sz="2400" dirty="0">
                <a:latin typeface="Times New Roman" panose="02020603050405020304" pitchFamily="18" charset="0"/>
                <a:ea typeface="微软雅黑" panose="020B0503020204020204" pitchFamily="34" charset="-122"/>
              </a:rPr>
              <a:t>    </a:t>
            </a:r>
            <a:endParaRPr lang="zh-CN" altLang="en-US" sz="2400" dirty="0">
              <a:latin typeface="Times New Roman" panose="02020603050405020304" pitchFamily="18" charset="0"/>
              <a:ea typeface="微软雅黑" panose="020B0503020204020204" pitchFamily="34" charset="-122"/>
            </a:endParaRPr>
          </a:p>
        </p:txBody>
      </p:sp>
      <p:sp>
        <p:nvSpPr>
          <p:cNvPr id="5" name="Rectangle 2"/>
          <p:cNvSpPr>
            <a:spLocks noGrp="1" noChangeArrowheads="1"/>
          </p:cNvSpPr>
          <p:nvPr>
            <p:ph type="title"/>
          </p:nvPr>
        </p:nvSpPr>
        <p:spPr>
          <a:xfrm>
            <a:off x="628650" y="429674"/>
            <a:ext cx="7886700" cy="631467"/>
          </a:xfrm>
        </p:spPr>
        <p:txBody>
          <a:bodyPr/>
          <a:lstStyle/>
          <a:p>
            <a:r>
              <a:rPr lang="en-US" altLang="zh-CN" dirty="0" smtClean="0"/>
              <a:t>1.2 </a:t>
            </a:r>
            <a:r>
              <a:rPr lang="en-US" altLang="zh-CN" dirty="0" smtClean="0"/>
              <a:t>JavaScript</a:t>
            </a:r>
            <a:r>
              <a:rPr lang="zh-CN" altLang="en-US" dirty="0" smtClean="0"/>
              <a:t>功能</a:t>
            </a:r>
            <a:endParaRPr lang="zh-CN" altLang="en-US" dirty="0"/>
          </a:p>
        </p:txBody>
      </p:sp>
    </p:spTree>
    <p:extLst>
      <p:ext uri="{BB962C8B-B14F-4D97-AF65-F5344CB8AC3E}">
        <p14:creationId xmlns:p14="http://schemas.microsoft.com/office/powerpoint/2010/main" val="10873445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4294967295"/>
          </p:nvPr>
        </p:nvSpPr>
        <p:spPr>
          <a:xfrm>
            <a:off x="628650" y="1255055"/>
            <a:ext cx="7886700" cy="4671318"/>
          </a:xfrm>
        </p:spPr>
        <p:txBody>
          <a:bodyPr>
            <a:noAutofit/>
          </a:bodyPr>
          <a:lstStyle/>
          <a:p>
            <a:pPr>
              <a:lnSpc>
                <a:spcPct val="120000"/>
              </a:lnSpc>
              <a:buClr>
                <a:srgbClr val="FF0000"/>
              </a:buClr>
              <a:buSzPct val="80000"/>
              <a:buFont typeface="Wingdings" panose="05000000000000000000" pitchFamily="2" charset="2"/>
              <a:buChar char="n"/>
            </a:pPr>
            <a:r>
              <a:rPr lang="zh-CN" altLang="en-US" sz="2400" dirty="0" smtClean="0">
                <a:latin typeface="Times New Roman" panose="02020603050405020304" pitchFamily="18" charset="0"/>
                <a:ea typeface="微软雅黑" panose="020B0503020204020204" pitchFamily="34" charset="-122"/>
              </a:rPr>
              <a:t>什么是脚本语言 </a:t>
            </a:r>
          </a:p>
          <a:p>
            <a:pPr lvl="1">
              <a:lnSpc>
                <a:spcPct val="120000"/>
              </a:lnSpc>
              <a:buClr>
                <a:srgbClr val="3333FF"/>
              </a:buClr>
              <a:buSzPct val="80000"/>
              <a:buFont typeface="Wingdings" panose="05000000000000000000" pitchFamily="2" charset="2"/>
              <a:buChar char="Ø"/>
            </a:pPr>
            <a:r>
              <a:rPr lang="zh-CN" altLang="en-US" sz="2000" dirty="0" smtClean="0">
                <a:latin typeface="Times New Roman" panose="02020603050405020304" pitchFamily="18" charset="0"/>
                <a:ea typeface="微软雅黑" panose="020B0503020204020204" pitchFamily="34" charset="-122"/>
              </a:rPr>
              <a:t>脚本语言是一种应用程序扩展语言，用于系统的扩展，使其按用户的意愿去运行。 </a:t>
            </a:r>
          </a:p>
          <a:p>
            <a:pPr lvl="1">
              <a:lnSpc>
                <a:spcPct val="120000"/>
              </a:lnSpc>
              <a:buClr>
                <a:srgbClr val="3333FF"/>
              </a:buClr>
              <a:buSzPct val="80000"/>
              <a:buFont typeface="Wingdings" panose="05000000000000000000" pitchFamily="2" charset="2"/>
              <a:buChar char="Ø"/>
            </a:pPr>
            <a:r>
              <a:rPr lang="zh-CN" altLang="en-US" sz="2000" dirty="0" smtClean="0">
                <a:latin typeface="Times New Roman" panose="02020603050405020304" pitchFamily="18" charset="0"/>
                <a:ea typeface="微软雅黑" panose="020B0503020204020204" pitchFamily="34" charset="-122"/>
              </a:rPr>
              <a:t>所有的基础功能由系统提供，脚本语言在更高一层次描述如何调用系统的接口。 </a:t>
            </a:r>
          </a:p>
          <a:p>
            <a:pPr lvl="1">
              <a:lnSpc>
                <a:spcPct val="120000"/>
              </a:lnSpc>
              <a:buClr>
                <a:srgbClr val="3333FF"/>
              </a:buClr>
              <a:buSzPct val="80000"/>
              <a:buFont typeface="Wingdings" panose="05000000000000000000" pitchFamily="2" charset="2"/>
              <a:buChar char="Ø"/>
            </a:pPr>
            <a:r>
              <a:rPr lang="zh-CN" altLang="en-US" sz="2000" dirty="0" smtClean="0">
                <a:latin typeface="Times New Roman" panose="02020603050405020304" pitchFamily="18" charset="0"/>
                <a:ea typeface="微软雅黑" panose="020B0503020204020204" pitchFamily="34" charset="-122"/>
              </a:rPr>
              <a:t>解释执行。 </a:t>
            </a:r>
            <a:endParaRPr lang="sv-SE" altLang="zh-CN" sz="2000" dirty="0" smtClean="0">
              <a:latin typeface="Times New Roman" panose="02020603050405020304" pitchFamily="18" charset="0"/>
              <a:ea typeface="微软雅黑" panose="020B0503020204020204" pitchFamily="34" charset="-122"/>
            </a:endParaRPr>
          </a:p>
          <a:p>
            <a:pPr>
              <a:lnSpc>
                <a:spcPct val="120000"/>
              </a:lnSpc>
              <a:buClr>
                <a:srgbClr val="FF0000"/>
              </a:buClr>
              <a:buSzPct val="80000"/>
              <a:buFont typeface="Wingdings" panose="05000000000000000000" pitchFamily="2" charset="2"/>
              <a:buChar char="n"/>
            </a:pPr>
            <a:r>
              <a:rPr lang="zh-CN" altLang="en-US" sz="2400" dirty="0" smtClean="0">
                <a:latin typeface="Times New Roman" panose="02020603050405020304" pitchFamily="18" charset="0"/>
                <a:ea typeface="微软雅黑" panose="020B0503020204020204" pitchFamily="34" charset="-122"/>
              </a:rPr>
              <a:t> 脚本语言的分类</a:t>
            </a:r>
          </a:p>
          <a:p>
            <a:pPr lvl="1">
              <a:lnSpc>
                <a:spcPct val="120000"/>
              </a:lnSpc>
              <a:buClr>
                <a:srgbClr val="3333FF"/>
              </a:buClr>
              <a:buSzPct val="80000"/>
              <a:buFont typeface="Wingdings" panose="05000000000000000000" pitchFamily="2" charset="2"/>
              <a:buChar char="Ø"/>
            </a:pPr>
            <a:r>
              <a:rPr lang="zh-CN" altLang="en-US" sz="2000" dirty="0" smtClean="0">
                <a:latin typeface="Times New Roman" panose="02020603050405020304" pitchFamily="18" charset="0"/>
                <a:ea typeface="微软雅黑" panose="020B0503020204020204" pitchFamily="34" charset="-122"/>
              </a:rPr>
              <a:t>嵌入式</a:t>
            </a:r>
          </a:p>
          <a:p>
            <a:pPr lvl="1">
              <a:lnSpc>
                <a:spcPct val="120000"/>
              </a:lnSpc>
              <a:buClr>
                <a:srgbClr val="3333FF"/>
              </a:buClr>
              <a:buSzPct val="80000"/>
              <a:buFont typeface="Wingdings" panose="05000000000000000000" pitchFamily="2" charset="2"/>
              <a:buChar char="Ø"/>
            </a:pPr>
            <a:r>
              <a:rPr lang="zh-CN" altLang="en-US" sz="2000" dirty="0" smtClean="0">
                <a:latin typeface="Times New Roman" panose="02020603050405020304" pitchFamily="18" charset="0"/>
                <a:ea typeface="微软雅黑" panose="020B0503020204020204" pitchFamily="34" charset="-122"/>
              </a:rPr>
              <a:t>非嵌入式  </a:t>
            </a:r>
          </a:p>
        </p:txBody>
      </p:sp>
      <p:cxnSp>
        <p:nvCxnSpPr>
          <p:cNvPr id="5" name="直接连接符 4"/>
          <p:cNvCxnSpPr/>
          <p:nvPr/>
        </p:nvCxnSpPr>
        <p:spPr>
          <a:xfrm>
            <a:off x="628650" y="1068513"/>
            <a:ext cx="7886700"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p:cNvSpPr txBox="1">
            <a:spLocks noChangeArrowheads="1"/>
          </p:cNvSpPr>
          <p:nvPr/>
        </p:nvSpPr>
        <p:spPr>
          <a:xfrm>
            <a:off x="628650" y="558767"/>
            <a:ext cx="7886700" cy="6314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smtClean="0">
                <a:solidFill>
                  <a:srgbClr val="FF0000"/>
                </a:solidFill>
                <a:latin typeface="黑体" panose="02010609060101010101" pitchFamily="49" charset="-122"/>
                <a:ea typeface="黑体" panose="02010609060101010101" pitchFamily="49" charset="-122"/>
              </a:rPr>
              <a:t>1.2 JavaScript</a:t>
            </a:r>
            <a:r>
              <a:rPr lang="zh-CN" altLang="en-US" sz="2800" dirty="0" smtClean="0">
                <a:solidFill>
                  <a:srgbClr val="FF0000"/>
                </a:solidFill>
                <a:latin typeface="黑体" panose="02010609060101010101" pitchFamily="49" charset="-122"/>
                <a:ea typeface="黑体" panose="02010609060101010101" pitchFamily="49" charset="-122"/>
              </a:rPr>
              <a:t>功能</a:t>
            </a:r>
            <a:endParaRPr lang="zh-CN" altLang="en-US" sz="28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67607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28650" y="429674"/>
            <a:ext cx="7886700" cy="631467"/>
          </a:xfrm>
        </p:spPr>
        <p:txBody>
          <a:bodyPr/>
          <a:lstStyle/>
          <a:p>
            <a:r>
              <a:rPr lang="en-US" altLang="zh-CN" dirty="0"/>
              <a:t>1.2 JavaScript</a:t>
            </a:r>
            <a:r>
              <a:rPr lang="zh-CN" altLang="en-US" dirty="0"/>
              <a:t>功能</a:t>
            </a:r>
            <a:endParaRPr lang="zh-CN" altLang="en-US" dirty="0"/>
          </a:p>
        </p:txBody>
      </p:sp>
      <p:sp>
        <p:nvSpPr>
          <p:cNvPr id="52227" name="Rectangle 3"/>
          <p:cNvSpPr>
            <a:spLocks noGrp="1" noChangeArrowheads="1"/>
          </p:cNvSpPr>
          <p:nvPr>
            <p:ph type="body" idx="1"/>
          </p:nvPr>
        </p:nvSpPr>
        <p:spPr/>
        <p:txBody>
          <a:bodyPr/>
          <a:lstStyle/>
          <a:p>
            <a:r>
              <a:rPr lang="en-US" altLang="zh-CN" b="1" dirty="0"/>
              <a:t>JavaScript</a:t>
            </a:r>
            <a:r>
              <a:rPr lang="zh-CN" altLang="en-US" b="1" dirty="0"/>
              <a:t>几个基本特点 </a:t>
            </a:r>
            <a:endParaRPr lang="en-US" altLang="zh-CN" b="1" dirty="0"/>
          </a:p>
          <a:p>
            <a:pPr lvl="1"/>
            <a:r>
              <a:rPr lang="zh-CN" altLang="en-US" b="1" dirty="0" smtClean="0"/>
              <a:t>脚本</a:t>
            </a:r>
            <a:r>
              <a:rPr lang="zh-CN" altLang="en-US" b="1" dirty="0"/>
              <a:t>编写语言</a:t>
            </a:r>
            <a:r>
              <a:rPr lang="zh-CN" altLang="en-US" dirty="0"/>
              <a:t> </a:t>
            </a:r>
          </a:p>
          <a:p>
            <a:pPr lvl="1"/>
            <a:r>
              <a:rPr lang="zh-CN" altLang="en-US" b="1" dirty="0"/>
              <a:t>基于对象的语言</a:t>
            </a:r>
            <a:r>
              <a:rPr lang="zh-CN" altLang="en-US" dirty="0"/>
              <a:t> </a:t>
            </a:r>
          </a:p>
          <a:p>
            <a:pPr lvl="1"/>
            <a:r>
              <a:rPr lang="zh-CN" altLang="en-US" b="1" dirty="0"/>
              <a:t>简单性</a:t>
            </a:r>
            <a:r>
              <a:rPr lang="zh-CN" altLang="en-US" dirty="0"/>
              <a:t> </a:t>
            </a:r>
          </a:p>
          <a:p>
            <a:pPr lvl="1"/>
            <a:r>
              <a:rPr lang="zh-CN" altLang="en-US" b="1" dirty="0"/>
              <a:t>安全性</a:t>
            </a:r>
            <a:r>
              <a:rPr lang="zh-CN" altLang="en-US" dirty="0"/>
              <a:t> </a:t>
            </a:r>
          </a:p>
          <a:p>
            <a:pPr lvl="1"/>
            <a:r>
              <a:rPr lang="zh-CN" altLang="en-US" b="1" dirty="0"/>
              <a:t>动态性</a:t>
            </a:r>
            <a:r>
              <a:rPr lang="zh-CN" altLang="en-US" dirty="0"/>
              <a:t> </a:t>
            </a:r>
          </a:p>
          <a:p>
            <a:pPr lvl="1"/>
            <a:r>
              <a:rPr lang="zh-CN" altLang="en-US" b="1" dirty="0"/>
              <a:t>跨平台性</a:t>
            </a:r>
            <a:r>
              <a:rPr lang="zh-CN" altLang="en-US" dirty="0"/>
              <a:t> </a:t>
            </a:r>
          </a:p>
        </p:txBody>
      </p:sp>
    </p:spTree>
    <p:extLst>
      <p:ext uri="{BB962C8B-B14F-4D97-AF65-F5344CB8AC3E}">
        <p14:creationId xmlns:p14="http://schemas.microsoft.com/office/powerpoint/2010/main" val="4237605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8100">
          <a:solidFill>
            <a:srgbClr val="3333FF"/>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484</TotalTime>
  <Words>2382</Words>
  <Application>Microsoft Office PowerPoint</Application>
  <PresentationFormat>全屏显示(4:3)</PresentationFormat>
  <Paragraphs>255</Paragraphs>
  <Slides>40</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黑体</vt:lpstr>
      <vt:lpstr>华文新魏</vt:lpstr>
      <vt:lpstr>宋体</vt:lpstr>
      <vt:lpstr>微软雅黑</vt:lpstr>
      <vt:lpstr>Arial</vt:lpstr>
      <vt:lpstr>Calibri</vt:lpstr>
      <vt:lpstr>Calibri Light</vt:lpstr>
      <vt:lpstr>Times New Roman</vt:lpstr>
      <vt:lpstr>Wingdings</vt:lpstr>
      <vt:lpstr>Office 主题</vt:lpstr>
      <vt:lpstr>JavaScript </vt:lpstr>
      <vt:lpstr>教学重点和难点</vt:lpstr>
      <vt:lpstr>PowerPoint 演示文稿</vt:lpstr>
      <vt:lpstr>1.JavaScript 介绍</vt:lpstr>
      <vt:lpstr>1.1 JavaScript背景知识 </vt:lpstr>
      <vt:lpstr>1.2 JavaScript功能</vt:lpstr>
      <vt:lpstr>1.2 JavaScript功能</vt:lpstr>
      <vt:lpstr>PowerPoint 演示文稿</vt:lpstr>
      <vt:lpstr>1.2 JavaScript功能</vt:lpstr>
      <vt:lpstr>1.3 JavaScript和Java的区别 </vt:lpstr>
      <vt:lpstr>1.3.1 基于对象和面向对象 </vt:lpstr>
      <vt:lpstr>1.3.2 解释和编译 </vt:lpstr>
      <vt:lpstr>1.3.3 强变量和弱变量 </vt:lpstr>
      <vt:lpstr>1.3.4 代码格式不一样 </vt:lpstr>
      <vt:lpstr>1.3.5 嵌入方式不一样 </vt:lpstr>
      <vt:lpstr>1.3.6 JavaScript基本句法</vt:lpstr>
      <vt:lpstr>1.3.6 JavaScript基本句法</vt:lpstr>
      <vt:lpstr>1.4 编写第一个JavaScrip程序</vt:lpstr>
      <vt:lpstr>1.4 编写第一个JavaScrip程序</vt:lpstr>
      <vt:lpstr>1.4 编写第一个JavaScrip程序</vt:lpstr>
      <vt:lpstr>1.4 编写第一个JavaScrip程序</vt:lpstr>
      <vt:lpstr>1.4 编写第一个JavaScrip程序c</vt:lpstr>
      <vt:lpstr>JavaScrip程序位置</vt:lpstr>
      <vt:lpstr>PowerPoint 演示文稿</vt:lpstr>
      <vt:lpstr>JavaScrip程序位置</vt:lpstr>
      <vt:lpstr>JavaScrip程序位置</vt:lpstr>
      <vt:lpstr>JavaScrip程序位置</vt:lpstr>
      <vt:lpstr>PowerPoint 演示文稿</vt:lpstr>
      <vt:lpstr>JavaScrip程序位置</vt:lpstr>
      <vt:lpstr>2 数据类型</vt:lpstr>
      <vt:lpstr>2.1 基本数据类型</vt:lpstr>
      <vt:lpstr>2.2 复合数据类型</vt:lpstr>
      <vt:lpstr>2.2 复合数据类型</vt:lpstr>
      <vt:lpstr>2.2 复合数据类型</vt:lpstr>
      <vt:lpstr>2.3 其他数据类型</vt:lpstr>
      <vt:lpstr>2.4 数据类型转换</vt:lpstr>
      <vt:lpstr>2.4 数据类型转换</vt:lpstr>
      <vt:lpstr>2.4 数据类型转换</vt:lpstr>
      <vt:lpstr>PowerPoint 演示文稿</vt:lpstr>
      <vt:lpstr>PowerPoint 演示文稿</vt:lpstr>
    </vt:vector>
  </TitlesOfParts>
  <Company>HFUT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 Peng</dc:creator>
  <cp:lastModifiedBy>Jin Peng</cp:lastModifiedBy>
  <cp:revision>33</cp:revision>
  <dcterms:created xsi:type="dcterms:W3CDTF">2017-02-14T06:09:00Z</dcterms:created>
  <dcterms:modified xsi:type="dcterms:W3CDTF">2018-02-25T13:30:25Z</dcterms:modified>
</cp:coreProperties>
</file>