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7"/>
    <p:restoredTop sz="96208"/>
  </p:normalViewPr>
  <p:slideViewPr>
    <p:cSldViewPr snapToGrid="0" snapToObjects="1" showGuides="1">
      <p:cViewPr varScale="1">
        <p:scale>
          <a:sx n="50" d="100"/>
          <a:sy n="50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e.fr/" TargetMode="External"/><Relationship Id="rId2" Type="http://schemas.openxmlformats.org/officeDocument/2006/relationships/hyperlink" Target="http://www.opendata.paris.fr/" TargetMode="External"/><Relationship Id="rId1" Type="http://schemas.openxmlformats.org/officeDocument/2006/relationships/hyperlink" Target="http://www.data.gouv.fr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e.fr/" TargetMode="External"/><Relationship Id="rId2" Type="http://schemas.openxmlformats.org/officeDocument/2006/relationships/hyperlink" Target="http://www.opendata.paris.fr/" TargetMode="External"/><Relationship Id="rId1" Type="http://schemas.openxmlformats.org/officeDocument/2006/relationships/hyperlink" Target="http://www.data.gouv.f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47551-DD33-4424-8406-3FB565B86819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DCE63F-ED72-43C4-A817-4A73AD0743B4}">
      <dgm:prSet/>
      <dgm:spPr/>
      <dgm:t>
        <a:bodyPr/>
        <a:lstStyle/>
        <a:p>
          <a:r>
            <a:rPr lang="en-US"/>
            <a:t>Districts of Paris (geojson file) : </a:t>
          </a:r>
          <a:r>
            <a:rPr lang="en-US" b="1" u="sng">
              <a:hlinkClick xmlns:r="http://schemas.openxmlformats.org/officeDocument/2006/relationships" r:id="rId1"/>
            </a:rPr>
            <a:t>www.data.gouv.fr</a:t>
          </a:r>
          <a:endParaRPr lang="en-US"/>
        </a:p>
      </dgm:t>
    </dgm:pt>
    <dgm:pt modelId="{A1831066-058D-4086-8EE0-61478D434DD4}" type="parTrans" cxnId="{2C5AA1F0-6E16-499D-BC26-9CE3D219E142}">
      <dgm:prSet/>
      <dgm:spPr/>
      <dgm:t>
        <a:bodyPr/>
        <a:lstStyle/>
        <a:p>
          <a:endParaRPr lang="en-US"/>
        </a:p>
      </dgm:t>
    </dgm:pt>
    <dgm:pt modelId="{3DB38491-56C8-4356-BA05-5DEB61C20396}" type="sibTrans" cxnId="{2C5AA1F0-6E16-499D-BC26-9CE3D219E142}">
      <dgm:prSet/>
      <dgm:spPr/>
      <dgm:t>
        <a:bodyPr/>
        <a:lstStyle/>
        <a:p>
          <a:endParaRPr lang="en-US"/>
        </a:p>
      </dgm:t>
    </dgm:pt>
    <dgm:pt modelId="{6DCBB71D-4178-4E34-89F2-57247FBC1BC3}">
      <dgm:prSet/>
      <dgm:spPr/>
      <dgm:t>
        <a:bodyPr/>
        <a:lstStyle/>
        <a:p>
          <a:r>
            <a:rPr lang="en-US"/>
            <a:t>Boroughs of Paris (geojson file) :  </a:t>
          </a:r>
          <a:r>
            <a:rPr lang="en-US" u="sng">
              <a:hlinkClick xmlns:r="http://schemas.openxmlformats.org/officeDocument/2006/relationships" r:id="rId2"/>
            </a:rPr>
            <a:t>www.</a:t>
          </a:r>
          <a:r>
            <a:rPr lang="en-US" b="1" u="sng">
              <a:hlinkClick xmlns:r="http://schemas.openxmlformats.org/officeDocument/2006/relationships" r:id="rId2"/>
            </a:rPr>
            <a:t>opendata.paris.fr</a:t>
          </a:r>
          <a:r>
            <a:rPr lang="en-US" b="1"/>
            <a:t>  </a:t>
          </a:r>
          <a:endParaRPr lang="en-US"/>
        </a:p>
      </dgm:t>
    </dgm:pt>
    <dgm:pt modelId="{1A073EAB-1383-459F-830B-9288E8CB0B68}" type="parTrans" cxnId="{4859FFB2-5702-4F11-A2A5-6AC36CE52DC7}">
      <dgm:prSet/>
      <dgm:spPr/>
      <dgm:t>
        <a:bodyPr/>
        <a:lstStyle/>
        <a:p>
          <a:endParaRPr lang="en-US"/>
        </a:p>
      </dgm:t>
    </dgm:pt>
    <dgm:pt modelId="{6311BF54-3825-4709-A383-6D3044953390}" type="sibTrans" cxnId="{4859FFB2-5702-4F11-A2A5-6AC36CE52DC7}">
      <dgm:prSet/>
      <dgm:spPr/>
      <dgm:t>
        <a:bodyPr/>
        <a:lstStyle/>
        <a:p>
          <a:endParaRPr lang="en-US"/>
        </a:p>
      </dgm:t>
    </dgm:pt>
    <dgm:pt modelId="{ABC7F626-CAB4-45E3-8726-C5FEEA8DA589}">
      <dgm:prSet/>
      <dgm:spPr/>
      <dgm:t>
        <a:bodyPr/>
        <a:lstStyle/>
        <a:p>
          <a:r>
            <a:rPr lang="en-US"/>
            <a:t>Annual income median from districts (csv file) : </a:t>
          </a:r>
          <a:r>
            <a:rPr lang="en-US" b="1" u="sng">
              <a:hlinkClick xmlns:r="http://schemas.openxmlformats.org/officeDocument/2006/relationships" r:id="rId3"/>
            </a:rPr>
            <a:t>www.insee.fr</a:t>
          </a:r>
          <a:endParaRPr lang="en-US"/>
        </a:p>
      </dgm:t>
    </dgm:pt>
    <dgm:pt modelId="{9C7AE066-EF2D-4748-8D9F-D0D574A1D341}" type="parTrans" cxnId="{B544DF39-CC1C-47FA-85B7-199444BF524A}">
      <dgm:prSet/>
      <dgm:spPr/>
      <dgm:t>
        <a:bodyPr/>
        <a:lstStyle/>
        <a:p>
          <a:endParaRPr lang="en-US"/>
        </a:p>
      </dgm:t>
    </dgm:pt>
    <dgm:pt modelId="{C6CBEC56-DD88-4CE0-9EF3-08D1A60B6EAC}" type="sibTrans" cxnId="{B544DF39-CC1C-47FA-85B7-199444BF524A}">
      <dgm:prSet/>
      <dgm:spPr/>
      <dgm:t>
        <a:bodyPr/>
        <a:lstStyle/>
        <a:p>
          <a:endParaRPr lang="en-US"/>
        </a:p>
      </dgm:t>
    </dgm:pt>
    <dgm:pt modelId="{0AB2B8AE-122E-4A81-A6B5-F963FD804C1A}">
      <dgm:prSet/>
      <dgm:spPr/>
      <dgm:t>
        <a:bodyPr/>
        <a:lstStyle/>
        <a:p>
          <a:r>
            <a:rPr lang="en-US" dirty="0"/>
            <a:t>Centers of candidate areas will be generated algorithmically and approximate addresses of centers of those areas : </a:t>
          </a:r>
          <a:r>
            <a:rPr lang="en-US" b="1" dirty="0"/>
            <a:t>Google Maps API reverse geocoding</a:t>
          </a:r>
          <a:endParaRPr lang="en-US" dirty="0"/>
        </a:p>
      </dgm:t>
    </dgm:pt>
    <dgm:pt modelId="{F97C6A12-4960-4B70-B239-FD81C1021E74}" type="parTrans" cxnId="{FAD9B53B-EF92-4AC6-B23A-9457057E2CA8}">
      <dgm:prSet/>
      <dgm:spPr/>
      <dgm:t>
        <a:bodyPr/>
        <a:lstStyle/>
        <a:p>
          <a:endParaRPr lang="en-US"/>
        </a:p>
      </dgm:t>
    </dgm:pt>
    <dgm:pt modelId="{CC6D54D4-0539-4125-8EBB-F12E6D7000E8}" type="sibTrans" cxnId="{FAD9B53B-EF92-4AC6-B23A-9457057E2CA8}">
      <dgm:prSet/>
      <dgm:spPr/>
      <dgm:t>
        <a:bodyPr/>
        <a:lstStyle/>
        <a:p>
          <a:endParaRPr lang="en-US"/>
        </a:p>
      </dgm:t>
    </dgm:pt>
    <dgm:pt modelId="{19DB4556-777A-4467-A44D-680FE9719278}">
      <dgm:prSet/>
      <dgm:spPr/>
      <dgm:t>
        <a:bodyPr/>
        <a:lstStyle/>
        <a:p>
          <a:r>
            <a:rPr lang="en-US"/>
            <a:t>Number of restaurants and their location in every neighborhood : </a:t>
          </a:r>
          <a:r>
            <a:rPr lang="en-US" b="1"/>
            <a:t>Foursquare API</a:t>
          </a:r>
          <a:endParaRPr lang="en-US"/>
        </a:p>
      </dgm:t>
    </dgm:pt>
    <dgm:pt modelId="{F63268CF-B311-4202-BEC9-E2A686C8F50E}" type="parTrans" cxnId="{4E9AD2BD-5858-4455-AC7D-437EFA9F0BB4}">
      <dgm:prSet/>
      <dgm:spPr/>
      <dgm:t>
        <a:bodyPr/>
        <a:lstStyle/>
        <a:p>
          <a:endParaRPr lang="en-US"/>
        </a:p>
      </dgm:t>
    </dgm:pt>
    <dgm:pt modelId="{CCFA8F17-BC2C-4BEB-8442-6490B92F389C}" type="sibTrans" cxnId="{4E9AD2BD-5858-4455-AC7D-437EFA9F0BB4}">
      <dgm:prSet/>
      <dgm:spPr/>
      <dgm:t>
        <a:bodyPr/>
        <a:lstStyle/>
        <a:p>
          <a:endParaRPr lang="en-US"/>
        </a:p>
      </dgm:t>
    </dgm:pt>
    <dgm:pt modelId="{7338038D-8A59-40DB-959B-89DDEAB9CB53}">
      <dgm:prSet/>
      <dgm:spPr/>
      <dgm:t>
        <a:bodyPr/>
        <a:lstStyle/>
        <a:p>
          <a:r>
            <a:rPr lang="en-US"/>
            <a:t>Price range of restaurants : </a:t>
          </a:r>
          <a:r>
            <a:rPr lang="en-US" b="1"/>
            <a:t>Zomato API</a:t>
          </a:r>
          <a:r>
            <a:rPr lang="en-US"/>
            <a:t> and </a:t>
          </a:r>
          <a:r>
            <a:rPr lang="en-US" b="1"/>
            <a:t>Yelp API</a:t>
          </a:r>
          <a:endParaRPr lang="en-US"/>
        </a:p>
      </dgm:t>
    </dgm:pt>
    <dgm:pt modelId="{DA47F0B2-EE4A-43BE-ABF1-58F5ABEC18B2}" type="parTrans" cxnId="{9CB8A7AF-EEE1-47AF-A138-6EB1D438AE5B}">
      <dgm:prSet/>
      <dgm:spPr/>
      <dgm:t>
        <a:bodyPr/>
        <a:lstStyle/>
        <a:p>
          <a:endParaRPr lang="en-US"/>
        </a:p>
      </dgm:t>
    </dgm:pt>
    <dgm:pt modelId="{7153423E-18D3-4CE5-AB3E-8A65371BD547}" type="sibTrans" cxnId="{9CB8A7AF-EEE1-47AF-A138-6EB1D438AE5B}">
      <dgm:prSet/>
      <dgm:spPr/>
      <dgm:t>
        <a:bodyPr/>
        <a:lstStyle/>
        <a:p>
          <a:endParaRPr lang="en-US"/>
        </a:p>
      </dgm:t>
    </dgm:pt>
    <dgm:pt modelId="{9D1A0344-956F-4595-B43C-84E9F141080D}">
      <dgm:prSet/>
      <dgm:spPr/>
      <dgm:t>
        <a:bodyPr/>
        <a:lstStyle/>
        <a:p>
          <a:r>
            <a:rPr lang="en-US"/>
            <a:t>Coordinate of Paris center : </a:t>
          </a:r>
          <a:r>
            <a:rPr lang="en-US" b="1"/>
            <a:t>Google Maps API geocoding</a:t>
          </a:r>
          <a:r>
            <a:rPr lang="en-US"/>
            <a:t> of Notre-Dame de Paris.</a:t>
          </a:r>
        </a:p>
      </dgm:t>
    </dgm:pt>
    <dgm:pt modelId="{5F3983BD-090A-4797-9671-DF1E626944E5}" type="parTrans" cxnId="{43D9A720-D749-496C-9BAA-E72A6B58009E}">
      <dgm:prSet/>
      <dgm:spPr/>
      <dgm:t>
        <a:bodyPr/>
        <a:lstStyle/>
        <a:p>
          <a:endParaRPr lang="en-US"/>
        </a:p>
      </dgm:t>
    </dgm:pt>
    <dgm:pt modelId="{6CEDA5D7-DC05-4DB7-A9A2-687AE44809AF}" type="sibTrans" cxnId="{43D9A720-D749-496C-9BAA-E72A6B58009E}">
      <dgm:prSet/>
      <dgm:spPr/>
      <dgm:t>
        <a:bodyPr/>
        <a:lstStyle/>
        <a:p>
          <a:endParaRPr lang="en-US"/>
        </a:p>
      </dgm:t>
    </dgm:pt>
    <dgm:pt modelId="{2F008CB9-F221-4E97-AA0F-A6C5B054C5F7}">
      <dgm:prSet/>
      <dgm:spPr/>
      <dgm:t>
        <a:bodyPr/>
        <a:lstStyle/>
        <a:p>
          <a:r>
            <a:rPr lang="fr-FR"/>
            <a:t>In total, we selected 4 districts and found 1276 restaurants. Duplicate and out-of-borders restaurants were dropped.</a:t>
          </a:r>
          <a:endParaRPr lang="en-US"/>
        </a:p>
      </dgm:t>
    </dgm:pt>
    <dgm:pt modelId="{43F62590-E94B-4464-B5BF-ED1005BFEAD5}" type="parTrans" cxnId="{82C9BC11-D433-4C10-8BBA-B1CE29A90F49}">
      <dgm:prSet/>
      <dgm:spPr/>
      <dgm:t>
        <a:bodyPr/>
        <a:lstStyle/>
        <a:p>
          <a:endParaRPr lang="en-US"/>
        </a:p>
      </dgm:t>
    </dgm:pt>
    <dgm:pt modelId="{56C3663F-C109-4FE0-B6BF-B5680D033604}" type="sibTrans" cxnId="{82C9BC11-D433-4C10-8BBA-B1CE29A90F49}">
      <dgm:prSet/>
      <dgm:spPr/>
      <dgm:t>
        <a:bodyPr/>
        <a:lstStyle/>
        <a:p>
          <a:endParaRPr lang="en-US"/>
        </a:p>
      </dgm:t>
    </dgm:pt>
    <dgm:pt modelId="{6F9C3BA5-71A4-0742-9EF4-C92FA9E59D9B}" type="pres">
      <dgm:prSet presAssocID="{55747551-DD33-4424-8406-3FB565B86819}" presName="Name0" presStyleCnt="0">
        <dgm:presLayoutVars>
          <dgm:dir/>
          <dgm:resizeHandles val="exact"/>
        </dgm:presLayoutVars>
      </dgm:prSet>
      <dgm:spPr/>
    </dgm:pt>
    <dgm:pt modelId="{D05BEEE2-CA3A-FA46-B90E-6DC82BAD981B}" type="pres">
      <dgm:prSet presAssocID="{37DCE63F-ED72-43C4-A817-4A73AD0743B4}" presName="node" presStyleLbl="node1" presStyleIdx="0" presStyleCnt="8">
        <dgm:presLayoutVars>
          <dgm:bulletEnabled val="1"/>
        </dgm:presLayoutVars>
      </dgm:prSet>
      <dgm:spPr/>
    </dgm:pt>
    <dgm:pt modelId="{02110406-288E-8C42-86B1-13DF2C045D91}" type="pres">
      <dgm:prSet presAssocID="{3DB38491-56C8-4356-BA05-5DEB61C20396}" presName="sibTrans" presStyleLbl="sibTrans1D1" presStyleIdx="0" presStyleCnt="7"/>
      <dgm:spPr/>
    </dgm:pt>
    <dgm:pt modelId="{CB4A0B92-E407-F24B-9E1D-0EF36B946950}" type="pres">
      <dgm:prSet presAssocID="{3DB38491-56C8-4356-BA05-5DEB61C20396}" presName="connectorText" presStyleLbl="sibTrans1D1" presStyleIdx="0" presStyleCnt="7"/>
      <dgm:spPr/>
    </dgm:pt>
    <dgm:pt modelId="{CBCB5723-0ED1-AF4C-95E1-A041C98491FC}" type="pres">
      <dgm:prSet presAssocID="{6DCBB71D-4178-4E34-89F2-57247FBC1BC3}" presName="node" presStyleLbl="node1" presStyleIdx="1" presStyleCnt="8">
        <dgm:presLayoutVars>
          <dgm:bulletEnabled val="1"/>
        </dgm:presLayoutVars>
      </dgm:prSet>
      <dgm:spPr/>
    </dgm:pt>
    <dgm:pt modelId="{D91ED09B-06B1-8249-989D-143C37BF4258}" type="pres">
      <dgm:prSet presAssocID="{6311BF54-3825-4709-A383-6D3044953390}" presName="sibTrans" presStyleLbl="sibTrans1D1" presStyleIdx="1" presStyleCnt="7"/>
      <dgm:spPr/>
    </dgm:pt>
    <dgm:pt modelId="{636D192E-299E-604C-9398-FBD1534BD244}" type="pres">
      <dgm:prSet presAssocID="{6311BF54-3825-4709-A383-6D3044953390}" presName="connectorText" presStyleLbl="sibTrans1D1" presStyleIdx="1" presStyleCnt="7"/>
      <dgm:spPr/>
    </dgm:pt>
    <dgm:pt modelId="{27113017-6CC7-694A-8E6A-2F5EC582BC76}" type="pres">
      <dgm:prSet presAssocID="{ABC7F626-CAB4-45E3-8726-C5FEEA8DA589}" presName="node" presStyleLbl="node1" presStyleIdx="2" presStyleCnt="8">
        <dgm:presLayoutVars>
          <dgm:bulletEnabled val="1"/>
        </dgm:presLayoutVars>
      </dgm:prSet>
      <dgm:spPr/>
    </dgm:pt>
    <dgm:pt modelId="{FEB79A25-DB26-D54D-8121-892C03D15C57}" type="pres">
      <dgm:prSet presAssocID="{C6CBEC56-DD88-4CE0-9EF3-08D1A60B6EAC}" presName="sibTrans" presStyleLbl="sibTrans1D1" presStyleIdx="2" presStyleCnt="7"/>
      <dgm:spPr/>
    </dgm:pt>
    <dgm:pt modelId="{049062A5-95F7-3841-9237-1239A62C343C}" type="pres">
      <dgm:prSet presAssocID="{C6CBEC56-DD88-4CE0-9EF3-08D1A60B6EAC}" presName="connectorText" presStyleLbl="sibTrans1D1" presStyleIdx="2" presStyleCnt="7"/>
      <dgm:spPr/>
    </dgm:pt>
    <dgm:pt modelId="{9E6B59C8-BFDD-AE49-A434-90386A916835}" type="pres">
      <dgm:prSet presAssocID="{0AB2B8AE-122E-4A81-A6B5-F963FD804C1A}" presName="node" presStyleLbl="node1" presStyleIdx="3" presStyleCnt="8" custScaleX="131621">
        <dgm:presLayoutVars>
          <dgm:bulletEnabled val="1"/>
        </dgm:presLayoutVars>
      </dgm:prSet>
      <dgm:spPr/>
    </dgm:pt>
    <dgm:pt modelId="{EA630138-365A-714C-A5D5-53D0EFDFD117}" type="pres">
      <dgm:prSet presAssocID="{CC6D54D4-0539-4125-8EBB-F12E6D7000E8}" presName="sibTrans" presStyleLbl="sibTrans1D1" presStyleIdx="3" presStyleCnt="7"/>
      <dgm:spPr/>
    </dgm:pt>
    <dgm:pt modelId="{3681190E-C4C4-2F4D-A69B-E44C700FABAA}" type="pres">
      <dgm:prSet presAssocID="{CC6D54D4-0539-4125-8EBB-F12E6D7000E8}" presName="connectorText" presStyleLbl="sibTrans1D1" presStyleIdx="3" presStyleCnt="7"/>
      <dgm:spPr/>
    </dgm:pt>
    <dgm:pt modelId="{0067AE15-8EA3-664A-8A67-F478B139DE87}" type="pres">
      <dgm:prSet presAssocID="{19DB4556-777A-4467-A44D-680FE9719278}" presName="node" presStyleLbl="node1" presStyleIdx="4" presStyleCnt="8">
        <dgm:presLayoutVars>
          <dgm:bulletEnabled val="1"/>
        </dgm:presLayoutVars>
      </dgm:prSet>
      <dgm:spPr/>
    </dgm:pt>
    <dgm:pt modelId="{FBC192F6-1D21-6143-8DDC-4A2EECB950FE}" type="pres">
      <dgm:prSet presAssocID="{CCFA8F17-BC2C-4BEB-8442-6490B92F389C}" presName="sibTrans" presStyleLbl="sibTrans1D1" presStyleIdx="4" presStyleCnt="7"/>
      <dgm:spPr/>
    </dgm:pt>
    <dgm:pt modelId="{279BD6A1-EE45-374A-84F7-802D01C70BEF}" type="pres">
      <dgm:prSet presAssocID="{CCFA8F17-BC2C-4BEB-8442-6490B92F389C}" presName="connectorText" presStyleLbl="sibTrans1D1" presStyleIdx="4" presStyleCnt="7"/>
      <dgm:spPr/>
    </dgm:pt>
    <dgm:pt modelId="{FCB177EC-32AB-A94A-B930-5F62C515F61A}" type="pres">
      <dgm:prSet presAssocID="{7338038D-8A59-40DB-959B-89DDEAB9CB53}" presName="node" presStyleLbl="node1" presStyleIdx="5" presStyleCnt="8">
        <dgm:presLayoutVars>
          <dgm:bulletEnabled val="1"/>
        </dgm:presLayoutVars>
      </dgm:prSet>
      <dgm:spPr/>
    </dgm:pt>
    <dgm:pt modelId="{AF95B82C-84A6-3242-86B5-DC8B81AD185E}" type="pres">
      <dgm:prSet presAssocID="{7153423E-18D3-4CE5-AB3E-8A65371BD547}" presName="sibTrans" presStyleLbl="sibTrans1D1" presStyleIdx="5" presStyleCnt="7"/>
      <dgm:spPr/>
    </dgm:pt>
    <dgm:pt modelId="{A45E375B-8AF2-F54C-A500-211CC05166A7}" type="pres">
      <dgm:prSet presAssocID="{7153423E-18D3-4CE5-AB3E-8A65371BD547}" presName="connectorText" presStyleLbl="sibTrans1D1" presStyleIdx="5" presStyleCnt="7"/>
      <dgm:spPr/>
    </dgm:pt>
    <dgm:pt modelId="{2D16FE18-9A67-2148-BEF0-0463E78C2889}" type="pres">
      <dgm:prSet presAssocID="{9D1A0344-956F-4595-B43C-84E9F141080D}" presName="node" presStyleLbl="node1" presStyleIdx="6" presStyleCnt="8">
        <dgm:presLayoutVars>
          <dgm:bulletEnabled val="1"/>
        </dgm:presLayoutVars>
      </dgm:prSet>
      <dgm:spPr/>
    </dgm:pt>
    <dgm:pt modelId="{741D3AD1-6054-F543-A43C-21795B49A4DE}" type="pres">
      <dgm:prSet presAssocID="{6CEDA5D7-DC05-4DB7-A9A2-687AE44809AF}" presName="sibTrans" presStyleLbl="sibTrans1D1" presStyleIdx="6" presStyleCnt="7"/>
      <dgm:spPr/>
    </dgm:pt>
    <dgm:pt modelId="{1C6CEFB5-C15D-134C-97BC-C070F3B5BFEF}" type="pres">
      <dgm:prSet presAssocID="{6CEDA5D7-DC05-4DB7-A9A2-687AE44809AF}" presName="connectorText" presStyleLbl="sibTrans1D1" presStyleIdx="6" presStyleCnt="7"/>
      <dgm:spPr/>
    </dgm:pt>
    <dgm:pt modelId="{44580EF0-BB39-684B-88B5-639B5B008DA2}" type="pres">
      <dgm:prSet presAssocID="{2F008CB9-F221-4E97-AA0F-A6C5B054C5F7}" presName="node" presStyleLbl="node1" presStyleIdx="7" presStyleCnt="8">
        <dgm:presLayoutVars>
          <dgm:bulletEnabled val="1"/>
        </dgm:presLayoutVars>
      </dgm:prSet>
      <dgm:spPr/>
    </dgm:pt>
  </dgm:ptLst>
  <dgm:cxnLst>
    <dgm:cxn modelId="{7DD00600-C52D-AD45-87D4-EC13618AC67A}" type="presOf" srcId="{3DB38491-56C8-4356-BA05-5DEB61C20396}" destId="{CB4A0B92-E407-F24B-9E1D-0EF36B946950}" srcOrd="1" destOrd="0" presId="urn:microsoft.com/office/officeart/2016/7/layout/RepeatingBendingProcessNew"/>
    <dgm:cxn modelId="{B3AAEE04-5DED-2445-92E8-7494F1DFECE4}" type="presOf" srcId="{CCFA8F17-BC2C-4BEB-8442-6490B92F389C}" destId="{279BD6A1-EE45-374A-84F7-802D01C70BEF}" srcOrd="1" destOrd="0" presId="urn:microsoft.com/office/officeart/2016/7/layout/RepeatingBendingProcessNew"/>
    <dgm:cxn modelId="{82C9BC11-D433-4C10-8BBA-B1CE29A90F49}" srcId="{55747551-DD33-4424-8406-3FB565B86819}" destId="{2F008CB9-F221-4E97-AA0F-A6C5B054C5F7}" srcOrd="7" destOrd="0" parTransId="{43F62590-E94B-4464-B5BF-ED1005BFEAD5}" sibTransId="{56C3663F-C109-4FE0-B6BF-B5680D033604}"/>
    <dgm:cxn modelId="{43D9A720-D749-496C-9BAA-E72A6B58009E}" srcId="{55747551-DD33-4424-8406-3FB565B86819}" destId="{9D1A0344-956F-4595-B43C-84E9F141080D}" srcOrd="6" destOrd="0" parTransId="{5F3983BD-090A-4797-9671-DF1E626944E5}" sibTransId="{6CEDA5D7-DC05-4DB7-A9A2-687AE44809AF}"/>
    <dgm:cxn modelId="{304DE72A-E109-084A-8CA3-5A143F459208}" type="presOf" srcId="{CC6D54D4-0539-4125-8EBB-F12E6D7000E8}" destId="{3681190E-C4C4-2F4D-A69B-E44C700FABAA}" srcOrd="1" destOrd="0" presId="urn:microsoft.com/office/officeart/2016/7/layout/RepeatingBendingProcessNew"/>
    <dgm:cxn modelId="{828C8C2E-C68C-774F-85CF-F00A6A2005D1}" type="presOf" srcId="{7153423E-18D3-4CE5-AB3E-8A65371BD547}" destId="{A45E375B-8AF2-F54C-A500-211CC05166A7}" srcOrd="1" destOrd="0" presId="urn:microsoft.com/office/officeart/2016/7/layout/RepeatingBendingProcessNew"/>
    <dgm:cxn modelId="{C8946731-2520-544F-AB77-18DAF6743767}" type="presOf" srcId="{CCFA8F17-BC2C-4BEB-8442-6490B92F389C}" destId="{FBC192F6-1D21-6143-8DDC-4A2EECB950FE}" srcOrd="0" destOrd="0" presId="urn:microsoft.com/office/officeart/2016/7/layout/RepeatingBendingProcessNew"/>
    <dgm:cxn modelId="{AC3C3438-7E7D-E545-BA52-67A676EAAE30}" type="presOf" srcId="{9D1A0344-956F-4595-B43C-84E9F141080D}" destId="{2D16FE18-9A67-2148-BEF0-0463E78C2889}" srcOrd="0" destOrd="0" presId="urn:microsoft.com/office/officeart/2016/7/layout/RepeatingBendingProcessNew"/>
    <dgm:cxn modelId="{B544DF39-CC1C-47FA-85B7-199444BF524A}" srcId="{55747551-DD33-4424-8406-3FB565B86819}" destId="{ABC7F626-CAB4-45E3-8726-C5FEEA8DA589}" srcOrd="2" destOrd="0" parTransId="{9C7AE066-EF2D-4748-8D9F-D0D574A1D341}" sibTransId="{C6CBEC56-DD88-4CE0-9EF3-08D1A60B6EAC}"/>
    <dgm:cxn modelId="{FAD9B53B-EF92-4AC6-B23A-9457057E2CA8}" srcId="{55747551-DD33-4424-8406-3FB565B86819}" destId="{0AB2B8AE-122E-4A81-A6B5-F963FD804C1A}" srcOrd="3" destOrd="0" parTransId="{F97C6A12-4960-4B70-B239-FD81C1021E74}" sibTransId="{CC6D54D4-0539-4125-8EBB-F12E6D7000E8}"/>
    <dgm:cxn modelId="{A46A1142-41C3-564C-A28E-EBCB302DF9D3}" type="presOf" srcId="{3DB38491-56C8-4356-BA05-5DEB61C20396}" destId="{02110406-288E-8C42-86B1-13DF2C045D91}" srcOrd="0" destOrd="0" presId="urn:microsoft.com/office/officeart/2016/7/layout/RepeatingBendingProcessNew"/>
    <dgm:cxn modelId="{CA5BCC48-49BE-C846-ACFC-ACDA8D1C0107}" type="presOf" srcId="{6CEDA5D7-DC05-4DB7-A9A2-687AE44809AF}" destId="{1C6CEFB5-C15D-134C-97BC-C070F3B5BFEF}" srcOrd="1" destOrd="0" presId="urn:microsoft.com/office/officeart/2016/7/layout/RepeatingBendingProcessNew"/>
    <dgm:cxn modelId="{37139F4A-2336-C64E-9F98-C35639902D59}" type="presOf" srcId="{6DCBB71D-4178-4E34-89F2-57247FBC1BC3}" destId="{CBCB5723-0ED1-AF4C-95E1-A041C98491FC}" srcOrd="0" destOrd="0" presId="urn:microsoft.com/office/officeart/2016/7/layout/RepeatingBendingProcessNew"/>
    <dgm:cxn modelId="{5A924C57-71E3-004D-9ADC-07A26B480559}" type="presOf" srcId="{6311BF54-3825-4709-A383-6D3044953390}" destId="{D91ED09B-06B1-8249-989D-143C37BF4258}" srcOrd="0" destOrd="0" presId="urn:microsoft.com/office/officeart/2016/7/layout/RepeatingBendingProcessNew"/>
    <dgm:cxn modelId="{BE703260-3D1F-B749-9B5B-25E922A14562}" type="presOf" srcId="{19DB4556-777A-4467-A44D-680FE9719278}" destId="{0067AE15-8EA3-664A-8A67-F478B139DE87}" srcOrd="0" destOrd="0" presId="urn:microsoft.com/office/officeart/2016/7/layout/RepeatingBendingProcessNew"/>
    <dgm:cxn modelId="{2A6D7E66-7D52-134D-B100-7DFECF9B343D}" type="presOf" srcId="{ABC7F626-CAB4-45E3-8726-C5FEEA8DA589}" destId="{27113017-6CC7-694A-8E6A-2F5EC582BC76}" srcOrd="0" destOrd="0" presId="urn:microsoft.com/office/officeart/2016/7/layout/RepeatingBendingProcessNew"/>
    <dgm:cxn modelId="{E804736B-0367-0941-89B6-AAB9B587F50C}" type="presOf" srcId="{0AB2B8AE-122E-4A81-A6B5-F963FD804C1A}" destId="{9E6B59C8-BFDD-AE49-A434-90386A916835}" srcOrd="0" destOrd="0" presId="urn:microsoft.com/office/officeart/2016/7/layout/RepeatingBendingProcessNew"/>
    <dgm:cxn modelId="{57F9B46B-7A03-3B44-9CAE-46C7F31FBB32}" type="presOf" srcId="{7338038D-8A59-40DB-959B-89DDEAB9CB53}" destId="{FCB177EC-32AB-A94A-B930-5F62C515F61A}" srcOrd="0" destOrd="0" presId="urn:microsoft.com/office/officeart/2016/7/layout/RepeatingBendingProcessNew"/>
    <dgm:cxn modelId="{3D276C70-69A3-2B48-8970-16D6D50807DC}" type="presOf" srcId="{2F008CB9-F221-4E97-AA0F-A6C5B054C5F7}" destId="{44580EF0-BB39-684B-88B5-639B5B008DA2}" srcOrd="0" destOrd="0" presId="urn:microsoft.com/office/officeart/2016/7/layout/RepeatingBendingProcessNew"/>
    <dgm:cxn modelId="{91CA5487-E0BE-934C-AA2B-EC0B3F490430}" type="presOf" srcId="{CC6D54D4-0539-4125-8EBB-F12E6D7000E8}" destId="{EA630138-365A-714C-A5D5-53D0EFDFD117}" srcOrd="0" destOrd="0" presId="urn:microsoft.com/office/officeart/2016/7/layout/RepeatingBendingProcessNew"/>
    <dgm:cxn modelId="{1EFA408C-2C27-1043-A3CB-B0AF345E2402}" type="presOf" srcId="{C6CBEC56-DD88-4CE0-9EF3-08D1A60B6EAC}" destId="{FEB79A25-DB26-D54D-8121-892C03D15C57}" srcOrd="0" destOrd="0" presId="urn:microsoft.com/office/officeart/2016/7/layout/RepeatingBendingProcessNew"/>
    <dgm:cxn modelId="{488B2198-ABD6-9E44-A4E8-035A57607111}" type="presOf" srcId="{37DCE63F-ED72-43C4-A817-4A73AD0743B4}" destId="{D05BEEE2-CA3A-FA46-B90E-6DC82BAD981B}" srcOrd="0" destOrd="0" presId="urn:microsoft.com/office/officeart/2016/7/layout/RepeatingBendingProcessNew"/>
    <dgm:cxn modelId="{9CB8A7AF-EEE1-47AF-A138-6EB1D438AE5B}" srcId="{55747551-DD33-4424-8406-3FB565B86819}" destId="{7338038D-8A59-40DB-959B-89DDEAB9CB53}" srcOrd="5" destOrd="0" parTransId="{DA47F0B2-EE4A-43BE-ABF1-58F5ABEC18B2}" sibTransId="{7153423E-18D3-4CE5-AB3E-8A65371BD547}"/>
    <dgm:cxn modelId="{A182CFB1-9322-AA40-AB27-D6738292B75E}" type="presOf" srcId="{55747551-DD33-4424-8406-3FB565B86819}" destId="{6F9C3BA5-71A4-0742-9EF4-C92FA9E59D9B}" srcOrd="0" destOrd="0" presId="urn:microsoft.com/office/officeart/2016/7/layout/RepeatingBendingProcessNew"/>
    <dgm:cxn modelId="{4859FFB2-5702-4F11-A2A5-6AC36CE52DC7}" srcId="{55747551-DD33-4424-8406-3FB565B86819}" destId="{6DCBB71D-4178-4E34-89F2-57247FBC1BC3}" srcOrd="1" destOrd="0" parTransId="{1A073EAB-1383-459F-830B-9288E8CB0B68}" sibTransId="{6311BF54-3825-4709-A383-6D3044953390}"/>
    <dgm:cxn modelId="{4E9AD2BD-5858-4455-AC7D-437EFA9F0BB4}" srcId="{55747551-DD33-4424-8406-3FB565B86819}" destId="{19DB4556-777A-4467-A44D-680FE9719278}" srcOrd="4" destOrd="0" parTransId="{F63268CF-B311-4202-BEC9-E2A686C8F50E}" sibTransId="{CCFA8F17-BC2C-4BEB-8442-6490B92F389C}"/>
    <dgm:cxn modelId="{A137A1C7-526E-D843-BE17-1B94138ADF6C}" type="presOf" srcId="{C6CBEC56-DD88-4CE0-9EF3-08D1A60B6EAC}" destId="{049062A5-95F7-3841-9237-1239A62C343C}" srcOrd="1" destOrd="0" presId="urn:microsoft.com/office/officeart/2016/7/layout/RepeatingBendingProcessNew"/>
    <dgm:cxn modelId="{590E3BD9-C6F0-9C4A-9452-C17C57BF850D}" type="presOf" srcId="{7153423E-18D3-4CE5-AB3E-8A65371BD547}" destId="{AF95B82C-84A6-3242-86B5-DC8B81AD185E}" srcOrd="0" destOrd="0" presId="urn:microsoft.com/office/officeart/2016/7/layout/RepeatingBendingProcessNew"/>
    <dgm:cxn modelId="{A57257EF-5948-AB49-BF51-E7B1ADB34C58}" type="presOf" srcId="{6311BF54-3825-4709-A383-6D3044953390}" destId="{636D192E-299E-604C-9398-FBD1534BD244}" srcOrd="1" destOrd="0" presId="urn:microsoft.com/office/officeart/2016/7/layout/RepeatingBendingProcessNew"/>
    <dgm:cxn modelId="{2C5AA1F0-6E16-499D-BC26-9CE3D219E142}" srcId="{55747551-DD33-4424-8406-3FB565B86819}" destId="{37DCE63F-ED72-43C4-A817-4A73AD0743B4}" srcOrd="0" destOrd="0" parTransId="{A1831066-058D-4086-8EE0-61478D434DD4}" sibTransId="{3DB38491-56C8-4356-BA05-5DEB61C20396}"/>
    <dgm:cxn modelId="{8BD6DFF4-7295-FD40-8C32-528EF11670E0}" type="presOf" srcId="{6CEDA5D7-DC05-4DB7-A9A2-687AE44809AF}" destId="{741D3AD1-6054-F543-A43C-21795B49A4DE}" srcOrd="0" destOrd="0" presId="urn:microsoft.com/office/officeart/2016/7/layout/RepeatingBendingProcessNew"/>
    <dgm:cxn modelId="{28680D8C-B6F6-8948-9A9D-38C499671776}" type="presParOf" srcId="{6F9C3BA5-71A4-0742-9EF4-C92FA9E59D9B}" destId="{D05BEEE2-CA3A-FA46-B90E-6DC82BAD981B}" srcOrd="0" destOrd="0" presId="urn:microsoft.com/office/officeart/2016/7/layout/RepeatingBendingProcessNew"/>
    <dgm:cxn modelId="{7024D472-8671-C345-A8F8-72DA528DA8BE}" type="presParOf" srcId="{6F9C3BA5-71A4-0742-9EF4-C92FA9E59D9B}" destId="{02110406-288E-8C42-86B1-13DF2C045D91}" srcOrd="1" destOrd="0" presId="urn:microsoft.com/office/officeart/2016/7/layout/RepeatingBendingProcessNew"/>
    <dgm:cxn modelId="{174DA2B8-7D4B-9C40-BC10-3F540D8C5FC5}" type="presParOf" srcId="{02110406-288E-8C42-86B1-13DF2C045D91}" destId="{CB4A0B92-E407-F24B-9E1D-0EF36B946950}" srcOrd="0" destOrd="0" presId="urn:microsoft.com/office/officeart/2016/7/layout/RepeatingBendingProcessNew"/>
    <dgm:cxn modelId="{F8A2065F-339F-694A-948B-8B0870112D46}" type="presParOf" srcId="{6F9C3BA5-71A4-0742-9EF4-C92FA9E59D9B}" destId="{CBCB5723-0ED1-AF4C-95E1-A041C98491FC}" srcOrd="2" destOrd="0" presId="urn:microsoft.com/office/officeart/2016/7/layout/RepeatingBendingProcessNew"/>
    <dgm:cxn modelId="{68052C7C-9A10-B449-BD7D-0352094D786D}" type="presParOf" srcId="{6F9C3BA5-71A4-0742-9EF4-C92FA9E59D9B}" destId="{D91ED09B-06B1-8249-989D-143C37BF4258}" srcOrd="3" destOrd="0" presId="urn:microsoft.com/office/officeart/2016/7/layout/RepeatingBendingProcessNew"/>
    <dgm:cxn modelId="{B2602276-49A1-6045-B321-84EE035BC118}" type="presParOf" srcId="{D91ED09B-06B1-8249-989D-143C37BF4258}" destId="{636D192E-299E-604C-9398-FBD1534BD244}" srcOrd="0" destOrd="0" presId="urn:microsoft.com/office/officeart/2016/7/layout/RepeatingBendingProcessNew"/>
    <dgm:cxn modelId="{4B3B3FFB-6F02-D946-86B3-D37B1DD1607F}" type="presParOf" srcId="{6F9C3BA5-71A4-0742-9EF4-C92FA9E59D9B}" destId="{27113017-6CC7-694A-8E6A-2F5EC582BC76}" srcOrd="4" destOrd="0" presId="urn:microsoft.com/office/officeart/2016/7/layout/RepeatingBendingProcessNew"/>
    <dgm:cxn modelId="{7FA56869-55B1-A942-8B35-3209D6007310}" type="presParOf" srcId="{6F9C3BA5-71A4-0742-9EF4-C92FA9E59D9B}" destId="{FEB79A25-DB26-D54D-8121-892C03D15C57}" srcOrd="5" destOrd="0" presId="urn:microsoft.com/office/officeart/2016/7/layout/RepeatingBendingProcessNew"/>
    <dgm:cxn modelId="{20C7CCA6-E231-1741-97D1-5694BF019A3E}" type="presParOf" srcId="{FEB79A25-DB26-D54D-8121-892C03D15C57}" destId="{049062A5-95F7-3841-9237-1239A62C343C}" srcOrd="0" destOrd="0" presId="urn:microsoft.com/office/officeart/2016/7/layout/RepeatingBendingProcessNew"/>
    <dgm:cxn modelId="{738B4D1A-5EA3-304E-B72A-A07D69153482}" type="presParOf" srcId="{6F9C3BA5-71A4-0742-9EF4-C92FA9E59D9B}" destId="{9E6B59C8-BFDD-AE49-A434-90386A916835}" srcOrd="6" destOrd="0" presId="urn:microsoft.com/office/officeart/2016/7/layout/RepeatingBendingProcessNew"/>
    <dgm:cxn modelId="{1A3AAD0E-BA7E-A44A-A935-A155739A38A6}" type="presParOf" srcId="{6F9C3BA5-71A4-0742-9EF4-C92FA9E59D9B}" destId="{EA630138-365A-714C-A5D5-53D0EFDFD117}" srcOrd="7" destOrd="0" presId="urn:microsoft.com/office/officeart/2016/7/layout/RepeatingBendingProcessNew"/>
    <dgm:cxn modelId="{2E3EC719-D4D2-814C-85D2-F4F1F8462F25}" type="presParOf" srcId="{EA630138-365A-714C-A5D5-53D0EFDFD117}" destId="{3681190E-C4C4-2F4D-A69B-E44C700FABAA}" srcOrd="0" destOrd="0" presId="urn:microsoft.com/office/officeart/2016/7/layout/RepeatingBendingProcessNew"/>
    <dgm:cxn modelId="{2269E419-50BF-614F-8F42-8822F08D86A4}" type="presParOf" srcId="{6F9C3BA5-71A4-0742-9EF4-C92FA9E59D9B}" destId="{0067AE15-8EA3-664A-8A67-F478B139DE87}" srcOrd="8" destOrd="0" presId="urn:microsoft.com/office/officeart/2016/7/layout/RepeatingBendingProcessNew"/>
    <dgm:cxn modelId="{5415742B-EB05-E143-AD0B-68BD351AA4ED}" type="presParOf" srcId="{6F9C3BA5-71A4-0742-9EF4-C92FA9E59D9B}" destId="{FBC192F6-1D21-6143-8DDC-4A2EECB950FE}" srcOrd="9" destOrd="0" presId="urn:microsoft.com/office/officeart/2016/7/layout/RepeatingBendingProcessNew"/>
    <dgm:cxn modelId="{FDDD338C-75E6-4B48-AD3B-3EF52E041CE7}" type="presParOf" srcId="{FBC192F6-1D21-6143-8DDC-4A2EECB950FE}" destId="{279BD6A1-EE45-374A-84F7-802D01C70BEF}" srcOrd="0" destOrd="0" presId="urn:microsoft.com/office/officeart/2016/7/layout/RepeatingBendingProcessNew"/>
    <dgm:cxn modelId="{A22D96DF-2025-4C45-B566-6A7B21D12BEE}" type="presParOf" srcId="{6F9C3BA5-71A4-0742-9EF4-C92FA9E59D9B}" destId="{FCB177EC-32AB-A94A-B930-5F62C515F61A}" srcOrd="10" destOrd="0" presId="urn:microsoft.com/office/officeart/2016/7/layout/RepeatingBendingProcessNew"/>
    <dgm:cxn modelId="{93942923-6B62-8746-9778-3AFFC6275DE6}" type="presParOf" srcId="{6F9C3BA5-71A4-0742-9EF4-C92FA9E59D9B}" destId="{AF95B82C-84A6-3242-86B5-DC8B81AD185E}" srcOrd="11" destOrd="0" presId="urn:microsoft.com/office/officeart/2016/7/layout/RepeatingBendingProcessNew"/>
    <dgm:cxn modelId="{E3362BA5-EFA9-D647-99D3-74447EFD8557}" type="presParOf" srcId="{AF95B82C-84A6-3242-86B5-DC8B81AD185E}" destId="{A45E375B-8AF2-F54C-A500-211CC05166A7}" srcOrd="0" destOrd="0" presId="urn:microsoft.com/office/officeart/2016/7/layout/RepeatingBendingProcessNew"/>
    <dgm:cxn modelId="{4C34686F-E87F-0F40-83F3-938668915259}" type="presParOf" srcId="{6F9C3BA5-71A4-0742-9EF4-C92FA9E59D9B}" destId="{2D16FE18-9A67-2148-BEF0-0463E78C2889}" srcOrd="12" destOrd="0" presId="urn:microsoft.com/office/officeart/2016/7/layout/RepeatingBendingProcessNew"/>
    <dgm:cxn modelId="{7F8A1BE5-C059-7845-B0FF-A0A074F2C799}" type="presParOf" srcId="{6F9C3BA5-71A4-0742-9EF4-C92FA9E59D9B}" destId="{741D3AD1-6054-F543-A43C-21795B49A4DE}" srcOrd="13" destOrd="0" presId="urn:microsoft.com/office/officeart/2016/7/layout/RepeatingBendingProcessNew"/>
    <dgm:cxn modelId="{1BF8BAD5-E54C-9D4C-B3FE-F0A12549A3DC}" type="presParOf" srcId="{741D3AD1-6054-F543-A43C-21795B49A4DE}" destId="{1C6CEFB5-C15D-134C-97BC-C070F3B5BFEF}" srcOrd="0" destOrd="0" presId="urn:microsoft.com/office/officeart/2016/7/layout/RepeatingBendingProcessNew"/>
    <dgm:cxn modelId="{D0E16505-9ECD-8C42-B6EC-3790ACC1428A}" type="presParOf" srcId="{6F9C3BA5-71A4-0742-9EF4-C92FA9E59D9B}" destId="{44580EF0-BB39-684B-88B5-639B5B008DA2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0F349-0A64-43BB-B96C-88C9EE76B178}" type="doc">
      <dgm:prSet loTypeId="urn:microsoft.com/office/officeart/2005/8/layout/process4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F55906-7957-4E8C-A5C5-B1A667E39F0D}">
      <dgm:prSet/>
      <dgm:spPr/>
      <dgm:t>
        <a:bodyPr/>
        <a:lstStyle/>
        <a:p>
          <a:r>
            <a:rPr lang="en-GB"/>
            <a:t>We found 127 locations within 11 centers of area meting our conditions</a:t>
          </a:r>
          <a:endParaRPr lang="en-US"/>
        </a:p>
      </dgm:t>
    </dgm:pt>
    <dgm:pt modelId="{4DE7267D-76BC-4856-BD60-5C00C39C9395}" type="parTrans" cxnId="{28C77146-C1CD-40C9-A95A-C404A8E388A9}">
      <dgm:prSet/>
      <dgm:spPr/>
      <dgm:t>
        <a:bodyPr/>
        <a:lstStyle/>
        <a:p>
          <a:endParaRPr lang="en-US"/>
        </a:p>
      </dgm:t>
    </dgm:pt>
    <dgm:pt modelId="{DAAFE96A-E248-4D5F-A152-2528FD1D15DB}" type="sibTrans" cxnId="{28C77146-C1CD-40C9-A95A-C404A8E388A9}">
      <dgm:prSet/>
      <dgm:spPr/>
      <dgm:t>
        <a:bodyPr/>
        <a:lstStyle/>
        <a:p>
          <a:endParaRPr lang="en-US"/>
        </a:p>
      </dgm:t>
    </dgm:pt>
    <dgm:pt modelId="{ABA7EC87-D528-4E9D-B9F0-374D11BEE3B7}">
      <dgm:prSet/>
      <dgm:spPr/>
      <dgm:t>
        <a:bodyPr/>
        <a:lstStyle/>
        <a:p>
          <a:r>
            <a:rPr lang="en-GB"/>
            <a:t>More informations are needed to take a decision : </a:t>
          </a:r>
          <a:endParaRPr lang="en-US"/>
        </a:p>
      </dgm:t>
    </dgm:pt>
    <dgm:pt modelId="{A9A57581-5339-4FC4-B618-1194B695E404}" type="parTrans" cxnId="{D780A04A-B863-49C4-8A66-F152C428D8B4}">
      <dgm:prSet/>
      <dgm:spPr/>
      <dgm:t>
        <a:bodyPr/>
        <a:lstStyle/>
        <a:p>
          <a:endParaRPr lang="en-US"/>
        </a:p>
      </dgm:t>
    </dgm:pt>
    <dgm:pt modelId="{12337C44-534F-440F-9434-8F886261C798}" type="sibTrans" cxnId="{D780A04A-B863-49C4-8A66-F152C428D8B4}">
      <dgm:prSet/>
      <dgm:spPr/>
      <dgm:t>
        <a:bodyPr/>
        <a:lstStyle/>
        <a:p>
          <a:endParaRPr lang="en-US"/>
        </a:p>
      </dgm:t>
    </dgm:pt>
    <dgm:pt modelId="{E6B0FD88-555B-46E7-B54C-FEDA95A0505F}">
      <dgm:prSet/>
      <dgm:spPr/>
      <dgm:t>
        <a:bodyPr/>
        <a:lstStyle/>
        <a:p>
          <a:r>
            <a:rPr lang="en-US"/>
            <a:t>attractiveness of each location (proximity to park or water)</a:t>
          </a:r>
        </a:p>
      </dgm:t>
    </dgm:pt>
    <dgm:pt modelId="{7BB34693-F714-4DF7-A5B2-AFC9AABEDD5A}" type="parTrans" cxnId="{C1B817FA-8CF4-4165-978F-18C036B5F515}">
      <dgm:prSet/>
      <dgm:spPr/>
      <dgm:t>
        <a:bodyPr/>
        <a:lstStyle/>
        <a:p>
          <a:endParaRPr lang="en-US"/>
        </a:p>
      </dgm:t>
    </dgm:pt>
    <dgm:pt modelId="{A5BC73AC-799D-4691-865B-8841886E28BC}" type="sibTrans" cxnId="{C1B817FA-8CF4-4165-978F-18C036B5F515}">
      <dgm:prSet/>
      <dgm:spPr/>
      <dgm:t>
        <a:bodyPr/>
        <a:lstStyle/>
        <a:p>
          <a:endParaRPr lang="en-US"/>
        </a:p>
      </dgm:t>
    </dgm:pt>
    <dgm:pt modelId="{0CFB733E-B3A8-4221-A372-9AF38FA005FC}">
      <dgm:prSet/>
      <dgm:spPr/>
      <dgm:t>
        <a:bodyPr/>
        <a:lstStyle/>
        <a:p>
          <a:r>
            <a:rPr lang="en-US"/>
            <a:t>levels of noise / proximity to major roads</a:t>
          </a:r>
        </a:p>
      </dgm:t>
    </dgm:pt>
    <dgm:pt modelId="{A431B075-401D-4AD2-9397-616E66C5CEAC}" type="parTrans" cxnId="{A2964D31-CCF6-4164-B9F2-54573B764ACC}">
      <dgm:prSet/>
      <dgm:spPr/>
      <dgm:t>
        <a:bodyPr/>
        <a:lstStyle/>
        <a:p>
          <a:endParaRPr lang="en-US"/>
        </a:p>
      </dgm:t>
    </dgm:pt>
    <dgm:pt modelId="{8C39102D-FCD0-4FDF-9E8D-B7DF95E7749D}" type="sibTrans" cxnId="{A2964D31-CCF6-4164-B9F2-54573B764ACC}">
      <dgm:prSet/>
      <dgm:spPr/>
      <dgm:t>
        <a:bodyPr/>
        <a:lstStyle/>
        <a:p>
          <a:endParaRPr lang="en-US"/>
        </a:p>
      </dgm:t>
    </dgm:pt>
    <dgm:pt modelId="{9A4C5E3B-C198-4CBA-9E0D-3F9E3C5BA7BC}">
      <dgm:prSet/>
      <dgm:spPr/>
      <dgm:t>
        <a:bodyPr/>
        <a:lstStyle/>
        <a:p>
          <a:r>
            <a:rPr lang="en-US"/>
            <a:t>real estate availability</a:t>
          </a:r>
        </a:p>
      </dgm:t>
    </dgm:pt>
    <dgm:pt modelId="{096E5B4E-6E2D-4844-929B-3B0C2C3C2D13}" type="parTrans" cxnId="{3258E23B-95B4-4C2A-BCD4-507A0A2FF984}">
      <dgm:prSet/>
      <dgm:spPr/>
      <dgm:t>
        <a:bodyPr/>
        <a:lstStyle/>
        <a:p>
          <a:endParaRPr lang="en-US"/>
        </a:p>
      </dgm:t>
    </dgm:pt>
    <dgm:pt modelId="{7A561CB8-D763-44DF-9C16-E7A54F65AB36}" type="sibTrans" cxnId="{3258E23B-95B4-4C2A-BCD4-507A0A2FF984}">
      <dgm:prSet/>
      <dgm:spPr/>
      <dgm:t>
        <a:bodyPr/>
        <a:lstStyle/>
        <a:p>
          <a:endParaRPr lang="en-US"/>
        </a:p>
      </dgm:t>
    </dgm:pt>
    <dgm:pt modelId="{EB8F7DC9-82C5-4C64-B66F-0999A95784B3}">
      <dgm:prSet/>
      <dgm:spPr/>
      <dgm:t>
        <a:bodyPr/>
        <a:lstStyle/>
        <a:p>
          <a:r>
            <a:rPr lang="en-US"/>
            <a:t>prices, social and economic dynamics of every neighborhood</a:t>
          </a:r>
        </a:p>
      </dgm:t>
    </dgm:pt>
    <dgm:pt modelId="{D4A6CFDD-1561-4102-AF37-C303A5FEC96A}" type="parTrans" cxnId="{5E8C825A-10A4-4A41-A09E-F9BF09A3D2C3}">
      <dgm:prSet/>
      <dgm:spPr/>
      <dgm:t>
        <a:bodyPr/>
        <a:lstStyle/>
        <a:p>
          <a:endParaRPr lang="en-US"/>
        </a:p>
      </dgm:t>
    </dgm:pt>
    <dgm:pt modelId="{469B92D4-E127-40DA-9399-BE0805697F63}" type="sibTrans" cxnId="{5E8C825A-10A4-4A41-A09E-F9BF09A3D2C3}">
      <dgm:prSet/>
      <dgm:spPr/>
      <dgm:t>
        <a:bodyPr/>
        <a:lstStyle/>
        <a:p>
          <a:endParaRPr lang="en-US"/>
        </a:p>
      </dgm:t>
    </dgm:pt>
    <dgm:pt modelId="{54F54527-C57F-D04B-B1DB-1FFCC91C0879}" type="pres">
      <dgm:prSet presAssocID="{5230F349-0A64-43BB-B96C-88C9EE76B178}" presName="Name0" presStyleCnt="0">
        <dgm:presLayoutVars>
          <dgm:dir/>
          <dgm:animLvl val="lvl"/>
          <dgm:resizeHandles val="exact"/>
        </dgm:presLayoutVars>
      </dgm:prSet>
      <dgm:spPr/>
    </dgm:pt>
    <dgm:pt modelId="{C68FD7C6-515B-6F41-9422-05F4F61E55CA}" type="pres">
      <dgm:prSet presAssocID="{ABA7EC87-D528-4E9D-B9F0-374D11BEE3B7}" presName="boxAndChildren" presStyleCnt="0"/>
      <dgm:spPr/>
    </dgm:pt>
    <dgm:pt modelId="{F666AE8B-84C6-AF43-8646-721E8066FD04}" type="pres">
      <dgm:prSet presAssocID="{ABA7EC87-D528-4E9D-B9F0-374D11BEE3B7}" presName="parentTextBox" presStyleLbl="node1" presStyleIdx="0" presStyleCnt="2"/>
      <dgm:spPr/>
    </dgm:pt>
    <dgm:pt modelId="{4FBD9EC7-F9AE-E442-AD0C-4DD2B4B43B9F}" type="pres">
      <dgm:prSet presAssocID="{ABA7EC87-D528-4E9D-B9F0-374D11BEE3B7}" presName="entireBox" presStyleLbl="node1" presStyleIdx="0" presStyleCnt="2"/>
      <dgm:spPr/>
    </dgm:pt>
    <dgm:pt modelId="{1427D8BA-3EE4-6B46-9ADF-4514AFE6CAD1}" type="pres">
      <dgm:prSet presAssocID="{ABA7EC87-D528-4E9D-B9F0-374D11BEE3B7}" presName="descendantBox" presStyleCnt="0"/>
      <dgm:spPr/>
    </dgm:pt>
    <dgm:pt modelId="{3D3F6EE9-9777-FC40-A52A-816631A46F30}" type="pres">
      <dgm:prSet presAssocID="{E6B0FD88-555B-46E7-B54C-FEDA95A0505F}" presName="childTextBox" presStyleLbl="fgAccFollowNode1" presStyleIdx="0" presStyleCnt="4">
        <dgm:presLayoutVars>
          <dgm:bulletEnabled val="1"/>
        </dgm:presLayoutVars>
      </dgm:prSet>
      <dgm:spPr/>
    </dgm:pt>
    <dgm:pt modelId="{03EA2D0B-BD7F-9F42-9E2E-6933032B23A0}" type="pres">
      <dgm:prSet presAssocID="{0CFB733E-B3A8-4221-A372-9AF38FA005FC}" presName="childTextBox" presStyleLbl="fgAccFollowNode1" presStyleIdx="1" presStyleCnt="4">
        <dgm:presLayoutVars>
          <dgm:bulletEnabled val="1"/>
        </dgm:presLayoutVars>
      </dgm:prSet>
      <dgm:spPr/>
    </dgm:pt>
    <dgm:pt modelId="{9FC5CF3C-7774-944A-A741-C434108647E6}" type="pres">
      <dgm:prSet presAssocID="{9A4C5E3B-C198-4CBA-9E0D-3F9E3C5BA7BC}" presName="childTextBox" presStyleLbl="fgAccFollowNode1" presStyleIdx="2" presStyleCnt="4">
        <dgm:presLayoutVars>
          <dgm:bulletEnabled val="1"/>
        </dgm:presLayoutVars>
      </dgm:prSet>
      <dgm:spPr/>
    </dgm:pt>
    <dgm:pt modelId="{90BD21F2-C6A6-6743-8D9D-A0A4BCDA1BD7}" type="pres">
      <dgm:prSet presAssocID="{EB8F7DC9-82C5-4C64-B66F-0999A95784B3}" presName="childTextBox" presStyleLbl="fgAccFollowNode1" presStyleIdx="3" presStyleCnt="4">
        <dgm:presLayoutVars>
          <dgm:bulletEnabled val="1"/>
        </dgm:presLayoutVars>
      </dgm:prSet>
      <dgm:spPr/>
    </dgm:pt>
    <dgm:pt modelId="{EC4DCBD7-5D28-404C-9E36-9B68B1EC7BB6}" type="pres">
      <dgm:prSet presAssocID="{DAAFE96A-E248-4D5F-A152-2528FD1D15DB}" presName="sp" presStyleCnt="0"/>
      <dgm:spPr/>
    </dgm:pt>
    <dgm:pt modelId="{9D0869A6-ECE7-944C-A8CB-0395B361C9AB}" type="pres">
      <dgm:prSet presAssocID="{A2F55906-7957-4E8C-A5C5-B1A667E39F0D}" presName="arrowAndChildren" presStyleCnt="0"/>
      <dgm:spPr/>
    </dgm:pt>
    <dgm:pt modelId="{64A54559-35AA-B144-BE97-1514D6F17764}" type="pres">
      <dgm:prSet presAssocID="{A2F55906-7957-4E8C-A5C5-B1A667E39F0D}" presName="parentTextArrow" presStyleLbl="node1" presStyleIdx="1" presStyleCnt="2"/>
      <dgm:spPr/>
    </dgm:pt>
  </dgm:ptLst>
  <dgm:cxnLst>
    <dgm:cxn modelId="{D52B9518-F200-A847-88AA-5DAA118A6A77}" type="presOf" srcId="{A2F55906-7957-4E8C-A5C5-B1A667E39F0D}" destId="{64A54559-35AA-B144-BE97-1514D6F17764}" srcOrd="0" destOrd="0" presId="urn:microsoft.com/office/officeart/2005/8/layout/process4"/>
    <dgm:cxn modelId="{05031C23-E4A2-7B45-84FC-0F040A1B24B4}" type="presOf" srcId="{9A4C5E3B-C198-4CBA-9E0D-3F9E3C5BA7BC}" destId="{9FC5CF3C-7774-944A-A741-C434108647E6}" srcOrd="0" destOrd="0" presId="urn:microsoft.com/office/officeart/2005/8/layout/process4"/>
    <dgm:cxn modelId="{A2964D31-CCF6-4164-B9F2-54573B764ACC}" srcId="{ABA7EC87-D528-4E9D-B9F0-374D11BEE3B7}" destId="{0CFB733E-B3A8-4221-A372-9AF38FA005FC}" srcOrd="1" destOrd="0" parTransId="{A431B075-401D-4AD2-9397-616E66C5CEAC}" sibTransId="{8C39102D-FCD0-4FDF-9E8D-B7DF95E7749D}"/>
    <dgm:cxn modelId="{B0FB8D33-DEB9-464F-98AF-16905B1C2C4A}" type="presOf" srcId="{EB8F7DC9-82C5-4C64-B66F-0999A95784B3}" destId="{90BD21F2-C6A6-6743-8D9D-A0A4BCDA1BD7}" srcOrd="0" destOrd="0" presId="urn:microsoft.com/office/officeart/2005/8/layout/process4"/>
    <dgm:cxn modelId="{3258E23B-95B4-4C2A-BCD4-507A0A2FF984}" srcId="{ABA7EC87-D528-4E9D-B9F0-374D11BEE3B7}" destId="{9A4C5E3B-C198-4CBA-9E0D-3F9E3C5BA7BC}" srcOrd="2" destOrd="0" parTransId="{096E5B4E-6E2D-4844-929B-3B0C2C3C2D13}" sibTransId="{7A561CB8-D763-44DF-9C16-E7A54F65AB36}"/>
    <dgm:cxn modelId="{28C77146-C1CD-40C9-A95A-C404A8E388A9}" srcId="{5230F349-0A64-43BB-B96C-88C9EE76B178}" destId="{A2F55906-7957-4E8C-A5C5-B1A667E39F0D}" srcOrd="0" destOrd="0" parTransId="{4DE7267D-76BC-4856-BD60-5C00C39C9395}" sibTransId="{DAAFE96A-E248-4D5F-A152-2528FD1D15DB}"/>
    <dgm:cxn modelId="{D780A04A-B863-49C4-8A66-F152C428D8B4}" srcId="{5230F349-0A64-43BB-B96C-88C9EE76B178}" destId="{ABA7EC87-D528-4E9D-B9F0-374D11BEE3B7}" srcOrd="1" destOrd="0" parTransId="{A9A57581-5339-4FC4-B618-1194B695E404}" sibTransId="{12337C44-534F-440F-9434-8F886261C798}"/>
    <dgm:cxn modelId="{5E8C825A-10A4-4A41-A09E-F9BF09A3D2C3}" srcId="{ABA7EC87-D528-4E9D-B9F0-374D11BEE3B7}" destId="{EB8F7DC9-82C5-4C64-B66F-0999A95784B3}" srcOrd="3" destOrd="0" parTransId="{D4A6CFDD-1561-4102-AF37-C303A5FEC96A}" sibTransId="{469B92D4-E127-40DA-9399-BE0805697F63}"/>
    <dgm:cxn modelId="{1F860F64-90A7-254A-8E0D-B605AC80884C}" type="presOf" srcId="{5230F349-0A64-43BB-B96C-88C9EE76B178}" destId="{54F54527-C57F-D04B-B1DB-1FFCC91C0879}" srcOrd="0" destOrd="0" presId="urn:microsoft.com/office/officeart/2005/8/layout/process4"/>
    <dgm:cxn modelId="{EA402DA9-CAA0-1640-AC46-F2CDC3EB942F}" type="presOf" srcId="{ABA7EC87-D528-4E9D-B9F0-374D11BEE3B7}" destId="{F666AE8B-84C6-AF43-8646-721E8066FD04}" srcOrd="0" destOrd="0" presId="urn:microsoft.com/office/officeart/2005/8/layout/process4"/>
    <dgm:cxn modelId="{165D6ED5-C840-A54D-87E7-733DF3EC50C4}" type="presOf" srcId="{ABA7EC87-D528-4E9D-B9F0-374D11BEE3B7}" destId="{4FBD9EC7-F9AE-E442-AD0C-4DD2B4B43B9F}" srcOrd="1" destOrd="0" presId="urn:microsoft.com/office/officeart/2005/8/layout/process4"/>
    <dgm:cxn modelId="{2E52E8E1-47F4-7943-9525-54911D386CC3}" type="presOf" srcId="{0CFB733E-B3A8-4221-A372-9AF38FA005FC}" destId="{03EA2D0B-BD7F-9F42-9E2E-6933032B23A0}" srcOrd="0" destOrd="0" presId="urn:microsoft.com/office/officeart/2005/8/layout/process4"/>
    <dgm:cxn modelId="{C3088CEA-45DC-2046-A99E-5D570FC654DF}" type="presOf" srcId="{E6B0FD88-555B-46E7-B54C-FEDA95A0505F}" destId="{3D3F6EE9-9777-FC40-A52A-816631A46F30}" srcOrd="0" destOrd="0" presId="urn:microsoft.com/office/officeart/2005/8/layout/process4"/>
    <dgm:cxn modelId="{C1B817FA-8CF4-4165-978F-18C036B5F515}" srcId="{ABA7EC87-D528-4E9D-B9F0-374D11BEE3B7}" destId="{E6B0FD88-555B-46E7-B54C-FEDA95A0505F}" srcOrd="0" destOrd="0" parTransId="{7BB34693-F714-4DF7-A5B2-AFC9AABEDD5A}" sibTransId="{A5BC73AC-799D-4691-865B-8841886E28BC}"/>
    <dgm:cxn modelId="{DE6F2BB7-6E27-BE45-98E2-33FF3D533FB7}" type="presParOf" srcId="{54F54527-C57F-D04B-B1DB-1FFCC91C0879}" destId="{C68FD7C6-515B-6F41-9422-05F4F61E55CA}" srcOrd="0" destOrd="0" presId="urn:microsoft.com/office/officeart/2005/8/layout/process4"/>
    <dgm:cxn modelId="{E6BBE141-2CBF-034E-9D7F-8611DC9A8E7C}" type="presParOf" srcId="{C68FD7C6-515B-6F41-9422-05F4F61E55CA}" destId="{F666AE8B-84C6-AF43-8646-721E8066FD04}" srcOrd="0" destOrd="0" presId="urn:microsoft.com/office/officeart/2005/8/layout/process4"/>
    <dgm:cxn modelId="{9F0F80D8-C469-124B-9002-62DE5B5D6A57}" type="presParOf" srcId="{C68FD7C6-515B-6F41-9422-05F4F61E55CA}" destId="{4FBD9EC7-F9AE-E442-AD0C-4DD2B4B43B9F}" srcOrd="1" destOrd="0" presId="urn:microsoft.com/office/officeart/2005/8/layout/process4"/>
    <dgm:cxn modelId="{405AF0E7-1F50-984B-BC31-634F74E5DB56}" type="presParOf" srcId="{C68FD7C6-515B-6F41-9422-05F4F61E55CA}" destId="{1427D8BA-3EE4-6B46-9ADF-4514AFE6CAD1}" srcOrd="2" destOrd="0" presId="urn:microsoft.com/office/officeart/2005/8/layout/process4"/>
    <dgm:cxn modelId="{4C27329E-B09D-3042-8806-F6194F6F0D1A}" type="presParOf" srcId="{1427D8BA-3EE4-6B46-9ADF-4514AFE6CAD1}" destId="{3D3F6EE9-9777-FC40-A52A-816631A46F30}" srcOrd="0" destOrd="0" presId="urn:microsoft.com/office/officeart/2005/8/layout/process4"/>
    <dgm:cxn modelId="{97BD8EA8-2613-CF45-BFF7-59E06FC80FDF}" type="presParOf" srcId="{1427D8BA-3EE4-6B46-9ADF-4514AFE6CAD1}" destId="{03EA2D0B-BD7F-9F42-9E2E-6933032B23A0}" srcOrd="1" destOrd="0" presId="urn:microsoft.com/office/officeart/2005/8/layout/process4"/>
    <dgm:cxn modelId="{7843DA0D-A0CC-F74C-A43C-32018FCED8C7}" type="presParOf" srcId="{1427D8BA-3EE4-6B46-9ADF-4514AFE6CAD1}" destId="{9FC5CF3C-7774-944A-A741-C434108647E6}" srcOrd="2" destOrd="0" presId="urn:microsoft.com/office/officeart/2005/8/layout/process4"/>
    <dgm:cxn modelId="{C7AEFF6D-DCD0-414F-A848-6AF609342ED0}" type="presParOf" srcId="{1427D8BA-3EE4-6B46-9ADF-4514AFE6CAD1}" destId="{90BD21F2-C6A6-6743-8D9D-A0A4BCDA1BD7}" srcOrd="3" destOrd="0" presId="urn:microsoft.com/office/officeart/2005/8/layout/process4"/>
    <dgm:cxn modelId="{6505815C-92AC-2349-A59E-421CB0A06991}" type="presParOf" srcId="{54F54527-C57F-D04B-B1DB-1FFCC91C0879}" destId="{EC4DCBD7-5D28-404C-9E36-9B68B1EC7BB6}" srcOrd="1" destOrd="0" presId="urn:microsoft.com/office/officeart/2005/8/layout/process4"/>
    <dgm:cxn modelId="{CCC1E6DE-3F8A-744F-B5CB-29DF88F242E2}" type="presParOf" srcId="{54F54527-C57F-D04B-B1DB-1FFCC91C0879}" destId="{9D0869A6-ECE7-944C-A8CB-0395B361C9AB}" srcOrd="2" destOrd="0" presId="urn:microsoft.com/office/officeart/2005/8/layout/process4"/>
    <dgm:cxn modelId="{2AFF2348-87ED-9C4B-BCE0-DBCE518647FE}" type="presParOf" srcId="{9D0869A6-ECE7-944C-A8CB-0395B361C9AB}" destId="{64A54559-35AA-B144-BE97-1514D6F17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10406-288E-8C42-86B1-13DF2C045D91}">
      <dsp:nvSpPr>
        <dsp:cNvPr id="0" name=""/>
        <dsp:cNvSpPr/>
      </dsp:nvSpPr>
      <dsp:spPr>
        <a:xfrm>
          <a:off x="1790113" y="1178101"/>
          <a:ext cx="37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7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9732" y="1221768"/>
        <a:ext cx="20517" cy="4107"/>
      </dsp:txXfrm>
    </dsp:sp>
    <dsp:sp modelId="{D05BEEE2-CA3A-FA46-B90E-6DC82BAD981B}">
      <dsp:nvSpPr>
        <dsp:cNvPr id="0" name=""/>
        <dsp:cNvSpPr/>
      </dsp:nvSpPr>
      <dsp:spPr>
        <a:xfrm>
          <a:off x="7761" y="688576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Districts of Paris (geojson file) : </a:t>
          </a:r>
          <a:r>
            <a:rPr lang="en-US" sz="1200" b="1" u="sng" kern="1200">
              <a:hlinkClick xmlns:r="http://schemas.openxmlformats.org/officeDocument/2006/relationships" r:id="rId1"/>
            </a:rPr>
            <a:t>www.data.gouv.fr</a:t>
          </a:r>
          <a:endParaRPr lang="en-US" sz="1200" kern="1200"/>
        </a:p>
      </dsp:txBody>
      <dsp:txXfrm>
        <a:off x="7761" y="688576"/>
        <a:ext cx="1784152" cy="1070491"/>
      </dsp:txXfrm>
    </dsp:sp>
    <dsp:sp modelId="{D91ED09B-06B1-8249-989D-143C37BF4258}">
      <dsp:nvSpPr>
        <dsp:cNvPr id="0" name=""/>
        <dsp:cNvSpPr/>
      </dsp:nvSpPr>
      <dsp:spPr>
        <a:xfrm>
          <a:off x="3984620" y="1178101"/>
          <a:ext cx="37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754" y="45720"/>
              </a:lnTo>
            </a:path>
          </a:pathLst>
        </a:custGeom>
        <a:noFill/>
        <a:ln w="6350" cap="flat" cmpd="sng" algn="ctr">
          <a:solidFill>
            <a:schemeClr val="accent2">
              <a:hueOff val="254684"/>
              <a:satOff val="-1234"/>
              <a:lumOff val="-2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4239" y="1221768"/>
        <a:ext cx="20517" cy="4107"/>
      </dsp:txXfrm>
    </dsp:sp>
    <dsp:sp modelId="{CBCB5723-0ED1-AF4C-95E1-A041C98491FC}">
      <dsp:nvSpPr>
        <dsp:cNvPr id="0" name=""/>
        <dsp:cNvSpPr/>
      </dsp:nvSpPr>
      <dsp:spPr>
        <a:xfrm>
          <a:off x="2202268" y="688576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218300"/>
                <a:satOff val="-1057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8300"/>
                <a:satOff val="-1057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8300"/>
                <a:satOff val="-1057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Boroughs of Paris (geojson file) :  </a:t>
          </a:r>
          <a:r>
            <a:rPr lang="en-US" sz="1200" u="sng" kern="1200">
              <a:hlinkClick xmlns:r="http://schemas.openxmlformats.org/officeDocument/2006/relationships" r:id="rId2"/>
            </a:rPr>
            <a:t>www.</a:t>
          </a:r>
          <a:r>
            <a:rPr lang="en-US" sz="1200" b="1" u="sng" kern="1200">
              <a:hlinkClick xmlns:r="http://schemas.openxmlformats.org/officeDocument/2006/relationships" r:id="rId2"/>
            </a:rPr>
            <a:t>opendata.paris.fr</a:t>
          </a:r>
          <a:r>
            <a:rPr lang="en-US" sz="1200" b="1" kern="1200"/>
            <a:t>  </a:t>
          </a:r>
          <a:endParaRPr lang="en-US" sz="1200" kern="1200"/>
        </a:p>
      </dsp:txBody>
      <dsp:txXfrm>
        <a:off x="2202268" y="688576"/>
        <a:ext cx="1784152" cy="1070491"/>
      </dsp:txXfrm>
    </dsp:sp>
    <dsp:sp modelId="{FEB79A25-DB26-D54D-8121-892C03D15C57}">
      <dsp:nvSpPr>
        <dsp:cNvPr id="0" name=""/>
        <dsp:cNvSpPr/>
      </dsp:nvSpPr>
      <dsp:spPr>
        <a:xfrm>
          <a:off x="1181920" y="1757267"/>
          <a:ext cx="4106930" cy="379754"/>
        </a:xfrm>
        <a:custGeom>
          <a:avLst/>
          <a:gdLst/>
          <a:ahLst/>
          <a:cxnLst/>
          <a:rect l="0" t="0" r="0" b="0"/>
          <a:pathLst>
            <a:path>
              <a:moveTo>
                <a:pt x="4106930" y="0"/>
              </a:moveTo>
              <a:lnTo>
                <a:pt x="4106930" y="206977"/>
              </a:lnTo>
              <a:lnTo>
                <a:pt x="0" y="206977"/>
              </a:lnTo>
              <a:lnTo>
                <a:pt x="0" y="379754"/>
              </a:lnTo>
            </a:path>
          </a:pathLst>
        </a:custGeom>
        <a:noFill/>
        <a:ln w="6350" cap="flat" cmpd="sng" algn="ctr">
          <a:solidFill>
            <a:schemeClr val="accent2">
              <a:hueOff val="509367"/>
              <a:satOff val="-2467"/>
              <a:lumOff val="-4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2201" y="1945091"/>
        <a:ext cx="206369" cy="4107"/>
      </dsp:txXfrm>
    </dsp:sp>
    <dsp:sp modelId="{27113017-6CC7-694A-8E6A-2F5EC582BC76}">
      <dsp:nvSpPr>
        <dsp:cNvPr id="0" name=""/>
        <dsp:cNvSpPr/>
      </dsp:nvSpPr>
      <dsp:spPr>
        <a:xfrm>
          <a:off x="4396775" y="688576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436600"/>
                <a:satOff val="-2115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36600"/>
                <a:satOff val="-2115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36600"/>
                <a:satOff val="-2115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Annual income median from districts (csv file) : </a:t>
          </a:r>
          <a:r>
            <a:rPr lang="en-US" sz="1200" b="1" u="sng" kern="1200">
              <a:hlinkClick xmlns:r="http://schemas.openxmlformats.org/officeDocument/2006/relationships" r:id="rId3"/>
            </a:rPr>
            <a:t>www.insee.fr</a:t>
          </a:r>
          <a:endParaRPr lang="en-US" sz="1200" kern="1200"/>
        </a:p>
      </dsp:txBody>
      <dsp:txXfrm>
        <a:off x="4396775" y="688576"/>
        <a:ext cx="1784152" cy="1070491"/>
      </dsp:txXfrm>
    </dsp:sp>
    <dsp:sp modelId="{EA630138-365A-714C-A5D5-53D0EFDFD117}">
      <dsp:nvSpPr>
        <dsp:cNvPr id="0" name=""/>
        <dsp:cNvSpPr/>
      </dsp:nvSpPr>
      <dsp:spPr>
        <a:xfrm>
          <a:off x="2354280" y="2658948"/>
          <a:ext cx="37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754" y="45720"/>
              </a:lnTo>
            </a:path>
          </a:pathLst>
        </a:custGeom>
        <a:noFill/>
        <a:ln w="6350" cap="flat" cmpd="sng" algn="ctr">
          <a:solidFill>
            <a:schemeClr val="accent2">
              <a:hueOff val="764050"/>
              <a:satOff val="-3700"/>
              <a:lumOff val="-6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3898" y="2702614"/>
        <a:ext cx="20517" cy="4107"/>
      </dsp:txXfrm>
    </dsp:sp>
    <dsp:sp modelId="{9E6B59C8-BFDD-AE49-A434-90386A916835}">
      <dsp:nvSpPr>
        <dsp:cNvPr id="0" name=""/>
        <dsp:cNvSpPr/>
      </dsp:nvSpPr>
      <dsp:spPr>
        <a:xfrm>
          <a:off x="7761" y="2169422"/>
          <a:ext cx="2348318" cy="1070491"/>
        </a:xfrm>
        <a:prstGeom prst="rect">
          <a:avLst/>
        </a:prstGeom>
        <a:gradFill rotWithShape="0">
          <a:gsLst>
            <a:gs pos="0">
              <a:schemeClr val="accent2">
                <a:hueOff val="654900"/>
                <a:satOff val="-3172"/>
                <a:lumOff val="-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54900"/>
                <a:satOff val="-3172"/>
                <a:lumOff val="-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54900"/>
                <a:satOff val="-3172"/>
                <a:lumOff val="-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Centers of candidate areas will be generated algorithmically and approximate addresses of centers of those areas : </a:t>
          </a:r>
          <a:r>
            <a:rPr lang="en-US" sz="1200" b="1" kern="1200" dirty="0"/>
            <a:t>Google Maps API reverse geocoding</a:t>
          </a:r>
          <a:endParaRPr lang="en-US" sz="1200" kern="1200" dirty="0"/>
        </a:p>
      </dsp:txBody>
      <dsp:txXfrm>
        <a:off x="7761" y="2169422"/>
        <a:ext cx="2348318" cy="1070491"/>
      </dsp:txXfrm>
    </dsp:sp>
    <dsp:sp modelId="{FBC192F6-1D21-6143-8DDC-4A2EECB950FE}">
      <dsp:nvSpPr>
        <dsp:cNvPr id="0" name=""/>
        <dsp:cNvSpPr/>
      </dsp:nvSpPr>
      <dsp:spPr>
        <a:xfrm>
          <a:off x="899837" y="3238113"/>
          <a:ext cx="2758673" cy="379754"/>
        </a:xfrm>
        <a:custGeom>
          <a:avLst/>
          <a:gdLst/>
          <a:ahLst/>
          <a:cxnLst/>
          <a:rect l="0" t="0" r="0" b="0"/>
          <a:pathLst>
            <a:path>
              <a:moveTo>
                <a:pt x="2758673" y="0"/>
              </a:moveTo>
              <a:lnTo>
                <a:pt x="2758673" y="206977"/>
              </a:lnTo>
              <a:lnTo>
                <a:pt x="0" y="206977"/>
              </a:lnTo>
              <a:lnTo>
                <a:pt x="0" y="379754"/>
              </a:lnTo>
            </a:path>
          </a:pathLst>
        </a:custGeom>
        <a:noFill/>
        <a:ln w="6350" cap="flat" cmpd="sng" algn="ctr">
          <a:solidFill>
            <a:schemeClr val="accent2">
              <a:hueOff val="1018734"/>
              <a:satOff val="-4934"/>
              <a:lumOff val="-9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9448" y="3425937"/>
        <a:ext cx="139451" cy="4107"/>
      </dsp:txXfrm>
    </dsp:sp>
    <dsp:sp modelId="{0067AE15-8EA3-664A-8A67-F478B139DE87}">
      <dsp:nvSpPr>
        <dsp:cNvPr id="0" name=""/>
        <dsp:cNvSpPr/>
      </dsp:nvSpPr>
      <dsp:spPr>
        <a:xfrm>
          <a:off x="2766435" y="2169422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873201"/>
                <a:satOff val="-4229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873201"/>
                <a:satOff val="-4229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873201"/>
                <a:satOff val="-4229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Number of restaurants and their location in every neighborhood : </a:t>
          </a:r>
          <a:r>
            <a:rPr lang="en-US" sz="1200" b="1" kern="1200"/>
            <a:t>Foursquare API</a:t>
          </a:r>
          <a:endParaRPr lang="en-US" sz="1200" kern="1200"/>
        </a:p>
      </dsp:txBody>
      <dsp:txXfrm>
        <a:off x="2766435" y="2169422"/>
        <a:ext cx="1784152" cy="1070491"/>
      </dsp:txXfrm>
    </dsp:sp>
    <dsp:sp modelId="{AF95B82C-84A6-3242-86B5-DC8B81AD185E}">
      <dsp:nvSpPr>
        <dsp:cNvPr id="0" name=""/>
        <dsp:cNvSpPr/>
      </dsp:nvSpPr>
      <dsp:spPr>
        <a:xfrm>
          <a:off x="1790113" y="4139794"/>
          <a:ext cx="37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754" y="45720"/>
              </a:lnTo>
            </a:path>
          </a:pathLst>
        </a:custGeom>
        <a:noFill/>
        <a:ln w="6350" cap="flat" cmpd="sng" algn="ctr">
          <a:solidFill>
            <a:schemeClr val="accent2">
              <a:hueOff val="1273417"/>
              <a:satOff val="-6167"/>
              <a:lumOff val="-11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9732" y="4183460"/>
        <a:ext cx="20517" cy="4107"/>
      </dsp:txXfrm>
    </dsp:sp>
    <dsp:sp modelId="{FCB177EC-32AB-A94A-B930-5F62C515F61A}">
      <dsp:nvSpPr>
        <dsp:cNvPr id="0" name=""/>
        <dsp:cNvSpPr/>
      </dsp:nvSpPr>
      <dsp:spPr>
        <a:xfrm>
          <a:off x="7761" y="3650268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1091501"/>
                <a:satOff val="-5286"/>
                <a:lumOff val="-98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91501"/>
                <a:satOff val="-5286"/>
                <a:lumOff val="-98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91501"/>
                <a:satOff val="-5286"/>
                <a:lumOff val="-98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Price range of restaurants : </a:t>
          </a:r>
          <a:r>
            <a:rPr lang="en-US" sz="1200" b="1" kern="1200"/>
            <a:t>Zomato API</a:t>
          </a:r>
          <a:r>
            <a:rPr lang="en-US" sz="1200" kern="1200"/>
            <a:t> and </a:t>
          </a:r>
          <a:r>
            <a:rPr lang="en-US" sz="1200" b="1" kern="1200"/>
            <a:t>Yelp API</a:t>
          </a:r>
          <a:endParaRPr lang="en-US" sz="1200" kern="1200"/>
        </a:p>
      </dsp:txBody>
      <dsp:txXfrm>
        <a:off x="7761" y="3650268"/>
        <a:ext cx="1784152" cy="1070491"/>
      </dsp:txXfrm>
    </dsp:sp>
    <dsp:sp modelId="{741D3AD1-6054-F543-A43C-21795B49A4DE}">
      <dsp:nvSpPr>
        <dsp:cNvPr id="0" name=""/>
        <dsp:cNvSpPr/>
      </dsp:nvSpPr>
      <dsp:spPr>
        <a:xfrm>
          <a:off x="3984620" y="4139794"/>
          <a:ext cx="37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754" y="45720"/>
              </a:lnTo>
            </a:path>
          </a:pathLst>
        </a:custGeom>
        <a:noFill/>
        <a:ln w="635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4239" y="4183460"/>
        <a:ext cx="20517" cy="4107"/>
      </dsp:txXfrm>
    </dsp:sp>
    <dsp:sp modelId="{2D16FE18-9A67-2148-BEF0-0463E78C2889}">
      <dsp:nvSpPr>
        <dsp:cNvPr id="0" name=""/>
        <dsp:cNvSpPr/>
      </dsp:nvSpPr>
      <dsp:spPr>
        <a:xfrm>
          <a:off x="2202268" y="3650268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1309801"/>
                <a:satOff val="-6344"/>
                <a:lumOff val="-11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309801"/>
                <a:satOff val="-6344"/>
                <a:lumOff val="-11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309801"/>
                <a:satOff val="-6344"/>
                <a:lumOff val="-11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Coordinate of Paris center : </a:t>
          </a:r>
          <a:r>
            <a:rPr lang="en-US" sz="1200" b="1" kern="1200"/>
            <a:t>Google Maps API geocoding</a:t>
          </a:r>
          <a:r>
            <a:rPr lang="en-US" sz="1200" kern="1200"/>
            <a:t> of Notre-Dame de Paris.</a:t>
          </a:r>
        </a:p>
      </dsp:txBody>
      <dsp:txXfrm>
        <a:off x="2202268" y="3650268"/>
        <a:ext cx="1784152" cy="1070491"/>
      </dsp:txXfrm>
    </dsp:sp>
    <dsp:sp modelId="{44580EF0-BB39-684B-88B5-639B5B008DA2}">
      <dsp:nvSpPr>
        <dsp:cNvPr id="0" name=""/>
        <dsp:cNvSpPr/>
      </dsp:nvSpPr>
      <dsp:spPr>
        <a:xfrm>
          <a:off x="4396775" y="3650268"/>
          <a:ext cx="1784152" cy="1070491"/>
        </a:xfrm>
        <a:prstGeom prst="rect">
          <a:avLst/>
        </a:prstGeom>
        <a:gradFill rotWithShape="0">
          <a:gsLst>
            <a:gs pos="0">
              <a:schemeClr val="accent2">
                <a:hueOff val="1528101"/>
                <a:satOff val="-7401"/>
                <a:lumOff val="-13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528101"/>
                <a:satOff val="-7401"/>
                <a:lumOff val="-13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528101"/>
                <a:satOff val="-7401"/>
                <a:lumOff val="-13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425" tIns="91768" rIns="87425" bIns="91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In total, we selected 4 districts and found 1276 restaurants. Duplicate and out-of-borders restaurants were dropped.</a:t>
          </a:r>
          <a:endParaRPr lang="en-US" sz="1200" kern="1200"/>
        </a:p>
      </dsp:txBody>
      <dsp:txXfrm>
        <a:off x="4396775" y="3650268"/>
        <a:ext cx="1784152" cy="1070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D9EC7-F9AE-E442-AD0C-4DD2B4B43B9F}">
      <dsp:nvSpPr>
        <dsp:cNvPr id="0" name=""/>
        <dsp:cNvSpPr/>
      </dsp:nvSpPr>
      <dsp:spPr>
        <a:xfrm>
          <a:off x="0" y="3264820"/>
          <a:ext cx="6188689" cy="21420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More informations are needed to take a decision : </a:t>
          </a:r>
          <a:endParaRPr lang="en-US" sz="2700" kern="1200"/>
        </a:p>
      </dsp:txBody>
      <dsp:txXfrm>
        <a:off x="0" y="3264820"/>
        <a:ext cx="6188689" cy="1156720"/>
      </dsp:txXfrm>
    </dsp:sp>
    <dsp:sp modelId="{3D3F6EE9-9777-FC40-A52A-816631A46F30}">
      <dsp:nvSpPr>
        <dsp:cNvPr id="0" name=""/>
        <dsp:cNvSpPr/>
      </dsp:nvSpPr>
      <dsp:spPr>
        <a:xfrm>
          <a:off x="0" y="4378700"/>
          <a:ext cx="1547172" cy="9853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attractiveness of each location (proximity to park or water)</a:t>
          </a:r>
        </a:p>
      </dsp:txBody>
      <dsp:txXfrm>
        <a:off x="0" y="4378700"/>
        <a:ext cx="1547172" cy="985354"/>
      </dsp:txXfrm>
    </dsp:sp>
    <dsp:sp modelId="{03EA2D0B-BD7F-9F42-9E2E-6933032B23A0}">
      <dsp:nvSpPr>
        <dsp:cNvPr id="0" name=""/>
        <dsp:cNvSpPr/>
      </dsp:nvSpPr>
      <dsp:spPr>
        <a:xfrm>
          <a:off x="1547172" y="4378700"/>
          <a:ext cx="1547172" cy="9853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levels of noise / proximity to major roads</a:t>
          </a:r>
        </a:p>
      </dsp:txBody>
      <dsp:txXfrm>
        <a:off x="1547172" y="4378700"/>
        <a:ext cx="1547172" cy="985354"/>
      </dsp:txXfrm>
    </dsp:sp>
    <dsp:sp modelId="{9FC5CF3C-7774-944A-A741-C434108647E6}">
      <dsp:nvSpPr>
        <dsp:cNvPr id="0" name=""/>
        <dsp:cNvSpPr/>
      </dsp:nvSpPr>
      <dsp:spPr>
        <a:xfrm>
          <a:off x="3094344" y="4378700"/>
          <a:ext cx="1547172" cy="9853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 estate availability</a:t>
          </a:r>
        </a:p>
      </dsp:txBody>
      <dsp:txXfrm>
        <a:off x="3094344" y="4378700"/>
        <a:ext cx="1547172" cy="985354"/>
      </dsp:txXfrm>
    </dsp:sp>
    <dsp:sp modelId="{90BD21F2-C6A6-6743-8D9D-A0A4BCDA1BD7}">
      <dsp:nvSpPr>
        <dsp:cNvPr id="0" name=""/>
        <dsp:cNvSpPr/>
      </dsp:nvSpPr>
      <dsp:spPr>
        <a:xfrm>
          <a:off x="4641516" y="4378700"/>
          <a:ext cx="1547172" cy="9853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prices, social and economic dynamics of every neighborhood</a:t>
          </a:r>
        </a:p>
      </dsp:txBody>
      <dsp:txXfrm>
        <a:off x="4641516" y="4378700"/>
        <a:ext cx="1547172" cy="985354"/>
      </dsp:txXfrm>
    </dsp:sp>
    <dsp:sp modelId="{64A54559-35AA-B144-BE97-1514D6F17764}">
      <dsp:nvSpPr>
        <dsp:cNvPr id="0" name=""/>
        <dsp:cNvSpPr/>
      </dsp:nvSpPr>
      <dsp:spPr>
        <a:xfrm rot="10800000">
          <a:off x="0" y="2439"/>
          <a:ext cx="6188689" cy="3294512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We found 127 locations within 11 centers of area meting our conditions</a:t>
          </a:r>
          <a:endParaRPr lang="en-US" sz="2700" kern="1200"/>
        </a:p>
      </dsp:txBody>
      <dsp:txXfrm rot="10800000">
        <a:off x="0" y="2439"/>
        <a:ext cx="6188689" cy="214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2D679-8FEF-4307-8ADC-40BB33B6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7" r="9091" b="1610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D352F-47E9-FF40-93E6-11277A06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8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/>
              <a:t>Opening a fine-dining restaurant in Paris</a:t>
            </a:r>
          </a:p>
        </p:txBody>
      </p:sp>
    </p:spTree>
    <p:extLst>
      <p:ext uri="{BB962C8B-B14F-4D97-AF65-F5344CB8AC3E}">
        <p14:creationId xmlns:p14="http://schemas.microsoft.com/office/powerpoint/2010/main" val="80583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C8A095-873D-B340-AE96-EEACE4DA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75495-168C-AE4B-BCE2-191FE890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project is targeting stakeholders who are interesting in opening a fine </a:t>
            </a:r>
            <a:r>
              <a:rPr lang="en-GB" dirty="0" err="1"/>
              <a:t>dinign</a:t>
            </a:r>
            <a:r>
              <a:rPr lang="en-GB" dirty="0"/>
              <a:t> restaurant in Paris, France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Locations will be chosen with those criteria :</a:t>
            </a:r>
          </a:p>
          <a:p>
            <a:pPr>
              <a:buFontTx/>
              <a:buChar char="-"/>
            </a:pPr>
            <a:r>
              <a:rPr lang="en-GB" dirty="0"/>
              <a:t>High income</a:t>
            </a:r>
          </a:p>
          <a:p>
            <a:pPr>
              <a:buFontTx/>
              <a:buChar char="-"/>
            </a:pPr>
            <a:r>
              <a:rPr lang="en-GB" dirty="0"/>
              <a:t>Not crowded with restaurants</a:t>
            </a:r>
          </a:p>
          <a:p>
            <a:pPr>
              <a:buFontTx/>
              <a:buChar char="-"/>
            </a:pPr>
            <a:r>
              <a:rPr lang="en-GB" dirty="0"/>
              <a:t>No fine-dining restaurants in vicinity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36D83B-FFDD-4B74-8218-5C27D422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F0890-1109-41C4-9FED-BCA313E72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330831-2A86-D94A-B5FA-D64ACF73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538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Data Acquisition and cleaning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3867DF1-8878-498C-B8D5-0EA07540B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0285"/>
              </p:ext>
            </p:extLst>
          </p:nvPr>
        </p:nvGraphicFramePr>
        <p:xfrm>
          <a:off x="720000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7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B86B9B-F31C-40A2-88D0-BA66A3F02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AC07-64BE-4EDD-AA45-2F7D928D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3CBEA0-149A-0D4B-8233-0191EF7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6000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7" name="Graphic 6" descr="Repère">
            <a:extLst>
              <a:ext uri="{FF2B5EF4-FFF2-40B4-BE49-F238E27FC236}">
                <a16:creationId xmlns:a16="http://schemas.microsoft.com/office/drawing/2014/main" id="{09D8EEB4-0906-49A6-BA68-32DF6485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1" y="2657343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3136636">
                <a:moveTo>
                  <a:pt x="0" y="0"/>
                </a:moveTo>
                <a:lnTo>
                  <a:pt x="3095625" y="0"/>
                </a:lnTo>
                <a:lnTo>
                  <a:pt x="3095625" y="3136636"/>
                </a:lnTo>
                <a:lnTo>
                  <a:pt x="0" y="3136636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8A9E4-5E5A-114B-B528-A4779445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>
            <a:normAutofit/>
          </a:bodyPr>
          <a:lstStyle/>
          <a:p>
            <a:r>
              <a:rPr lang="en-US" sz="4400" dirty="0"/>
              <a:t>22.32 restaurants in every area with radius=300m</a:t>
            </a:r>
            <a:r>
              <a:rPr lang="fr-FR" sz="4400" dirty="0"/>
              <a:t> </a:t>
            </a:r>
          </a:p>
          <a:p>
            <a:r>
              <a:rPr lang="fr-FR" sz="4400" dirty="0"/>
              <a:t>Fine </a:t>
            </a:r>
            <a:r>
              <a:rPr lang="fr-FR" sz="4400" dirty="0" err="1"/>
              <a:t>dining</a:t>
            </a:r>
            <a:r>
              <a:rPr lang="fr-FR" sz="4400" dirty="0"/>
              <a:t> restaurant </a:t>
            </a:r>
            <a:r>
              <a:rPr lang="fr-FR" sz="4400" dirty="0" err="1"/>
              <a:t>can</a:t>
            </a:r>
            <a:r>
              <a:rPr lang="fr-FR" sz="4400" dirty="0"/>
              <a:t> </a:t>
            </a:r>
            <a:r>
              <a:rPr lang="fr-FR" sz="4400" dirty="0" err="1"/>
              <a:t>be</a:t>
            </a:r>
            <a:r>
              <a:rPr lang="fr-FR" sz="4400" dirty="0"/>
              <a:t> </a:t>
            </a:r>
            <a:r>
              <a:rPr lang="fr-FR" sz="4400" dirty="0" err="1"/>
              <a:t>found</a:t>
            </a:r>
            <a:r>
              <a:rPr lang="fr-FR" sz="4400" dirty="0"/>
              <a:t> </a:t>
            </a:r>
            <a:r>
              <a:rPr lang="fr-FR" sz="4400" dirty="0" err="1"/>
              <a:t>within</a:t>
            </a:r>
            <a:r>
              <a:rPr lang="fr-FR" sz="4400" dirty="0"/>
              <a:t> </a:t>
            </a:r>
            <a:r>
              <a:rPr lang="en-US" sz="4400" b="1" dirty="0"/>
              <a:t>~240m</a:t>
            </a:r>
            <a:r>
              <a:rPr lang="en-US" sz="4400" dirty="0"/>
              <a:t> from every area center candidate</a:t>
            </a:r>
            <a:r>
              <a:rPr lang="fr-FR" sz="4400" dirty="0"/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33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FE3E30-DE9A-5343-93F1-7E4317B8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700" spc="-100"/>
              <a:t>Heatmap of restaurants (left) / fine dining restaurants (right)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 4" descr="Une image contenant carte, intérieur, table, ordinateur&#10;&#10;Description générée automatiquement">
            <a:extLst>
              <a:ext uri="{FF2B5EF4-FFF2-40B4-BE49-F238E27FC236}">
                <a16:creationId xmlns:a16="http://schemas.microsoft.com/office/drawing/2014/main" id="{5ED76A80-97D5-A84E-B088-E63FC38B2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999" y="2647543"/>
            <a:ext cx="5184162" cy="3110497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4" name="Espace réservé du contenu 3" descr="Une image contenant texte, carte, vert, papier&#10;&#10;Description générée automatiquement">
            <a:extLst>
              <a:ext uri="{FF2B5EF4-FFF2-40B4-BE49-F238E27FC236}">
                <a16:creationId xmlns:a16="http://schemas.microsoft.com/office/drawing/2014/main" id="{513E9E39-4EA8-AA4A-A5FD-72CA8E92FA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162" y="2647542"/>
            <a:ext cx="5184163" cy="3110497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30E2CA-95B5-DC42-B46F-55CB18D1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en-GB" dirty="0"/>
              <a:t>Heatmap of good locations</a:t>
            </a:r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C1ABF7F-BE12-D646-96F6-E2327F026538}"/>
              </a:ext>
            </a:extLst>
          </p:cNvPr>
          <p:cNvPicPr/>
          <p:nvPr/>
        </p:nvPicPr>
        <p:blipFill rotWithShape="1">
          <a:blip r:embed="rId2"/>
          <a:srcRect r="180" b="-1"/>
          <a:stretch/>
        </p:blipFill>
        <p:spPr>
          <a:xfrm>
            <a:off x="447350" y="2670957"/>
            <a:ext cx="5823356" cy="3612613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42D46-183E-7546-A5D0-EDBC4A4B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pPr lvl="0" fontAlgn="base" latinLnBrk="1"/>
            <a:r>
              <a:rPr lang="en-US" dirty="0"/>
              <a:t>Locations with no more than two restaurants nearby: 287</a:t>
            </a:r>
            <a:endParaRPr lang="fr-FR" dirty="0"/>
          </a:p>
          <a:p>
            <a:pPr lvl="0" fontAlgn="base" latinLnBrk="1"/>
            <a:r>
              <a:rPr lang="en-US" dirty="0"/>
              <a:t>Locations with no fine dining restaurants within 400m: 263</a:t>
            </a:r>
            <a:endParaRPr lang="fr-FR" dirty="0"/>
          </a:p>
          <a:p>
            <a:pPr lvl="0" fontAlgn="base" latinLnBrk="1"/>
            <a:r>
              <a:rPr lang="en-US" dirty="0"/>
              <a:t>Locations with both conditions met: 127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760945-2011-3943-8D69-BCECCAB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GB" dirty="0"/>
              <a:t>Addresses obtained from k-means clusters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3AE72-F825-834E-A80F-A55B105B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err="1"/>
              <a:t>Marbeau</a:t>
            </a:r>
            <a:r>
              <a:rPr lang="en-US" sz="1400"/>
              <a:t>, 75116 Paris                               =&gt; 2.8km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r>
              <a:rPr lang="en-US" sz="1400"/>
              <a:t>Unnamed Road, 75016 Paris                          =&gt; 4.0km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r>
              <a:rPr lang="fr-FR" sz="1400"/>
              <a:t>9 Avenue Emile </a:t>
            </a:r>
            <a:r>
              <a:rPr lang="fr-FR" sz="1400" err="1"/>
              <a:t>Acollas</a:t>
            </a:r>
            <a:r>
              <a:rPr lang="fr-FR" sz="1400"/>
              <a:t>, 75007 Paris                =&gt; 1.6km </a:t>
            </a:r>
            <a:r>
              <a:rPr lang="fr-FR" sz="1400" err="1"/>
              <a:t>from</a:t>
            </a:r>
            <a:r>
              <a:rPr lang="fr-FR" sz="1400"/>
              <a:t> Pont Alexandre III</a:t>
            </a:r>
          </a:p>
          <a:p>
            <a:pPr>
              <a:lnSpc>
                <a:spcPct val="110000"/>
              </a:lnSpc>
            </a:pPr>
            <a:r>
              <a:rPr lang="fr-FR" sz="1400"/>
              <a:t>24 Rue du Commandant </a:t>
            </a:r>
            <a:r>
              <a:rPr lang="fr-FR" sz="1400" err="1"/>
              <a:t>Guilbaud</a:t>
            </a:r>
            <a:r>
              <a:rPr lang="fr-FR" sz="1400"/>
              <a:t>, 75016 Boulogne-Billancourt =&gt; 5.2km </a:t>
            </a:r>
            <a:r>
              <a:rPr lang="fr-FR" sz="1400" err="1"/>
              <a:t>from</a:t>
            </a:r>
            <a:r>
              <a:rPr lang="fr-FR" sz="1400"/>
              <a:t> Pont Alexandre III</a:t>
            </a:r>
          </a:p>
          <a:p>
            <a:pPr>
              <a:lnSpc>
                <a:spcPct val="110000"/>
              </a:lnSpc>
            </a:pPr>
            <a:r>
              <a:rPr lang="en-US" sz="1400"/>
              <a:t>Stade de Roland-Garros, 2 Avenue Gordon Bennett, 75016 Paris =&gt; 5.2km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r>
              <a:rPr lang="en-US" sz="1400"/>
              <a:t>Unnamed Road, 75006 Paris                          =&gt; 2.7km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r>
              <a:rPr lang="fr-FR" sz="1400"/>
              <a:t>92 Avenue du Président Kennedy, 75016 Paris        =&gt; 2.6km </a:t>
            </a:r>
            <a:r>
              <a:rPr lang="fr-FR" sz="1400" err="1"/>
              <a:t>from</a:t>
            </a:r>
            <a:r>
              <a:rPr lang="fr-FR" sz="1400"/>
              <a:t> Pont Alexandre III</a:t>
            </a:r>
          </a:p>
          <a:p>
            <a:pPr>
              <a:lnSpc>
                <a:spcPct val="110000"/>
              </a:lnSpc>
            </a:pPr>
            <a:r>
              <a:rPr lang="fr-FR" sz="1400"/>
              <a:t>20 Rue du Général </a:t>
            </a:r>
            <a:r>
              <a:rPr lang="fr-FR" sz="1400" err="1"/>
              <a:t>Malleterre</a:t>
            </a:r>
            <a:r>
              <a:rPr lang="fr-FR" sz="1400"/>
              <a:t>, 75016 Paris          =&gt; 5.0km </a:t>
            </a:r>
            <a:r>
              <a:rPr lang="fr-FR" sz="1400" err="1"/>
              <a:t>from</a:t>
            </a:r>
            <a:r>
              <a:rPr lang="fr-FR" sz="1400"/>
              <a:t> Pont Alexandre III</a:t>
            </a:r>
          </a:p>
          <a:p>
            <a:pPr>
              <a:lnSpc>
                <a:spcPct val="110000"/>
              </a:lnSpc>
            </a:pPr>
            <a:r>
              <a:rPr lang="fr-FR" sz="1400"/>
              <a:t>151 Rue de Longchamp, 75116 Paris                  =&gt; 3.0km </a:t>
            </a:r>
            <a:r>
              <a:rPr lang="fr-FR" sz="1400" err="1"/>
              <a:t>from</a:t>
            </a:r>
            <a:r>
              <a:rPr lang="fr-FR" sz="1400"/>
              <a:t> Pont Alexandre III</a:t>
            </a:r>
          </a:p>
          <a:p>
            <a:pPr>
              <a:lnSpc>
                <a:spcPct val="110000"/>
              </a:lnSpc>
            </a:pPr>
            <a:r>
              <a:rPr lang="en-US" sz="1400"/>
              <a:t>6 Avenue Raphaël, 75016 Paris                      =&gt; 3.4km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r>
              <a:rPr lang="en-US" sz="1400"/>
              <a:t>34 Square du </a:t>
            </a:r>
            <a:r>
              <a:rPr lang="en-US" sz="1400" err="1"/>
              <a:t>Trocadéro</a:t>
            </a:r>
            <a:r>
              <a:rPr lang="en-US" sz="1400"/>
              <a:t>, 75116 Paris                =&gt; 2.3km from Pont Alexandre III</a:t>
            </a:r>
            <a:endParaRPr lang="fr-FR" sz="1400"/>
          </a:p>
          <a:p>
            <a:pPr>
              <a:lnSpc>
                <a:spcPct val="110000"/>
              </a:lnSpc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8035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F0C17B-374C-A04A-A9DC-B6633DDA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/>
              <a:t>Conclusions and future directions</a:t>
            </a:r>
            <a:endParaRPr lang="en-GB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8683B8DB-A59C-4387-BAA6-1F5B29F7F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19731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572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Sagona Book</vt:lpstr>
      <vt:lpstr>The Hand Extrablack</vt:lpstr>
      <vt:lpstr>BlobVTI</vt:lpstr>
      <vt:lpstr>Opening a fine-dining restaurant in Paris</vt:lpstr>
      <vt:lpstr>Introduction</vt:lpstr>
      <vt:lpstr>Data Acquisition and cleaning</vt:lpstr>
      <vt:lpstr>Results</vt:lpstr>
      <vt:lpstr>Heatmap of restaurants (left) / fine dining restaurants (right)</vt:lpstr>
      <vt:lpstr>Heatmap of good locations</vt:lpstr>
      <vt:lpstr>Addresses obtained from k-means clusters</vt:lpstr>
      <vt:lpstr>Conclusions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fine-dining restaurant in Paris</dc:title>
  <dc:creator>JONAS Celia</dc:creator>
  <cp:lastModifiedBy>JONAS Celia</cp:lastModifiedBy>
  <cp:revision>1</cp:revision>
  <dcterms:created xsi:type="dcterms:W3CDTF">2020-08-14T21:34:04Z</dcterms:created>
  <dcterms:modified xsi:type="dcterms:W3CDTF">2020-08-14T21:34:20Z</dcterms:modified>
</cp:coreProperties>
</file>