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8" r:id="rId9"/>
    <p:sldId id="269" r:id="rId10"/>
    <p:sldId id="270" r:id="rId11"/>
    <p:sldId id="275" r:id="rId12"/>
    <p:sldId id="276" r:id="rId13"/>
    <p:sldId id="278" r:id="rId14"/>
    <p:sldId id="290" r:id="rId15"/>
    <p:sldId id="291" r:id="rId16"/>
    <p:sldId id="292" r:id="rId17"/>
    <p:sldId id="294" r:id="rId18"/>
    <p:sldId id="293" r:id="rId19"/>
    <p:sldId id="310" r:id="rId20"/>
    <p:sldId id="295" r:id="rId21"/>
    <p:sldId id="279" r:id="rId22"/>
    <p:sldId id="296" r:id="rId23"/>
    <p:sldId id="299" r:id="rId24"/>
    <p:sldId id="300" r:id="rId25"/>
    <p:sldId id="297" r:id="rId26"/>
    <p:sldId id="301" r:id="rId27"/>
    <p:sldId id="286" r:id="rId28"/>
    <p:sldId id="283" r:id="rId29"/>
    <p:sldId id="284" r:id="rId30"/>
    <p:sldId id="285" r:id="rId31"/>
    <p:sldId id="302" r:id="rId32"/>
    <p:sldId id="303" r:id="rId33"/>
    <p:sldId id="304" r:id="rId34"/>
    <p:sldId id="305" r:id="rId35"/>
    <p:sldId id="306" r:id="rId36"/>
    <p:sldId id="307" r:id="rId37"/>
    <p:sldId id="298" r:id="rId38"/>
    <p:sldId id="311" r:id="rId39"/>
    <p:sldId id="308" r:id="rId40"/>
    <p:sldId id="309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jcsMulHqARDLRHIgrQv62BGP5D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41948C-5AD6-43AE-8A53-FACD825DE9FC}">
  <a:tblStyle styleId="{6941948C-5AD6-43AE-8A53-FACD825DE9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8054F6-18EE-4733-83B6-DE824B41EBF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4" name="Google Shape;32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6922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4821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614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6850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9878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22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2674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6" name="Google Shape;35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d73d50ae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3" name="Google Shape;363;gad73d50ae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d6c4675dc_3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4" name="Google Shape;384;gad6c4675dc_3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d6c4675dc_3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ad6c4675dc_3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d73d50ae8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" name="Google Shape;370;gad73d50ae8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d73d50ae8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4" name="Google Shape;404;gad73d50ae8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6" name="Google Shape;41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6" name="Google Shape;39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4" name="Google Shape;40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d73d50ae8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문서 길이 </a:t>
            </a:r>
            <a:r>
              <a:rPr lang="en-US" altLang="ko-KR" dirty="0"/>
              <a:t>300</a:t>
            </a:r>
            <a:r>
              <a:rPr lang="ko-KR" altLang="en-US" dirty="0"/>
              <a:t>이상 </a:t>
            </a:r>
            <a:r>
              <a:rPr lang="en-US" altLang="ko-KR" dirty="0" err="1"/>
              <a:t>bert</a:t>
            </a:r>
            <a:r>
              <a:rPr lang="en-US" altLang="ko-KR" dirty="0"/>
              <a:t> : bm25 -&gt; 0.3 : 0.7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문서 길이 </a:t>
            </a:r>
            <a:r>
              <a:rPr lang="en-US" altLang="ko-KR" dirty="0"/>
              <a:t>400</a:t>
            </a:r>
            <a:r>
              <a:rPr lang="ko-KR" altLang="en-US" dirty="0"/>
              <a:t>이상 </a:t>
            </a:r>
            <a:r>
              <a:rPr lang="en-US" altLang="ko-KR" dirty="0" err="1"/>
              <a:t>bert</a:t>
            </a:r>
            <a:r>
              <a:rPr lang="en-US" altLang="ko-KR" dirty="0"/>
              <a:t> : bm25 -&gt; 0.2 : 0.8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문서 길이 </a:t>
            </a:r>
            <a:r>
              <a:rPr lang="en-US" altLang="ko-KR" dirty="0"/>
              <a:t>500</a:t>
            </a:r>
            <a:r>
              <a:rPr lang="ko-KR" altLang="en-US" dirty="0"/>
              <a:t>이상 </a:t>
            </a:r>
            <a:r>
              <a:rPr lang="en-US" altLang="ko-KR" dirty="0" err="1"/>
              <a:t>bert</a:t>
            </a:r>
            <a:r>
              <a:rPr lang="en-US" altLang="ko-KR" dirty="0"/>
              <a:t> : bm25 -&gt; 0.1 : 0.9</a:t>
            </a:r>
            <a:endParaRPr dirty="0"/>
          </a:p>
        </p:txBody>
      </p:sp>
      <p:sp>
        <p:nvSpPr>
          <p:cNvPr id="404" name="Google Shape;404;gad73d50ae8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4936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d6c4675dc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9" name="Google Shape;469;gad6c4675dc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6c4675dc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0" name="Google Shape;480;gad6c4675dc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d6c4675dc_3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0" name="Google Shape;490;gad6c4675dc_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d6c4675dc_3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3" name="Google Shape;503;gad6c4675dc_3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ad6c4675dc_3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6" name="Google Shape;516;gad6c4675dc_3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d73d50ae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현재는 토픽수가 많으면 줄이고 적으면 그대로 사용하는 함수에 임의로 log함수를 사용했지만, 앞으로 적합한 함수를 도입해야 할 것이다. </a:t>
            </a:r>
            <a:endParaRPr/>
          </a:p>
          <a:p>
            <a:pPr marL="15875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또한 토픽에 가중치를 </a:t>
            </a: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줘야 하는지</a:t>
            </a: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키워드에 가중치를 줘야 하는지에 대해서 임의로 분위수 개념을 사용하였다. </a:t>
            </a:r>
            <a:endParaRPr/>
          </a:p>
          <a:p>
            <a:pPr marL="15875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마찬가지로 이를 위해서 더 적합한 방식 혹은 함수를 조사 및 도입 할 것이다. </a:t>
            </a:r>
            <a:endParaRPr/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토큰으로 사용할 30000개를 고르는 과정에서 빈도수로 30000개를 골랐기 때문에 상대적으로 빈도수가 낮은 전문적인 용어들이 누락 -&gt; BM25의 성능 하락의 원인 가능성</a:t>
            </a: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개선방안과 기존에 Idf으로 분류한 결과를 갖고 보다 세부적으로 분석하여 BERT와 BM25와의 차이점 확정하고 둘 간의 가중치 부여 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3" name="Google Shape;543;gad73d50ae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d73d50ae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현재는 토픽수가 많으면 줄이고 적으면 그대로 사용하는 함수에 임의로 log함수를 사용했지만, 앞으로 적합한 함수를 도입해야 할 것이다. </a:t>
            </a:r>
            <a:endParaRPr/>
          </a:p>
          <a:p>
            <a:pPr marL="15875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또한 토픽에 가중치를 </a:t>
            </a: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줘야 하는지</a:t>
            </a: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키워드에 가중치를 줘야 하는지에 대해서 임의로 분위수 개념을 사용하였다. </a:t>
            </a:r>
            <a:endParaRPr/>
          </a:p>
          <a:p>
            <a:pPr marL="15875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마찬가지로 이를 위해서 더 적합한 방식 혹은 함수를 조사 및 도입 할 것이다. </a:t>
            </a:r>
            <a:endParaRPr/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토큰으로 사용할 30000개를 고르는 과정에서 빈도수로 30000개를 골랐기 때문에 상대적으로 빈도수가 낮은 전문적인 용어들이 누락 -&gt; BM25의 성능 하락의 원인 가능성</a:t>
            </a: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개선방안과 기존에 Idf으로 분류한 결과를 갖고 보다 세부적으로 분석하여 BERT와 BM25와의 차이점 확정하고 둘 간의 가중치 부여 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17145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3" name="Google Shape;543;gad73d50ae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56682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ad73d50ae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0" name="Google Shape;550;gad73d50ae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ee01eb6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9ee01eb6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ad73d50ae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0" name="Google Shape;550;gad73d50ae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3420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9" name="Google Shape;2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636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93999" y="1346625"/>
            <a:ext cx="7404002" cy="4164751"/>
          </a:xfrm>
          <a:prstGeom prst="rect">
            <a:avLst/>
          </a:prstGeom>
          <a:solidFill>
            <a:srgbClr val="FDF4EF"/>
          </a:solidFill>
          <a:ln>
            <a:noFill/>
          </a:ln>
          <a:effectLst>
            <a:outerShdw blurRad="368300" sx="101000" sy="101000" algn="ctr" rotWithShape="0">
              <a:srgbClr val="000000">
                <a:alpha val="2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1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Question Answering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1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 Keyword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Software Capstone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1"/>
          <p:cNvGrpSpPr/>
          <p:nvPr/>
        </p:nvGrpSpPr>
        <p:grpSpPr>
          <a:xfrm>
            <a:off x="5138587" y="4877230"/>
            <a:ext cx="1868351" cy="679643"/>
            <a:chOff x="5214787" y="4877230"/>
            <a:chExt cx="1868351" cy="679643"/>
          </a:xfrm>
        </p:grpSpPr>
        <p:grpSp>
          <p:nvGrpSpPr>
            <p:cNvPr id="80" name="Google Shape;80;p1"/>
            <p:cNvGrpSpPr/>
            <p:nvPr/>
          </p:nvGrpSpPr>
          <p:grpSpPr>
            <a:xfrm rot="2700000">
              <a:off x="5286304" y="5139550"/>
              <a:ext cx="346008" cy="345603"/>
              <a:chOff x="6634163" y="3600450"/>
              <a:chExt cx="2714625" cy="2711450"/>
            </a:xfrm>
          </p:grpSpPr>
          <p:sp>
            <p:nvSpPr>
              <p:cNvPr id="81" name="Google Shape;81;p1"/>
              <p:cNvSpPr/>
              <p:nvPr/>
            </p:nvSpPr>
            <p:spPr>
              <a:xfrm>
                <a:off x="6635750" y="3600450"/>
                <a:ext cx="2713038" cy="2711450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3" extrusionOk="0">
                    <a:moveTo>
                      <a:pt x="4179" y="4178"/>
                    </a:moveTo>
                    <a:lnTo>
                      <a:pt x="4078" y="4276"/>
                    </a:lnTo>
                    <a:lnTo>
                      <a:pt x="3868" y="4456"/>
                    </a:lnTo>
                    <a:lnTo>
                      <a:pt x="3651" y="4613"/>
                    </a:lnTo>
                    <a:lnTo>
                      <a:pt x="3426" y="4751"/>
                    </a:lnTo>
                    <a:lnTo>
                      <a:pt x="3196" y="4866"/>
                    </a:lnTo>
                    <a:lnTo>
                      <a:pt x="2964" y="4961"/>
                    </a:lnTo>
                    <a:lnTo>
                      <a:pt x="2729" y="5035"/>
                    </a:lnTo>
                    <a:lnTo>
                      <a:pt x="2494" y="5087"/>
                    </a:lnTo>
                    <a:lnTo>
                      <a:pt x="2262" y="5115"/>
                    </a:lnTo>
                    <a:lnTo>
                      <a:pt x="2033" y="5123"/>
                    </a:lnTo>
                    <a:lnTo>
                      <a:pt x="1810" y="5107"/>
                    </a:lnTo>
                    <a:lnTo>
                      <a:pt x="1594" y="5069"/>
                    </a:lnTo>
                    <a:lnTo>
                      <a:pt x="1387" y="5009"/>
                    </a:lnTo>
                    <a:lnTo>
                      <a:pt x="1189" y="4925"/>
                    </a:lnTo>
                    <a:lnTo>
                      <a:pt x="1050" y="4846"/>
                    </a:lnTo>
                    <a:lnTo>
                      <a:pt x="962" y="4786"/>
                    </a:lnTo>
                    <a:lnTo>
                      <a:pt x="877" y="4721"/>
                    </a:lnTo>
                    <a:lnTo>
                      <a:pt x="795" y="4649"/>
                    </a:lnTo>
                    <a:lnTo>
                      <a:pt x="756" y="4611"/>
                    </a:lnTo>
                    <a:lnTo>
                      <a:pt x="717" y="4571"/>
                    </a:lnTo>
                    <a:lnTo>
                      <a:pt x="643" y="4487"/>
                    </a:lnTo>
                    <a:lnTo>
                      <a:pt x="576" y="4398"/>
                    </a:lnTo>
                    <a:lnTo>
                      <a:pt x="514" y="4305"/>
                    </a:lnTo>
                    <a:lnTo>
                      <a:pt x="459" y="4207"/>
                    </a:lnTo>
                    <a:lnTo>
                      <a:pt x="410" y="4106"/>
                    </a:lnTo>
                    <a:lnTo>
                      <a:pt x="367" y="4001"/>
                    </a:lnTo>
                    <a:lnTo>
                      <a:pt x="329" y="3891"/>
                    </a:lnTo>
                    <a:lnTo>
                      <a:pt x="299" y="3780"/>
                    </a:lnTo>
                    <a:lnTo>
                      <a:pt x="276" y="3665"/>
                    </a:lnTo>
                    <a:lnTo>
                      <a:pt x="259" y="3547"/>
                    </a:lnTo>
                    <a:lnTo>
                      <a:pt x="247" y="3427"/>
                    </a:lnTo>
                    <a:lnTo>
                      <a:pt x="243" y="3243"/>
                    </a:lnTo>
                    <a:lnTo>
                      <a:pt x="262" y="2991"/>
                    </a:lnTo>
                    <a:lnTo>
                      <a:pt x="282" y="2862"/>
                    </a:lnTo>
                    <a:lnTo>
                      <a:pt x="293" y="2798"/>
                    </a:lnTo>
                    <a:lnTo>
                      <a:pt x="344" y="2402"/>
                    </a:lnTo>
                    <a:lnTo>
                      <a:pt x="370" y="2033"/>
                    </a:lnTo>
                    <a:lnTo>
                      <a:pt x="377" y="1717"/>
                    </a:lnTo>
                    <a:lnTo>
                      <a:pt x="373" y="1496"/>
                    </a:lnTo>
                    <a:lnTo>
                      <a:pt x="358" y="1273"/>
                    </a:lnTo>
                    <a:lnTo>
                      <a:pt x="331" y="1050"/>
                    </a:lnTo>
                    <a:lnTo>
                      <a:pt x="292" y="831"/>
                    </a:lnTo>
                    <a:lnTo>
                      <a:pt x="236" y="622"/>
                    </a:lnTo>
                    <a:lnTo>
                      <a:pt x="164" y="425"/>
                    </a:lnTo>
                    <a:lnTo>
                      <a:pt x="96" y="288"/>
                    </a:lnTo>
                    <a:lnTo>
                      <a:pt x="46" y="203"/>
                    </a:lnTo>
                    <a:lnTo>
                      <a:pt x="18" y="163"/>
                    </a:lnTo>
                    <a:lnTo>
                      <a:pt x="10" y="148"/>
                    </a:lnTo>
                    <a:lnTo>
                      <a:pt x="0" y="117"/>
                    </a:lnTo>
                    <a:lnTo>
                      <a:pt x="1" y="84"/>
                    </a:lnTo>
                    <a:lnTo>
                      <a:pt x="13" y="53"/>
                    </a:lnTo>
                    <a:lnTo>
                      <a:pt x="21" y="39"/>
                    </a:lnTo>
                    <a:lnTo>
                      <a:pt x="26" y="35"/>
                    </a:lnTo>
                    <a:lnTo>
                      <a:pt x="30" y="30"/>
                    </a:lnTo>
                    <a:lnTo>
                      <a:pt x="41" y="20"/>
                    </a:lnTo>
                    <a:lnTo>
                      <a:pt x="67" y="6"/>
                    </a:lnTo>
                    <a:lnTo>
                      <a:pt x="96" y="0"/>
                    </a:lnTo>
                    <a:lnTo>
                      <a:pt x="126" y="1"/>
                    </a:lnTo>
                    <a:lnTo>
                      <a:pt x="141" y="7"/>
                    </a:lnTo>
                    <a:lnTo>
                      <a:pt x="171" y="17"/>
                    </a:lnTo>
                    <a:lnTo>
                      <a:pt x="407" y="81"/>
                    </a:lnTo>
                    <a:lnTo>
                      <a:pt x="669" y="131"/>
                    </a:lnTo>
                    <a:lnTo>
                      <a:pt x="1024" y="180"/>
                    </a:lnTo>
                    <a:lnTo>
                      <a:pt x="1474" y="217"/>
                    </a:lnTo>
                    <a:lnTo>
                      <a:pt x="1881" y="233"/>
                    </a:lnTo>
                    <a:lnTo>
                      <a:pt x="2182" y="235"/>
                    </a:lnTo>
                    <a:lnTo>
                      <a:pt x="2509" y="229"/>
                    </a:lnTo>
                    <a:lnTo>
                      <a:pt x="2861" y="215"/>
                    </a:lnTo>
                    <a:lnTo>
                      <a:pt x="3050" y="203"/>
                    </a:lnTo>
                    <a:lnTo>
                      <a:pt x="3105" y="194"/>
                    </a:lnTo>
                    <a:lnTo>
                      <a:pt x="3328" y="183"/>
                    </a:lnTo>
                    <a:lnTo>
                      <a:pt x="3528" y="189"/>
                    </a:lnTo>
                    <a:lnTo>
                      <a:pt x="3642" y="202"/>
                    </a:lnTo>
                    <a:lnTo>
                      <a:pt x="3724" y="212"/>
                    </a:lnTo>
                    <a:lnTo>
                      <a:pt x="3881" y="243"/>
                    </a:lnTo>
                    <a:lnTo>
                      <a:pt x="4029" y="287"/>
                    </a:lnTo>
                    <a:lnTo>
                      <a:pt x="4169" y="340"/>
                    </a:lnTo>
                    <a:lnTo>
                      <a:pt x="4299" y="403"/>
                    </a:lnTo>
                    <a:lnTo>
                      <a:pt x="4418" y="478"/>
                    </a:lnTo>
                    <a:lnTo>
                      <a:pt x="4528" y="563"/>
                    </a:lnTo>
                    <a:lnTo>
                      <a:pt x="4626" y="658"/>
                    </a:lnTo>
                    <a:lnTo>
                      <a:pt x="4670" y="710"/>
                    </a:lnTo>
                    <a:lnTo>
                      <a:pt x="4738" y="794"/>
                    </a:lnTo>
                    <a:lnTo>
                      <a:pt x="4855" y="972"/>
                    </a:lnTo>
                    <a:lnTo>
                      <a:pt x="4951" y="1164"/>
                    </a:lnTo>
                    <a:lnTo>
                      <a:pt x="5028" y="1368"/>
                    </a:lnTo>
                    <a:lnTo>
                      <a:pt x="5082" y="1581"/>
                    </a:lnTo>
                    <a:lnTo>
                      <a:pt x="5115" y="1803"/>
                    </a:lnTo>
                    <a:lnTo>
                      <a:pt x="5127" y="2033"/>
                    </a:lnTo>
                    <a:lnTo>
                      <a:pt x="5117" y="2270"/>
                    </a:lnTo>
                    <a:lnTo>
                      <a:pt x="5101" y="2391"/>
                    </a:lnTo>
                    <a:lnTo>
                      <a:pt x="5082" y="2512"/>
                    </a:lnTo>
                    <a:lnTo>
                      <a:pt x="5028" y="2752"/>
                    </a:lnTo>
                    <a:lnTo>
                      <a:pt x="4951" y="2990"/>
                    </a:lnTo>
                    <a:lnTo>
                      <a:pt x="4853" y="3223"/>
                    </a:lnTo>
                    <a:lnTo>
                      <a:pt x="4737" y="3451"/>
                    </a:lnTo>
                    <a:lnTo>
                      <a:pt x="4600" y="3669"/>
                    </a:lnTo>
                    <a:lnTo>
                      <a:pt x="4444" y="3881"/>
                    </a:lnTo>
                    <a:lnTo>
                      <a:pt x="4273" y="4083"/>
                    </a:lnTo>
                    <a:lnTo>
                      <a:pt x="4179" y="4178"/>
                    </a:lnTo>
                    <a:close/>
                  </a:path>
                </a:pathLst>
              </a:custGeom>
              <a:solidFill>
                <a:srgbClr val="F9AC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6853238" y="5773738"/>
                <a:ext cx="349250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752" extrusionOk="0">
                    <a:moveTo>
                      <a:pt x="661" y="752"/>
                    </a:moveTo>
                    <a:lnTo>
                      <a:pt x="578" y="700"/>
                    </a:lnTo>
                    <a:lnTo>
                      <a:pt x="419" y="576"/>
                    </a:lnTo>
                    <a:lnTo>
                      <a:pt x="346" y="505"/>
                    </a:lnTo>
                    <a:lnTo>
                      <a:pt x="293" y="451"/>
                    </a:lnTo>
                    <a:lnTo>
                      <a:pt x="195" y="331"/>
                    </a:lnTo>
                    <a:lnTo>
                      <a:pt x="108" y="204"/>
                    </a:lnTo>
                    <a:lnTo>
                      <a:pt x="32" y="70"/>
                    </a:lnTo>
                    <a:lnTo>
                      <a:pt x="0" y="0"/>
                    </a:lnTo>
                    <a:lnTo>
                      <a:pt x="32" y="70"/>
                    </a:lnTo>
                    <a:lnTo>
                      <a:pt x="108" y="204"/>
                    </a:lnTo>
                    <a:lnTo>
                      <a:pt x="195" y="331"/>
                    </a:lnTo>
                    <a:lnTo>
                      <a:pt x="293" y="451"/>
                    </a:lnTo>
                    <a:lnTo>
                      <a:pt x="346" y="505"/>
                    </a:lnTo>
                    <a:lnTo>
                      <a:pt x="419" y="576"/>
                    </a:lnTo>
                    <a:lnTo>
                      <a:pt x="578" y="700"/>
                    </a:lnTo>
                    <a:lnTo>
                      <a:pt x="661" y="752"/>
                    </a:lnTo>
                    <a:close/>
                  </a:path>
                </a:pathLst>
              </a:custGeom>
              <a:solidFill>
                <a:srgbClr val="E2DAE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6634163" y="3600450"/>
                <a:ext cx="1311275" cy="2711450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5123" extrusionOk="0">
                    <a:moveTo>
                      <a:pt x="2076" y="5123"/>
                    </a:moveTo>
                    <a:lnTo>
                      <a:pt x="2008" y="5121"/>
                    </a:lnTo>
                    <a:lnTo>
                      <a:pt x="1873" y="5112"/>
                    </a:lnTo>
                    <a:lnTo>
                      <a:pt x="1740" y="5097"/>
                    </a:lnTo>
                    <a:lnTo>
                      <a:pt x="1612" y="5072"/>
                    </a:lnTo>
                    <a:lnTo>
                      <a:pt x="1485" y="5039"/>
                    </a:lnTo>
                    <a:lnTo>
                      <a:pt x="1363" y="4999"/>
                    </a:lnTo>
                    <a:lnTo>
                      <a:pt x="1243" y="4948"/>
                    </a:lnTo>
                    <a:lnTo>
                      <a:pt x="1129" y="4891"/>
                    </a:lnTo>
                    <a:lnTo>
                      <a:pt x="1073" y="4858"/>
                    </a:lnTo>
                    <a:lnTo>
                      <a:pt x="990" y="4806"/>
                    </a:lnTo>
                    <a:lnTo>
                      <a:pt x="831" y="4682"/>
                    </a:lnTo>
                    <a:lnTo>
                      <a:pt x="758" y="4611"/>
                    </a:lnTo>
                    <a:lnTo>
                      <a:pt x="705" y="4557"/>
                    </a:lnTo>
                    <a:lnTo>
                      <a:pt x="607" y="4437"/>
                    </a:lnTo>
                    <a:lnTo>
                      <a:pt x="520" y="4310"/>
                    </a:lnTo>
                    <a:lnTo>
                      <a:pt x="444" y="4176"/>
                    </a:lnTo>
                    <a:lnTo>
                      <a:pt x="412" y="4106"/>
                    </a:lnTo>
                    <a:lnTo>
                      <a:pt x="382" y="4037"/>
                    </a:lnTo>
                    <a:lnTo>
                      <a:pt x="333" y="3896"/>
                    </a:lnTo>
                    <a:lnTo>
                      <a:pt x="294" y="3747"/>
                    </a:lnTo>
                    <a:lnTo>
                      <a:pt x="267" y="3596"/>
                    </a:lnTo>
                    <a:lnTo>
                      <a:pt x="251" y="3439"/>
                    </a:lnTo>
                    <a:lnTo>
                      <a:pt x="245" y="3278"/>
                    </a:lnTo>
                    <a:lnTo>
                      <a:pt x="252" y="3114"/>
                    </a:lnTo>
                    <a:lnTo>
                      <a:pt x="270" y="2947"/>
                    </a:lnTo>
                    <a:lnTo>
                      <a:pt x="284" y="2862"/>
                    </a:lnTo>
                    <a:lnTo>
                      <a:pt x="297" y="2792"/>
                    </a:lnTo>
                    <a:lnTo>
                      <a:pt x="350" y="2359"/>
                    </a:lnTo>
                    <a:lnTo>
                      <a:pt x="370" y="2062"/>
                    </a:lnTo>
                    <a:lnTo>
                      <a:pt x="378" y="1846"/>
                    </a:lnTo>
                    <a:lnTo>
                      <a:pt x="379" y="1734"/>
                    </a:lnTo>
                    <a:lnTo>
                      <a:pt x="378" y="1630"/>
                    </a:lnTo>
                    <a:lnTo>
                      <a:pt x="370" y="1420"/>
                    </a:lnTo>
                    <a:lnTo>
                      <a:pt x="353" y="1208"/>
                    </a:lnTo>
                    <a:lnTo>
                      <a:pt x="326" y="998"/>
                    </a:lnTo>
                    <a:lnTo>
                      <a:pt x="284" y="792"/>
                    </a:lnTo>
                    <a:lnTo>
                      <a:pt x="229" y="595"/>
                    </a:lnTo>
                    <a:lnTo>
                      <a:pt x="160" y="410"/>
                    </a:lnTo>
                    <a:lnTo>
                      <a:pt x="72" y="241"/>
                    </a:lnTo>
                    <a:lnTo>
                      <a:pt x="20" y="163"/>
                    </a:lnTo>
                    <a:lnTo>
                      <a:pt x="12" y="148"/>
                    </a:lnTo>
                    <a:lnTo>
                      <a:pt x="6" y="133"/>
                    </a:lnTo>
                    <a:lnTo>
                      <a:pt x="0" y="108"/>
                    </a:lnTo>
                    <a:lnTo>
                      <a:pt x="10" y="61"/>
                    </a:lnTo>
                    <a:lnTo>
                      <a:pt x="23" y="39"/>
                    </a:lnTo>
                    <a:lnTo>
                      <a:pt x="28" y="35"/>
                    </a:lnTo>
                    <a:lnTo>
                      <a:pt x="32" y="30"/>
                    </a:lnTo>
                    <a:lnTo>
                      <a:pt x="48" y="16"/>
                    </a:lnTo>
                    <a:lnTo>
                      <a:pt x="85" y="1"/>
                    </a:lnTo>
                    <a:lnTo>
                      <a:pt x="105" y="0"/>
                    </a:lnTo>
                    <a:lnTo>
                      <a:pt x="124" y="0"/>
                    </a:lnTo>
                    <a:lnTo>
                      <a:pt x="143" y="7"/>
                    </a:lnTo>
                    <a:lnTo>
                      <a:pt x="172" y="17"/>
                    </a:lnTo>
                    <a:lnTo>
                      <a:pt x="392" y="76"/>
                    </a:lnTo>
                    <a:lnTo>
                      <a:pt x="637" y="125"/>
                    </a:lnTo>
                    <a:lnTo>
                      <a:pt x="795" y="150"/>
                    </a:lnTo>
                    <a:lnTo>
                      <a:pt x="798" y="156"/>
                    </a:lnTo>
                    <a:lnTo>
                      <a:pt x="802" y="163"/>
                    </a:lnTo>
                    <a:lnTo>
                      <a:pt x="830" y="203"/>
                    </a:lnTo>
                    <a:lnTo>
                      <a:pt x="882" y="288"/>
                    </a:lnTo>
                    <a:lnTo>
                      <a:pt x="948" y="425"/>
                    </a:lnTo>
                    <a:lnTo>
                      <a:pt x="1021" y="622"/>
                    </a:lnTo>
                    <a:lnTo>
                      <a:pt x="1076" y="832"/>
                    </a:lnTo>
                    <a:lnTo>
                      <a:pt x="1115" y="1050"/>
                    </a:lnTo>
                    <a:lnTo>
                      <a:pt x="1142" y="1273"/>
                    </a:lnTo>
                    <a:lnTo>
                      <a:pt x="1157" y="1496"/>
                    </a:lnTo>
                    <a:lnTo>
                      <a:pt x="1161" y="1717"/>
                    </a:lnTo>
                    <a:lnTo>
                      <a:pt x="1155" y="2033"/>
                    </a:lnTo>
                    <a:lnTo>
                      <a:pt x="1128" y="2402"/>
                    </a:lnTo>
                    <a:lnTo>
                      <a:pt x="1078" y="2798"/>
                    </a:lnTo>
                    <a:lnTo>
                      <a:pt x="1066" y="2862"/>
                    </a:lnTo>
                    <a:lnTo>
                      <a:pt x="1046" y="2991"/>
                    </a:lnTo>
                    <a:lnTo>
                      <a:pt x="1027" y="3243"/>
                    </a:lnTo>
                    <a:lnTo>
                      <a:pt x="1031" y="3427"/>
                    </a:lnTo>
                    <a:lnTo>
                      <a:pt x="1043" y="3547"/>
                    </a:lnTo>
                    <a:lnTo>
                      <a:pt x="1060" y="3665"/>
                    </a:lnTo>
                    <a:lnTo>
                      <a:pt x="1083" y="3780"/>
                    </a:lnTo>
                    <a:lnTo>
                      <a:pt x="1115" y="3891"/>
                    </a:lnTo>
                    <a:lnTo>
                      <a:pt x="1151" y="4001"/>
                    </a:lnTo>
                    <a:lnTo>
                      <a:pt x="1194" y="4106"/>
                    </a:lnTo>
                    <a:lnTo>
                      <a:pt x="1243" y="4207"/>
                    </a:lnTo>
                    <a:lnTo>
                      <a:pt x="1298" y="4305"/>
                    </a:lnTo>
                    <a:lnTo>
                      <a:pt x="1360" y="4398"/>
                    </a:lnTo>
                    <a:lnTo>
                      <a:pt x="1428" y="4487"/>
                    </a:lnTo>
                    <a:lnTo>
                      <a:pt x="1501" y="4571"/>
                    </a:lnTo>
                    <a:lnTo>
                      <a:pt x="1540" y="4611"/>
                    </a:lnTo>
                    <a:lnTo>
                      <a:pt x="1589" y="4659"/>
                    </a:lnTo>
                    <a:lnTo>
                      <a:pt x="1691" y="4745"/>
                    </a:lnTo>
                    <a:lnTo>
                      <a:pt x="1798" y="4823"/>
                    </a:lnTo>
                    <a:lnTo>
                      <a:pt x="1911" y="4891"/>
                    </a:lnTo>
                    <a:lnTo>
                      <a:pt x="2030" y="4951"/>
                    </a:lnTo>
                    <a:lnTo>
                      <a:pt x="2152" y="5002"/>
                    </a:lnTo>
                    <a:lnTo>
                      <a:pt x="2279" y="5043"/>
                    </a:lnTo>
                    <a:lnTo>
                      <a:pt x="2410" y="5075"/>
                    </a:lnTo>
                    <a:lnTo>
                      <a:pt x="2476" y="5088"/>
                    </a:lnTo>
                    <a:lnTo>
                      <a:pt x="2375" y="5104"/>
                    </a:lnTo>
                    <a:lnTo>
                      <a:pt x="2175" y="5121"/>
                    </a:lnTo>
                    <a:lnTo>
                      <a:pt x="2076" y="5123"/>
                    </a:lnTo>
                    <a:close/>
                  </a:path>
                </a:pathLst>
              </a:custGeom>
              <a:solidFill>
                <a:srgbClr val="F09C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7259638" y="4111625"/>
                <a:ext cx="1922463" cy="200660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792" extrusionOk="0">
                    <a:moveTo>
                      <a:pt x="3583" y="3484"/>
                    </a:moveTo>
                    <a:lnTo>
                      <a:pt x="2107" y="2009"/>
                    </a:lnTo>
                    <a:lnTo>
                      <a:pt x="2137" y="1956"/>
                    </a:lnTo>
                    <a:lnTo>
                      <a:pt x="2189" y="1852"/>
                    </a:lnTo>
                    <a:lnTo>
                      <a:pt x="2252" y="1699"/>
                    </a:lnTo>
                    <a:lnTo>
                      <a:pt x="2310" y="1508"/>
                    </a:lnTo>
                    <a:lnTo>
                      <a:pt x="2343" y="1333"/>
                    </a:lnTo>
                    <a:lnTo>
                      <a:pt x="2359" y="1184"/>
                    </a:lnTo>
                    <a:lnTo>
                      <a:pt x="2362" y="1061"/>
                    </a:lnTo>
                    <a:lnTo>
                      <a:pt x="2353" y="935"/>
                    </a:lnTo>
                    <a:lnTo>
                      <a:pt x="2350" y="911"/>
                    </a:lnTo>
                    <a:lnTo>
                      <a:pt x="2346" y="893"/>
                    </a:lnTo>
                    <a:lnTo>
                      <a:pt x="2333" y="860"/>
                    </a:lnTo>
                    <a:lnTo>
                      <a:pt x="2304" y="816"/>
                    </a:lnTo>
                    <a:lnTo>
                      <a:pt x="2248" y="776"/>
                    </a:lnTo>
                    <a:lnTo>
                      <a:pt x="2198" y="763"/>
                    </a:lnTo>
                    <a:lnTo>
                      <a:pt x="2162" y="762"/>
                    </a:lnTo>
                    <a:lnTo>
                      <a:pt x="2144" y="763"/>
                    </a:lnTo>
                    <a:lnTo>
                      <a:pt x="2126" y="767"/>
                    </a:lnTo>
                    <a:lnTo>
                      <a:pt x="2092" y="780"/>
                    </a:lnTo>
                    <a:lnTo>
                      <a:pt x="2049" y="809"/>
                    </a:lnTo>
                    <a:lnTo>
                      <a:pt x="2009" y="865"/>
                    </a:lnTo>
                    <a:lnTo>
                      <a:pt x="1994" y="916"/>
                    </a:lnTo>
                    <a:lnTo>
                      <a:pt x="1993" y="950"/>
                    </a:lnTo>
                    <a:lnTo>
                      <a:pt x="1994" y="969"/>
                    </a:lnTo>
                    <a:lnTo>
                      <a:pt x="1997" y="986"/>
                    </a:lnTo>
                    <a:lnTo>
                      <a:pt x="2003" y="1109"/>
                    </a:lnTo>
                    <a:lnTo>
                      <a:pt x="1990" y="1261"/>
                    </a:lnTo>
                    <a:lnTo>
                      <a:pt x="1969" y="1384"/>
                    </a:lnTo>
                    <a:lnTo>
                      <a:pt x="1933" y="1519"/>
                    </a:lnTo>
                    <a:lnTo>
                      <a:pt x="1878" y="1666"/>
                    </a:lnTo>
                    <a:lnTo>
                      <a:pt x="1840" y="1742"/>
                    </a:lnTo>
                    <a:lnTo>
                      <a:pt x="1240" y="1140"/>
                    </a:lnTo>
                    <a:lnTo>
                      <a:pt x="1264" y="1096"/>
                    </a:lnTo>
                    <a:lnTo>
                      <a:pt x="1305" y="1007"/>
                    </a:lnTo>
                    <a:lnTo>
                      <a:pt x="1336" y="917"/>
                    </a:lnTo>
                    <a:lnTo>
                      <a:pt x="1359" y="828"/>
                    </a:lnTo>
                    <a:lnTo>
                      <a:pt x="1381" y="698"/>
                    </a:lnTo>
                    <a:lnTo>
                      <a:pt x="1390" y="536"/>
                    </a:lnTo>
                    <a:lnTo>
                      <a:pt x="1381" y="392"/>
                    </a:lnTo>
                    <a:lnTo>
                      <a:pt x="1364" y="271"/>
                    </a:lnTo>
                    <a:lnTo>
                      <a:pt x="1335" y="145"/>
                    </a:lnTo>
                    <a:lnTo>
                      <a:pt x="1326" y="122"/>
                    </a:lnTo>
                    <a:lnTo>
                      <a:pt x="1319" y="105"/>
                    </a:lnTo>
                    <a:lnTo>
                      <a:pt x="1302" y="73"/>
                    </a:lnTo>
                    <a:lnTo>
                      <a:pt x="1266" y="36"/>
                    </a:lnTo>
                    <a:lnTo>
                      <a:pt x="1204" y="6"/>
                    </a:lnTo>
                    <a:lnTo>
                      <a:pt x="1152" y="0"/>
                    </a:lnTo>
                    <a:lnTo>
                      <a:pt x="1116" y="6"/>
                    </a:lnTo>
                    <a:lnTo>
                      <a:pt x="1099" y="10"/>
                    </a:lnTo>
                    <a:lnTo>
                      <a:pt x="1081" y="17"/>
                    </a:lnTo>
                    <a:lnTo>
                      <a:pt x="1050" y="34"/>
                    </a:lnTo>
                    <a:lnTo>
                      <a:pt x="1012" y="72"/>
                    </a:lnTo>
                    <a:lnTo>
                      <a:pt x="982" y="132"/>
                    </a:lnTo>
                    <a:lnTo>
                      <a:pt x="976" y="186"/>
                    </a:lnTo>
                    <a:lnTo>
                      <a:pt x="981" y="220"/>
                    </a:lnTo>
                    <a:lnTo>
                      <a:pt x="986" y="239"/>
                    </a:lnTo>
                    <a:lnTo>
                      <a:pt x="989" y="249"/>
                    </a:lnTo>
                    <a:lnTo>
                      <a:pt x="1014" y="356"/>
                    </a:lnTo>
                    <a:lnTo>
                      <a:pt x="1028" y="487"/>
                    </a:lnTo>
                    <a:lnTo>
                      <a:pt x="1028" y="589"/>
                    </a:lnTo>
                    <a:lnTo>
                      <a:pt x="1017" y="698"/>
                    </a:lnTo>
                    <a:lnTo>
                      <a:pt x="991" y="814"/>
                    </a:lnTo>
                    <a:lnTo>
                      <a:pt x="970" y="871"/>
                    </a:lnTo>
                    <a:lnTo>
                      <a:pt x="304" y="206"/>
                    </a:lnTo>
                    <a:lnTo>
                      <a:pt x="291" y="193"/>
                    </a:lnTo>
                    <a:lnTo>
                      <a:pt x="260" y="174"/>
                    </a:lnTo>
                    <a:lnTo>
                      <a:pt x="211" y="155"/>
                    </a:lnTo>
                    <a:lnTo>
                      <a:pt x="142" y="155"/>
                    </a:lnTo>
                    <a:lnTo>
                      <a:pt x="93" y="174"/>
                    </a:lnTo>
                    <a:lnTo>
                      <a:pt x="63" y="193"/>
                    </a:lnTo>
                    <a:lnTo>
                      <a:pt x="50" y="206"/>
                    </a:lnTo>
                    <a:lnTo>
                      <a:pt x="37" y="220"/>
                    </a:lnTo>
                    <a:lnTo>
                      <a:pt x="17" y="249"/>
                    </a:lnTo>
                    <a:lnTo>
                      <a:pt x="0" y="299"/>
                    </a:lnTo>
                    <a:lnTo>
                      <a:pt x="0" y="369"/>
                    </a:lnTo>
                    <a:lnTo>
                      <a:pt x="17" y="418"/>
                    </a:lnTo>
                    <a:lnTo>
                      <a:pt x="37" y="448"/>
                    </a:lnTo>
                    <a:lnTo>
                      <a:pt x="50" y="461"/>
                    </a:lnTo>
                    <a:lnTo>
                      <a:pt x="1163" y="1574"/>
                    </a:lnTo>
                    <a:lnTo>
                      <a:pt x="1091" y="1593"/>
                    </a:lnTo>
                    <a:lnTo>
                      <a:pt x="952" y="1614"/>
                    </a:lnTo>
                    <a:lnTo>
                      <a:pt x="821" y="1620"/>
                    </a:lnTo>
                    <a:lnTo>
                      <a:pt x="700" y="1614"/>
                    </a:lnTo>
                    <a:lnTo>
                      <a:pt x="549" y="1594"/>
                    </a:lnTo>
                    <a:lnTo>
                      <a:pt x="425" y="1565"/>
                    </a:lnTo>
                    <a:lnTo>
                      <a:pt x="412" y="1561"/>
                    </a:lnTo>
                    <a:lnTo>
                      <a:pt x="393" y="1555"/>
                    </a:lnTo>
                    <a:lnTo>
                      <a:pt x="358" y="1551"/>
                    </a:lnTo>
                    <a:lnTo>
                      <a:pt x="307" y="1557"/>
                    </a:lnTo>
                    <a:lnTo>
                      <a:pt x="245" y="1587"/>
                    </a:lnTo>
                    <a:lnTo>
                      <a:pt x="207" y="1624"/>
                    </a:lnTo>
                    <a:lnTo>
                      <a:pt x="190" y="1656"/>
                    </a:lnTo>
                    <a:lnTo>
                      <a:pt x="183" y="1673"/>
                    </a:lnTo>
                    <a:lnTo>
                      <a:pt x="177" y="1691"/>
                    </a:lnTo>
                    <a:lnTo>
                      <a:pt x="173" y="1727"/>
                    </a:lnTo>
                    <a:lnTo>
                      <a:pt x="178" y="1778"/>
                    </a:lnTo>
                    <a:lnTo>
                      <a:pt x="209" y="1840"/>
                    </a:lnTo>
                    <a:lnTo>
                      <a:pt x="246" y="1876"/>
                    </a:lnTo>
                    <a:lnTo>
                      <a:pt x="278" y="1895"/>
                    </a:lnTo>
                    <a:lnTo>
                      <a:pt x="295" y="1902"/>
                    </a:lnTo>
                    <a:lnTo>
                      <a:pt x="331" y="1914"/>
                    </a:lnTo>
                    <a:lnTo>
                      <a:pt x="528" y="1957"/>
                    </a:lnTo>
                    <a:lnTo>
                      <a:pt x="714" y="1977"/>
                    </a:lnTo>
                    <a:lnTo>
                      <a:pt x="822" y="1980"/>
                    </a:lnTo>
                    <a:lnTo>
                      <a:pt x="893" y="1979"/>
                    </a:lnTo>
                    <a:lnTo>
                      <a:pt x="1044" y="1966"/>
                    </a:lnTo>
                    <a:lnTo>
                      <a:pt x="1201" y="1937"/>
                    </a:lnTo>
                    <a:lnTo>
                      <a:pt x="1362" y="1888"/>
                    </a:lnTo>
                    <a:lnTo>
                      <a:pt x="1444" y="1855"/>
                    </a:lnTo>
                    <a:lnTo>
                      <a:pt x="2048" y="2460"/>
                    </a:lnTo>
                    <a:lnTo>
                      <a:pt x="1984" y="2491"/>
                    </a:lnTo>
                    <a:lnTo>
                      <a:pt x="1856" y="2546"/>
                    </a:lnTo>
                    <a:lnTo>
                      <a:pt x="1732" y="2592"/>
                    </a:lnTo>
                    <a:lnTo>
                      <a:pt x="1610" y="2628"/>
                    </a:lnTo>
                    <a:lnTo>
                      <a:pt x="1434" y="2667"/>
                    </a:lnTo>
                    <a:lnTo>
                      <a:pt x="1221" y="2696"/>
                    </a:lnTo>
                    <a:lnTo>
                      <a:pt x="1035" y="2704"/>
                    </a:lnTo>
                    <a:lnTo>
                      <a:pt x="884" y="2699"/>
                    </a:lnTo>
                    <a:lnTo>
                      <a:pt x="733" y="2683"/>
                    </a:lnTo>
                    <a:lnTo>
                      <a:pt x="708" y="2677"/>
                    </a:lnTo>
                    <a:lnTo>
                      <a:pt x="691" y="2674"/>
                    </a:lnTo>
                    <a:lnTo>
                      <a:pt x="655" y="2674"/>
                    </a:lnTo>
                    <a:lnTo>
                      <a:pt x="603" y="2684"/>
                    </a:lnTo>
                    <a:lnTo>
                      <a:pt x="546" y="2722"/>
                    </a:lnTo>
                    <a:lnTo>
                      <a:pt x="514" y="2763"/>
                    </a:lnTo>
                    <a:lnTo>
                      <a:pt x="498" y="2797"/>
                    </a:lnTo>
                    <a:lnTo>
                      <a:pt x="494" y="2814"/>
                    </a:lnTo>
                    <a:lnTo>
                      <a:pt x="491" y="2833"/>
                    </a:lnTo>
                    <a:lnTo>
                      <a:pt x="489" y="2869"/>
                    </a:lnTo>
                    <a:lnTo>
                      <a:pt x="501" y="2919"/>
                    </a:lnTo>
                    <a:lnTo>
                      <a:pt x="538" y="2978"/>
                    </a:lnTo>
                    <a:lnTo>
                      <a:pt x="580" y="3010"/>
                    </a:lnTo>
                    <a:lnTo>
                      <a:pt x="612" y="3024"/>
                    </a:lnTo>
                    <a:lnTo>
                      <a:pt x="631" y="3030"/>
                    </a:lnTo>
                    <a:lnTo>
                      <a:pt x="659" y="3036"/>
                    </a:lnTo>
                    <a:lnTo>
                      <a:pt x="805" y="3054"/>
                    </a:lnTo>
                    <a:lnTo>
                      <a:pt x="947" y="3064"/>
                    </a:lnTo>
                    <a:lnTo>
                      <a:pt x="1032" y="3066"/>
                    </a:lnTo>
                    <a:lnTo>
                      <a:pt x="1093" y="3064"/>
                    </a:lnTo>
                    <a:lnTo>
                      <a:pt x="1227" y="3059"/>
                    </a:lnTo>
                    <a:lnTo>
                      <a:pt x="1372" y="3043"/>
                    </a:lnTo>
                    <a:lnTo>
                      <a:pt x="1529" y="3017"/>
                    </a:lnTo>
                    <a:lnTo>
                      <a:pt x="1693" y="2980"/>
                    </a:lnTo>
                    <a:lnTo>
                      <a:pt x="1865" y="2928"/>
                    </a:lnTo>
                    <a:lnTo>
                      <a:pt x="2042" y="2861"/>
                    </a:lnTo>
                    <a:lnTo>
                      <a:pt x="2222" y="2775"/>
                    </a:lnTo>
                    <a:lnTo>
                      <a:pt x="2314" y="2725"/>
                    </a:lnTo>
                    <a:lnTo>
                      <a:pt x="3328" y="3738"/>
                    </a:lnTo>
                    <a:lnTo>
                      <a:pt x="3341" y="3751"/>
                    </a:lnTo>
                    <a:lnTo>
                      <a:pt x="3371" y="3772"/>
                    </a:lnTo>
                    <a:lnTo>
                      <a:pt x="3420" y="3789"/>
                    </a:lnTo>
                    <a:lnTo>
                      <a:pt x="3455" y="3792"/>
                    </a:lnTo>
                    <a:lnTo>
                      <a:pt x="3489" y="3789"/>
                    </a:lnTo>
                    <a:lnTo>
                      <a:pt x="3538" y="3772"/>
                    </a:lnTo>
                    <a:lnTo>
                      <a:pt x="3569" y="3751"/>
                    </a:lnTo>
                    <a:lnTo>
                      <a:pt x="3583" y="3738"/>
                    </a:lnTo>
                    <a:lnTo>
                      <a:pt x="3595" y="3725"/>
                    </a:lnTo>
                    <a:lnTo>
                      <a:pt x="3615" y="3695"/>
                    </a:lnTo>
                    <a:lnTo>
                      <a:pt x="3633" y="3646"/>
                    </a:lnTo>
                    <a:lnTo>
                      <a:pt x="3633" y="3577"/>
                    </a:lnTo>
                    <a:lnTo>
                      <a:pt x="3615" y="3528"/>
                    </a:lnTo>
                    <a:lnTo>
                      <a:pt x="3595" y="3498"/>
                    </a:lnTo>
                    <a:lnTo>
                      <a:pt x="3583" y="3484"/>
                    </a:lnTo>
                    <a:close/>
                  </a:path>
                </a:pathLst>
              </a:custGeom>
              <a:solidFill>
                <a:srgbClr val="F259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5" name="Google Shape;85;p1"/>
            <p:cNvGrpSpPr/>
            <p:nvPr/>
          </p:nvGrpSpPr>
          <p:grpSpPr>
            <a:xfrm>
              <a:off x="5543065" y="4877230"/>
              <a:ext cx="1540073" cy="679475"/>
              <a:chOff x="4818302" y="4416666"/>
              <a:chExt cx="2638763" cy="1164213"/>
            </a:xfrm>
          </p:grpSpPr>
          <p:grpSp>
            <p:nvGrpSpPr>
              <p:cNvPr id="86" name="Google Shape;86;p1"/>
              <p:cNvGrpSpPr/>
              <p:nvPr/>
            </p:nvGrpSpPr>
            <p:grpSpPr>
              <a:xfrm rot="2700000">
                <a:off x="4980387" y="4580698"/>
                <a:ext cx="789264" cy="785370"/>
                <a:chOff x="8909794" y="1241000"/>
                <a:chExt cx="1930401" cy="1920875"/>
              </a:xfrm>
            </p:grpSpPr>
            <p:sp>
              <p:nvSpPr>
                <p:cNvPr id="87" name="Google Shape;87;p1"/>
                <p:cNvSpPr/>
                <p:nvPr/>
              </p:nvSpPr>
              <p:spPr>
                <a:xfrm>
                  <a:off x="8909794" y="1241000"/>
                  <a:ext cx="1776413" cy="176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7" h="3337" extrusionOk="0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8" name="Google Shape;88;p1"/>
                <p:cNvSpPr/>
                <p:nvPr/>
              </p:nvSpPr>
              <p:spPr>
                <a:xfrm>
                  <a:off x="8909794" y="1255288"/>
                  <a:ext cx="454025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2694" extrusionOk="0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9" name="Google Shape;89;p1"/>
                <p:cNvSpPr/>
                <p:nvPr/>
              </p:nvSpPr>
              <p:spPr>
                <a:xfrm>
                  <a:off x="8909794" y="1241000"/>
                  <a:ext cx="1312863" cy="176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" h="3337" extrusionOk="0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0" name="Google Shape;90;p1"/>
                <p:cNvSpPr/>
                <p:nvPr/>
              </p:nvSpPr>
              <p:spPr>
                <a:xfrm>
                  <a:off x="9222531" y="1552150"/>
                  <a:ext cx="1617663" cy="16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8" h="3043" extrusionOk="0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91" name="Google Shape;91;p1"/>
              <p:cNvGrpSpPr/>
              <p:nvPr/>
            </p:nvGrpSpPr>
            <p:grpSpPr>
              <a:xfrm rot="3600000">
                <a:off x="5632304" y="4773717"/>
                <a:ext cx="641377" cy="638213"/>
                <a:chOff x="8909794" y="1241000"/>
                <a:chExt cx="1930401" cy="1920875"/>
              </a:xfrm>
            </p:grpSpPr>
            <p:sp>
              <p:nvSpPr>
                <p:cNvPr id="92" name="Google Shape;92;p1"/>
                <p:cNvSpPr/>
                <p:nvPr/>
              </p:nvSpPr>
              <p:spPr>
                <a:xfrm>
                  <a:off x="8909794" y="1241000"/>
                  <a:ext cx="1776413" cy="176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7" h="3337" extrusionOk="0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3" name="Google Shape;93;p1"/>
                <p:cNvSpPr/>
                <p:nvPr/>
              </p:nvSpPr>
              <p:spPr>
                <a:xfrm>
                  <a:off x="8909794" y="1255288"/>
                  <a:ext cx="454025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2694" extrusionOk="0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" name="Google Shape;94;p1"/>
                <p:cNvSpPr/>
                <p:nvPr/>
              </p:nvSpPr>
              <p:spPr>
                <a:xfrm>
                  <a:off x="8909794" y="1241000"/>
                  <a:ext cx="1312863" cy="176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" h="3337" extrusionOk="0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5" name="Google Shape;95;p1"/>
                <p:cNvSpPr/>
                <p:nvPr/>
              </p:nvSpPr>
              <p:spPr>
                <a:xfrm>
                  <a:off x="9222531" y="1552150"/>
                  <a:ext cx="1617663" cy="16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8" h="3043" extrusionOk="0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96" name="Google Shape;96;p1"/>
              <p:cNvGrpSpPr/>
              <p:nvPr/>
            </p:nvGrpSpPr>
            <p:grpSpPr>
              <a:xfrm rot="4500000">
                <a:off x="6217729" y="4993954"/>
                <a:ext cx="480042" cy="477674"/>
                <a:chOff x="8909794" y="1241000"/>
                <a:chExt cx="1930401" cy="1920875"/>
              </a:xfrm>
            </p:grpSpPr>
            <p:sp>
              <p:nvSpPr>
                <p:cNvPr id="97" name="Google Shape;97;p1"/>
                <p:cNvSpPr/>
                <p:nvPr/>
              </p:nvSpPr>
              <p:spPr>
                <a:xfrm>
                  <a:off x="8909794" y="1241000"/>
                  <a:ext cx="1776413" cy="176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7" h="3337" extrusionOk="0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8" name="Google Shape;98;p1"/>
                <p:cNvSpPr/>
                <p:nvPr/>
              </p:nvSpPr>
              <p:spPr>
                <a:xfrm>
                  <a:off x="8909794" y="1255288"/>
                  <a:ext cx="454025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2694" extrusionOk="0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9" name="Google Shape;99;p1"/>
                <p:cNvSpPr/>
                <p:nvPr/>
              </p:nvSpPr>
              <p:spPr>
                <a:xfrm>
                  <a:off x="8909794" y="1241000"/>
                  <a:ext cx="1312863" cy="176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" h="3337" extrusionOk="0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0" name="Google Shape;100;p1"/>
                <p:cNvSpPr/>
                <p:nvPr/>
              </p:nvSpPr>
              <p:spPr>
                <a:xfrm>
                  <a:off x="9222531" y="1552150"/>
                  <a:ext cx="1617663" cy="16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8" h="3043" extrusionOk="0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01" name="Google Shape;101;p1"/>
              <p:cNvGrpSpPr/>
              <p:nvPr/>
            </p:nvGrpSpPr>
            <p:grpSpPr>
              <a:xfrm rot="5400000">
                <a:off x="6725708" y="5144160"/>
                <a:ext cx="366626" cy="364817"/>
                <a:chOff x="8909794" y="1241000"/>
                <a:chExt cx="1930401" cy="1920875"/>
              </a:xfrm>
            </p:grpSpPr>
            <p:sp>
              <p:nvSpPr>
                <p:cNvPr id="102" name="Google Shape;102;p1"/>
                <p:cNvSpPr/>
                <p:nvPr/>
              </p:nvSpPr>
              <p:spPr>
                <a:xfrm>
                  <a:off x="8909794" y="1241000"/>
                  <a:ext cx="1776413" cy="176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7" h="3337" extrusionOk="0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3" name="Google Shape;103;p1"/>
                <p:cNvSpPr/>
                <p:nvPr/>
              </p:nvSpPr>
              <p:spPr>
                <a:xfrm>
                  <a:off x="8909794" y="1255288"/>
                  <a:ext cx="454025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2694" extrusionOk="0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4" name="Google Shape;104;p1"/>
                <p:cNvSpPr/>
                <p:nvPr/>
              </p:nvSpPr>
              <p:spPr>
                <a:xfrm>
                  <a:off x="8909794" y="1241000"/>
                  <a:ext cx="1312863" cy="176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" h="3337" extrusionOk="0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>
                <a:xfrm>
                  <a:off x="9222531" y="1552150"/>
                  <a:ext cx="1617663" cy="16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8" h="3043" extrusionOk="0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06" name="Google Shape;106;p1"/>
              <p:cNvGrpSpPr/>
              <p:nvPr/>
            </p:nvGrpSpPr>
            <p:grpSpPr>
              <a:xfrm rot="6300000">
                <a:off x="7173141" y="5297139"/>
                <a:ext cx="255790" cy="254528"/>
                <a:chOff x="8909794" y="1241000"/>
                <a:chExt cx="1930401" cy="1920875"/>
              </a:xfrm>
            </p:grpSpPr>
            <p:sp>
              <p:nvSpPr>
                <p:cNvPr id="107" name="Google Shape;107;p1"/>
                <p:cNvSpPr/>
                <p:nvPr/>
              </p:nvSpPr>
              <p:spPr>
                <a:xfrm>
                  <a:off x="8909794" y="1241000"/>
                  <a:ext cx="1776413" cy="176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7" h="3337" extrusionOk="0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8" name="Google Shape;108;p1"/>
                <p:cNvSpPr/>
                <p:nvPr/>
              </p:nvSpPr>
              <p:spPr>
                <a:xfrm>
                  <a:off x="8909794" y="1255288"/>
                  <a:ext cx="454025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2694" extrusionOk="0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9" name="Google Shape;109;p1"/>
                <p:cNvSpPr/>
                <p:nvPr/>
              </p:nvSpPr>
              <p:spPr>
                <a:xfrm>
                  <a:off x="8909794" y="1241000"/>
                  <a:ext cx="1312863" cy="176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" h="3337" extrusionOk="0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0" name="Google Shape;110;p1"/>
                <p:cNvSpPr/>
                <p:nvPr/>
              </p:nvSpPr>
              <p:spPr>
                <a:xfrm>
                  <a:off x="9222531" y="1552150"/>
                  <a:ext cx="1617663" cy="16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8" h="3043" extrusionOk="0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sp>
        <p:nvSpPr>
          <p:cNvPr id="111" name="Google Shape;111;p1"/>
          <p:cNvSpPr/>
          <p:nvPr/>
        </p:nvSpPr>
        <p:spPr>
          <a:xfrm>
            <a:off x="5144102" y="5642173"/>
            <a:ext cx="1893239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[김정학, 박성현, 유현석]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욕심많은 민트</a:t>
            </a:r>
            <a:r>
              <a:rPr lang="en-US" sz="11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”초코”</a:t>
            </a:r>
            <a:endParaRPr sz="11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2" name="Google Shape;112;p1"/>
          <p:cNvGrpSpPr/>
          <p:nvPr/>
        </p:nvGrpSpPr>
        <p:grpSpPr>
          <a:xfrm>
            <a:off x="8394750" y="2562330"/>
            <a:ext cx="348645" cy="345145"/>
            <a:chOff x="2844800" y="241300"/>
            <a:chExt cx="4111625" cy="4070351"/>
          </a:xfrm>
        </p:grpSpPr>
        <p:sp>
          <p:nvSpPr>
            <p:cNvPr id="113" name="Google Shape;113;p1"/>
            <p:cNvSpPr/>
            <p:nvPr/>
          </p:nvSpPr>
          <p:spPr>
            <a:xfrm>
              <a:off x="2844800" y="241300"/>
              <a:ext cx="4111625" cy="4070350"/>
            </a:xfrm>
            <a:custGeom>
              <a:avLst/>
              <a:gdLst/>
              <a:ahLst/>
              <a:cxnLst/>
              <a:rect l="l" t="t" r="r" b="b"/>
              <a:pathLst>
                <a:path w="7771" h="7693" extrusionOk="0">
                  <a:moveTo>
                    <a:pt x="3786" y="7693"/>
                  </a:moveTo>
                  <a:lnTo>
                    <a:pt x="3771" y="7692"/>
                  </a:lnTo>
                  <a:lnTo>
                    <a:pt x="3739" y="7683"/>
                  </a:lnTo>
                  <a:lnTo>
                    <a:pt x="3724" y="7676"/>
                  </a:lnTo>
                  <a:lnTo>
                    <a:pt x="3658" y="7635"/>
                  </a:lnTo>
                  <a:lnTo>
                    <a:pt x="3529" y="7538"/>
                  </a:lnTo>
                  <a:lnTo>
                    <a:pt x="3400" y="7419"/>
                  </a:lnTo>
                  <a:lnTo>
                    <a:pt x="3277" y="7284"/>
                  </a:lnTo>
                  <a:lnTo>
                    <a:pt x="3158" y="7133"/>
                  </a:lnTo>
                  <a:lnTo>
                    <a:pt x="3046" y="6964"/>
                  </a:lnTo>
                  <a:lnTo>
                    <a:pt x="2939" y="6783"/>
                  </a:lnTo>
                  <a:lnTo>
                    <a:pt x="2842" y="6589"/>
                  </a:lnTo>
                  <a:lnTo>
                    <a:pt x="2795" y="6488"/>
                  </a:lnTo>
                  <a:lnTo>
                    <a:pt x="2755" y="6390"/>
                  </a:lnTo>
                  <a:lnTo>
                    <a:pt x="2685" y="6200"/>
                  </a:lnTo>
                  <a:lnTo>
                    <a:pt x="2630" y="6015"/>
                  </a:lnTo>
                  <a:lnTo>
                    <a:pt x="2590" y="5837"/>
                  </a:lnTo>
                  <a:lnTo>
                    <a:pt x="2565" y="5664"/>
                  </a:lnTo>
                  <a:lnTo>
                    <a:pt x="2555" y="5498"/>
                  </a:lnTo>
                  <a:lnTo>
                    <a:pt x="2561" y="5337"/>
                  </a:lnTo>
                  <a:lnTo>
                    <a:pt x="2581" y="5184"/>
                  </a:lnTo>
                  <a:lnTo>
                    <a:pt x="2597" y="5110"/>
                  </a:lnTo>
                  <a:lnTo>
                    <a:pt x="2510" y="5130"/>
                  </a:lnTo>
                  <a:lnTo>
                    <a:pt x="2326" y="5150"/>
                  </a:lnTo>
                  <a:lnTo>
                    <a:pt x="2231" y="5151"/>
                  </a:lnTo>
                  <a:lnTo>
                    <a:pt x="2173" y="5151"/>
                  </a:lnTo>
                  <a:lnTo>
                    <a:pt x="2055" y="5144"/>
                  </a:lnTo>
                  <a:lnTo>
                    <a:pt x="1933" y="5128"/>
                  </a:lnTo>
                  <a:lnTo>
                    <a:pt x="1809" y="5107"/>
                  </a:lnTo>
                  <a:lnTo>
                    <a:pt x="1616" y="5059"/>
                  </a:lnTo>
                  <a:lnTo>
                    <a:pt x="1349" y="4970"/>
                  </a:lnTo>
                  <a:lnTo>
                    <a:pt x="1213" y="4914"/>
                  </a:lnTo>
                  <a:lnTo>
                    <a:pt x="1110" y="4868"/>
                  </a:lnTo>
                  <a:lnTo>
                    <a:pt x="915" y="4771"/>
                  </a:lnTo>
                  <a:lnTo>
                    <a:pt x="732" y="4666"/>
                  </a:lnTo>
                  <a:lnTo>
                    <a:pt x="565" y="4554"/>
                  </a:lnTo>
                  <a:lnTo>
                    <a:pt x="412" y="4436"/>
                  </a:lnTo>
                  <a:lnTo>
                    <a:pt x="275" y="4313"/>
                  </a:lnTo>
                  <a:lnTo>
                    <a:pt x="157" y="4186"/>
                  </a:lnTo>
                  <a:lnTo>
                    <a:pt x="59" y="4057"/>
                  </a:lnTo>
                  <a:lnTo>
                    <a:pt x="17" y="3992"/>
                  </a:lnTo>
                  <a:lnTo>
                    <a:pt x="10" y="3979"/>
                  </a:lnTo>
                  <a:lnTo>
                    <a:pt x="1" y="3952"/>
                  </a:lnTo>
                  <a:lnTo>
                    <a:pt x="0" y="3921"/>
                  </a:lnTo>
                  <a:lnTo>
                    <a:pt x="4" y="3893"/>
                  </a:lnTo>
                  <a:lnTo>
                    <a:pt x="10" y="3880"/>
                  </a:lnTo>
                  <a:lnTo>
                    <a:pt x="16" y="3865"/>
                  </a:lnTo>
                  <a:lnTo>
                    <a:pt x="35" y="3842"/>
                  </a:lnTo>
                  <a:lnTo>
                    <a:pt x="56" y="3824"/>
                  </a:lnTo>
                  <a:lnTo>
                    <a:pt x="82" y="3811"/>
                  </a:lnTo>
                  <a:lnTo>
                    <a:pt x="96" y="3808"/>
                  </a:lnTo>
                  <a:lnTo>
                    <a:pt x="176" y="3790"/>
                  </a:lnTo>
                  <a:lnTo>
                    <a:pt x="347" y="3773"/>
                  </a:lnTo>
                  <a:lnTo>
                    <a:pt x="439" y="3772"/>
                  </a:lnTo>
                  <a:lnTo>
                    <a:pt x="546" y="3775"/>
                  </a:lnTo>
                  <a:lnTo>
                    <a:pt x="771" y="3798"/>
                  </a:lnTo>
                  <a:lnTo>
                    <a:pt x="1005" y="3842"/>
                  </a:lnTo>
                  <a:lnTo>
                    <a:pt x="1249" y="3910"/>
                  </a:lnTo>
                  <a:lnTo>
                    <a:pt x="1371" y="3952"/>
                  </a:lnTo>
                  <a:lnTo>
                    <a:pt x="1266" y="3822"/>
                  </a:lnTo>
                  <a:lnTo>
                    <a:pt x="1171" y="3692"/>
                  </a:lnTo>
                  <a:lnTo>
                    <a:pt x="1083" y="3571"/>
                  </a:lnTo>
                  <a:lnTo>
                    <a:pt x="930" y="3330"/>
                  </a:lnTo>
                  <a:lnTo>
                    <a:pt x="801" y="3093"/>
                  </a:lnTo>
                  <a:lnTo>
                    <a:pt x="694" y="2860"/>
                  </a:lnTo>
                  <a:lnTo>
                    <a:pt x="612" y="2630"/>
                  </a:lnTo>
                  <a:lnTo>
                    <a:pt x="554" y="2405"/>
                  </a:lnTo>
                  <a:lnTo>
                    <a:pt x="520" y="2185"/>
                  </a:lnTo>
                  <a:lnTo>
                    <a:pt x="510" y="1969"/>
                  </a:lnTo>
                  <a:lnTo>
                    <a:pt x="516" y="1862"/>
                  </a:lnTo>
                  <a:lnTo>
                    <a:pt x="520" y="1835"/>
                  </a:lnTo>
                  <a:lnTo>
                    <a:pt x="546" y="1787"/>
                  </a:lnTo>
                  <a:lnTo>
                    <a:pt x="566" y="1770"/>
                  </a:lnTo>
                  <a:lnTo>
                    <a:pt x="583" y="1760"/>
                  </a:lnTo>
                  <a:lnTo>
                    <a:pt x="619" y="1747"/>
                  </a:lnTo>
                  <a:lnTo>
                    <a:pt x="639" y="1747"/>
                  </a:lnTo>
                  <a:lnTo>
                    <a:pt x="655" y="1747"/>
                  </a:lnTo>
                  <a:lnTo>
                    <a:pt x="671" y="1750"/>
                  </a:lnTo>
                  <a:lnTo>
                    <a:pt x="772" y="1779"/>
                  </a:lnTo>
                  <a:lnTo>
                    <a:pt x="974" y="1856"/>
                  </a:lnTo>
                  <a:lnTo>
                    <a:pt x="1172" y="1957"/>
                  </a:lnTo>
                  <a:lnTo>
                    <a:pt x="1367" y="2081"/>
                  </a:lnTo>
                  <a:lnTo>
                    <a:pt x="1558" y="2229"/>
                  </a:lnTo>
                  <a:lnTo>
                    <a:pt x="1747" y="2401"/>
                  </a:lnTo>
                  <a:lnTo>
                    <a:pt x="1931" y="2597"/>
                  </a:lnTo>
                  <a:lnTo>
                    <a:pt x="2111" y="2814"/>
                  </a:lnTo>
                  <a:lnTo>
                    <a:pt x="2199" y="2934"/>
                  </a:lnTo>
                  <a:lnTo>
                    <a:pt x="2198" y="2838"/>
                  </a:lnTo>
                  <a:lnTo>
                    <a:pt x="2196" y="2752"/>
                  </a:lnTo>
                  <a:lnTo>
                    <a:pt x="2199" y="2548"/>
                  </a:lnTo>
                  <a:lnTo>
                    <a:pt x="2224" y="2141"/>
                  </a:lnTo>
                  <a:lnTo>
                    <a:pt x="2270" y="1745"/>
                  </a:lnTo>
                  <a:lnTo>
                    <a:pt x="2337" y="1367"/>
                  </a:lnTo>
                  <a:lnTo>
                    <a:pt x="2425" y="1011"/>
                  </a:lnTo>
                  <a:lnTo>
                    <a:pt x="2503" y="765"/>
                  </a:lnTo>
                  <a:lnTo>
                    <a:pt x="2559" y="611"/>
                  </a:lnTo>
                  <a:lnTo>
                    <a:pt x="2621" y="467"/>
                  </a:lnTo>
                  <a:lnTo>
                    <a:pt x="2685" y="333"/>
                  </a:lnTo>
                  <a:lnTo>
                    <a:pt x="2754" y="210"/>
                  </a:lnTo>
                  <a:lnTo>
                    <a:pt x="2824" y="99"/>
                  </a:lnTo>
                  <a:lnTo>
                    <a:pt x="2862" y="49"/>
                  </a:lnTo>
                  <a:lnTo>
                    <a:pt x="2880" y="27"/>
                  </a:lnTo>
                  <a:lnTo>
                    <a:pt x="2932" y="3"/>
                  </a:lnTo>
                  <a:lnTo>
                    <a:pt x="2961" y="0"/>
                  </a:lnTo>
                  <a:lnTo>
                    <a:pt x="2990" y="3"/>
                  </a:lnTo>
                  <a:lnTo>
                    <a:pt x="3040" y="27"/>
                  </a:lnTo>
                  <a:lnTo>
                    <a:pt x="3059" y="49"/>
                  </a:lnTo>
                  <a:lnTo>
                    <a:pt x="3096" y="99"/>
                  </a:lnTo>
                  <a:lnTo>
                    <a:pt x="3168" y="210"/>
                  </a:lnTo>
                  <a:lnTo>
                    <a:pt x="3236" y="333"/>
                  </a:lnTo>
                  <a:lnTo>
                    <a:pt x="3301" y="467"/>
                  </a:lnTo>
                  <a:lnTo>
                    <a:pt x="3361" y="611"/>
                  </a:lnTo>
                  <a:lnTo>
                    <a:pt x="3418" y="765"/>
                  </a:lnTo>
                  <a:lnTo>
                    <a:pt x="3495" y="1011"/>
                  </a:lnTo>
                  <a:lnTo>
                    <a:pt x="3583" y="1367"/>
                  </a:lnTo>
                  <a:lnTo>
                    <a:pt x="3651" y="1745"/>
                  </a:lnTo>
                  <a:lnTo>
                    <a:pt x="3698" y="2141"/>
                  </a:lnTo>
                  <a:lnTo>
                    <a:pt x="3723" y="2548"/>
                  </a:lnTo>
                  <a:lnTo>
                    <a:pt x="3724" y="2752"/>
                  </a:lnTo>
                  <a:lnTo>
                    <a:pt x="3724" y="2779"/>
                  </a:lnTo>
                  <a:lnTo>
                    <a:pt x="3794" y="2702"/>
                  </a:lnTo>
                  <a:lnTo>
                    <a:pt x="3939" y="2548"/>
                  </a:lnTo>
                  <a:lnTo>
                    <a:pt x="4014" y="2473"/>
                  </a:lnTo>
                  <a:lnTo>
                    <a:pt x="4171" y="2319"/>
                  </a:lnTo>
                  <a:lnTo>
                    <a:pt x="4410" y="2107"/>
                  </a:lnTo>
                  <a:lnTo>
                    <a:pt x="4571" y="1974"/>
                  </a:lnTo>
                  <a:lnTo>
                    <a:pt x="4733" y="1851"/>
                  </a:lnTo>
                  <a:lnTo>
                    <a:pt x="4894" y="1734"/>
                  </a:lnTo>
                  <a:lnTo>
                    <a:pt x="5057" y="1626"/>
                  </a:lnTo>
                  <a:lnTo>
                    <a:pt x="5219" y="1527"/>
                  </a:lnTo>
                  <a:lnTo>
                    <a:pt x="5381" y="1436"/>
                  </a:lnTo>
                  <a:lnTo>
                    <a:pt x="5541" y="1355"/>
                  </a:lnTo>
                  <a:lnTo>
                    <a:pt x="5700" y="1283"/>
                  </a:lnTo>
                  <a:lnTo>
                    <a:pt x="5857" y="1220"/>
                  </a:lnTo>
                  <a:lnTo>
                    <a:pt x="6014" y="1166"/>
                  </a:lnTo>
                  <a:lnTo>
                    <a:pt x="6167" y="1123"/>
                  </a:lnTo>
                  <a:lnTo>
                    <a:pt x="6318" y="1090"/>
                  </a:lnTo>
                  <a:lnTo>
                    <a:pt x="6465" y="1066"/>
                  </a:lnTo>
                  <a:lnTo>
                    <a:pt x="6539" y="1058"/>
                  </a:lnTo>
                  <a:lnTo>
                    <a:pt x="6544" y="1058"/>
                  </a:lnTo>
                  <a:lnTo>
                    <a:pt x="6549" y="1058"/>
                  </a:lnTo>
                  <a:lnTo>
                    <a:pt x="6573" y="1060"/>
                  </a:lnTo>
                  <a:lnTo>
                    <a:pt x="6619" y="1079"/>
                  </a:lnTo>
                  <a:lnTo>
                    <a:pt x="6637" y="1094"/>
                  </a:lnTo>
                  <a:lnTo>
                    <a:pt x="6655" y="1116"/>
                  </a:lnTo>
                  <a:lnTo>
                    <a:pt x="6674" y="1166"/>
                  </a:lnTo>
                  <a:lnTo>
                    <a:pt x="6673" y="1194"/>
                  </a:lnTo>
                  <a:lnTo>
                    <a:pt x="6665" y="1266"/>
                  </a:lnTo>
                  <a:lnTo>
                    <a:pt x="6642" y="1413"/>
                  </a:lnTo>
                  <a:lnTo>
                    <a:pt x="6608" y="1563"/>
                  </a:lnTo>
                  <a:lnTo>
                    <a:pt x="6565" y="1715"/>
                  </a:lnTo>
                  <a:lnTo>
                    <a:pt x="6511" y="1871"/>
                  </a:lnTo>
                  <a:lnTo>
                    <a:pt x="6448" y="2026"/>
                  </a:lnTo>
                  <a:lnTo>
                    <a:pt x="6376" y="2185"/>
                  </a:lnTo>
                  <a:lnTo>
                    <a:pt x="6294" y="2345"/>
                  </a:lnTo>
                  <a:lnTo>
                    <a:pt x="6203" y="2504"/>
                  </a:lnTo>
                  <a:lnTo>
                    <a:pt x="6102" y="2666"/>
                  </a:lnTo>
                  <a:lnTo>
                    <a:pt x="5994" y="2827"/>
                  </a:lnTo>
                  <a:lnTo>
                    <a:pt x="5878" y="2988"/>
                  </a:lnTo>
                  <a:lnTo>
                    <a:pt x="5752" y="3150"/>
                  </a:lnTo>
                  <a:lnTo>
                    <a:pt x="5618" y="3309"/>
                  </a:lnTo>
                  <a:lnTo>
                    <a:pt x="5405" y="3547"/>
                  </a:lnTo>
                  <a:lnTo>
                    <a:pt x="5251" y="3703"/>
                  </a:lnTo>
                  <a:lnTo>
                    <a:pt x="5119" y="3832"/>
                  </a:lnTo>
                  <a:lnTo>
                    <a:pt x="4983" y="3956"/>
                  </a:lnTo>
                  <a:lnTo>
                    <a:pt x="5191" y="3959"/>
                  </a:lnTo>
                  <a:lnTo>
                    <a:pt x="5611" y="3988"/>
                  </a:lnTo>
                  <a:lnTo>
                    <a:pt x="6029" y="4038"/>
                  </a:lnTo>
                  <a:lnTo>
                    <a:pt x="6433" y="4113"/>
                  </a:lnTo>
                  <a:lnTo>
                    <a:pt x="6626" y="4159"/>
                  </a:lnTo>
                  <a:lnTo>
                    <a:pt x="6801" y="4204"/>
                  </a:lnTo>
                  <a:lnTo>
                    <a:pt x="7116" y="4306"/>
                  </a:lnTo>
                  <a:lnTo>
                    <a:pt x="7326" y="4391"/>
                  </a:lnTo>
                  <a:lnTo>
                    <a:pt x="7453" y="4451"/>
                  </a:lnTo>
                  <a:lnTo>
                    <a:pt x="7570" y="4515"/>
                  </a:lnTo>
                  <a:lnTo>
                    <a:pt x="7675" y="4581"/>
                  </a:lnTo>
                  <a:lnTo>
                    <a:pt x="7721" y="4614"/>
                  </a:lnTo>
                  <a:lnTo>
                    <a:pt x="7744" y="4634"/>
                  </a:lnTo>
                  <a:lnTo>
                    <a:pt x="7770" y="4685"/>
                  </a:lnTo>
                  <a:lnTo>
                    <a:pt x="7771" y="4715"/>
                  </a:lnTo>
                  <a:lnTo>
                    <a:pt x="7770" y="4744"/>
                  </a:lnTo>
                  <a:lnTo>
                    <a:pt x="7744" y="4796"/>
                  </a:lnTo>
                  <a:lnTo>
                    <a:pt x="7721" y="4814"/>
                  </a:lnTo>
                  <a:lnTo>
                    <a:pt x="7666" y="4855"/>
                  </a:lnTo>
                  <a:lnTo>
                    <a:pt x="7541" y="4931"/>
                  </a:lnTo>
                  <a:lnTo>
                    <a:pt x="7404" y="5003"/>
                  </a:lnTo>
                  <a:lnTo>
                    <a:pt x="7253" y="5069"/>
                  </a:lnTo>
                  <a:lnTo>
                    <a:pt x="7093" y="5130"/>
                  </a:lnTo>
                  <a:lnTo>
                    <a:pt x="6922" y="5187"/>
                  </a:lnTo>
                  <a:lnTo>
                    <a:pt x="6652" y="5264"/>
                  </a:lnTo>
                  <a:lnTo>
                    <a:pt x="6274" y="5346"/>
                  </a:lnTo>
                  <a:lnTo>
                    <a:pt x="5882" y="5409"/>
                  </a:lnTo>
                  <a:lnTo>
                    <a:pt x="5492" y="5451"/>
                  </a:lnTo>
                  <a:lnTo>
                    <a:pt x="5114" y="5472"/>
                  </a:lnTo>
                  <a:lnTo>
                    <a:pt x="4934" y="5474"/>
                  </a:lnTo>
                  <a:lnTo>
                    <a:pt x="4843" y="5472"/>
                  </a:lnTo>
                  <a:lnTo>
                    <a:pt x="4738" y="5470"/>
                  </a:lnTo>
                  <a:lnTo>
                    <a:pt x="4756" y="5483"/>
                  </a:lnTo>
                  <a:lnTo>
                    <a:pt x="4764" y="5488"/>
                  </a:lnTo>
                  <a:lnTo>
                    <a:pt x="4773" y="5494"/>
                  </a:lnTo>
                  <a:lnTo>
                    <a:pt x="4894" y="5583"/>
                  </a:lnTo>
                  <a:lnTo>
                    <a:pt x="5116" y="5763"/>
                  </a:lnTo>
                  <a:lnTo>
                    <a:pt x="5314" y="5948"/>
                  </a:lnTo>
                  <a:lnTo>
                    <a:pt x="5489" y="6135"/>
                  </a:lnTo>
                  <a:lnTo>
                    <a:pt x="5640" y="6326"/>
                  </a:lnTo>
                  <a:lnTo>
                    <a:pt x="5767" y="6522"/>
                  </a:lnTo>
                  <a:lnTo>
                    <a:pt x="5870" y="6721"/>
                  </a:lnTo>
                  <a:lnTo>
                    <a:pt x="5948" y="6923"/>
                  </a:lnTo>
                  <a:lnTo>
                    <a:pt x="5977" y="7023"/>
                  </a:lnTo>
                  <a:lnTo>
                    <a:pt x="5983" y="7051"/>
                  </a:lnTo>
                  <a:lnTo>
                    <a:pt x="5973" y="7104"/>
                  </a:lnTo>
                  <a:lnTo>
                    <a:pt x="5958" y="7129"/>
                  </a:lnTo>
                  <a:lnTo>
                    <a:pt x="5939" y="7149"/>
                  </a:lnTo>
                  <a:lnTo>
                    <a:pt x="5892" y="7176"/>
                  </a:lnTo>
                  <a:lnTo>
                    <a:pt x="5865" y="7179"/>
                  </a:lnTo>
                  <a:lnTo>
                    <a:pt x="5803" y="7183"/>
                  </a:lnTo>
                  <a:lnTo>
                    <a:pt x="5739" y="7183"/>
                  </a:lnTo>
                  <a:lnTo>
                    <a:pt x="5640" y="7182"/>
                  </a:lnTo>
                  <a:lnTo>
                    <a:pt x="5437" y="7162"/>
                  </a:lnTo>
                  <a:lnTo>
                    <a:pt x="5228" y="7120"/>
                  </a:lnTo>
                  <a:lnTo>
                    <a:pt x="5018" y="7058"/>
                  </a:lnTo>
                  <a:lnTo>
                    <a:pt x="4802" y="6976"/>
                  </a:lnTo>
                  <a:lnTo>
                    <a:pt x="4583" y="6874"/>
                  </a:lnTo>
                  <a:lnTo>
                    <a:pt x="4362" y="6751"/>
                  </a:lnTo>
                  <a:lnTo>
                    <a:pt x="4136" y="6609"/>
                  </a:lnTo>
                  <a:lnTo>
                    <a:pt x="4024" y="6529"/>
                  </a:lnTo>
                  <a:lnTo>
                    <a:pt x="3893" y="6433"/>
                  </a:lnTo>
                  <a:lnTo>
                    <a:pt x="3762" y="6328"/>
                  </a:lnTo>
                  <a:lnTo>
                    <a:pt x="3794" y="6417"/>
                  </a:lnTo>
                  <a:lnTo>
                    <a:pt x="3847" y="6593"/>
                  </a:lnTo>
                  <a:lnTo>
                    <a:pt x="3889" y="6764"/>
                  </a:lnTo>
                  <a:lnTo>
                    <a:pt x="3919" y="6931"/>
                  </a:lnTo>
                  <a:lnTo>
                    <a:pt x="3938" y="7091"/>
                  </a:lnTo>
                  <a:lnTo>
                    <a:pt x="3943" y="7247"/>
                  </a:lnTo>
                  <a:lnTo>
                    <a:pt x="3939" y="7394"/>
                  </a:lnTo>
                  <a:lnTo>
                    <a:pt x="3922" y="7530"/>
                  </a:lnTo>
                  <a:lnTo>
                    <a:pt x="3909" y="7597"/>
                  </a:lnTo>
                  <a:lnTo>
                    <a:pt x="3904" y="7611"/>
                  </a:lnTo>
                  <a:lnTo>
                    <a:pt x="3891" y="7637"/>
                  </a:lnTo>
                  <a:lnTo>
                    <a:pt x="3873" y="7659"/>
                  </a:lnTo>
                  <a:lnTo>
                    <a:pt x="3850" y="7676"/>
                  </a:lnTo>
                  <a:lnTo>
                    <a:pt x="3837" y="7683"/>
                  </a:lnTo>
                  <a:lnTo>
                    <a:pt x="3812" y="7692"/>
                  </a:lnTo>
                  <a:lnTo>
                    <a:pt x="3786" y="7693"/>
                  </a:lnTo>
                  <a:close/>
                </a:path>
              </a:pathLst>
            </a:custGeom>
            <a:solidFill>
              <a:srgbClr val="F575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710113" y="4170363"/>
              <a:ext cx="217488" cy="141288"/>
            </a:xfrm>
            <a:custGeom>
              <a:avLst/>
              <a:gdLst/>
              <a:ahLst/>
              <a:cxnLst/>
              <a:rect l="l" t="t" r="r" b="b"/>
              <a:pathLst>
                <a:path w="411" h="268" extrusionOk="0">
                  <a:moveTo>
                    <a:pt x="264" y="268"/>
                  </a:moveTo>
                  <a:lnTo>
                    <a:pt x="247" y="267"/>
                  </a:lnTo>
                  <a:lnTo>
                    <a:pt x="215" y="258"/>
                  </a:lnTo>
                  <a:lnTo>
                    <a:pt x="200" y="251"/>
                  </a:lnTo>
                  <a:lnTo>
                    <a:pt x="150" y="221"/>
                  </a:lnTo>
                  <a:lnTo>
                    <a:pt x="49" y="149"/>
                  </a:lnTo>
                  <a:lnTo>
                    <a:pt x="0" y="108"/>
                  </a:lnTo>
                  <a:lnTo>
                    <a:pt x="49" y="149"/>
                  </a:lnTo>
                  <a:lnTo>
                    <a:pt x="150" y="221"/>
                  </a:lnTo>
                  <a:lnTo>
                    <a:pt x="200" y="251"/>
                  </a:lnTo>
                  <a:lnTo>
                    <a:pt x="215" y="258"/>
                  </a:lnTo>
                  <a:lnTo>
                    <a:pt x="247" y="267"/>
                  </a:lnTo>
                  <a:lnTo>
                    <a:pt x="262" y="268"/>
                  </a:lnTo>
                  <a:lnTo>
                    <a:pt x="288" y="267"/>
                  </a:lnTo>
                  <a:lnTo>
                    <a:pt x="313" y="258"/>
                  </a:lnTo>
                  <a:lnTo>
                    <a:pt x="326" y="251"/>
                  </a:lnTo>
                  <a:lnTo>
                    <a:pt x="349" y="234"/>
                  </a:lnTo>
                  <a:lnTo>
                    <a:pt x="367" y="212"/>
                  </a:lnTo>
                  <a:lnTo>
                    <a:pt x="380" y="186"/>
                  </a:lnTo>
                  <a:lnTo>
                    <a:pt x="385" y="172"/>
                  </a:lnTo>
                  <a:lnTo>
                    <a:pt x="401" y="88"/>
                  </a:lnTo>
                  <a:lnTo>
                    <a:pt x="411" y="0"/>
                  </a:lnTo>
                  <a:lnTo>
                    <a:pt x="401" y="88"/>
                  </a:lnTo>
                  <a:lnTo>
                    <a:pt x="385" y="172"/>
                  </a:lnTo>
                  <a:lnTo>
                    <a:pt x="380" y="186"/>
                  </a:lnTo>
                  <a:lnTo>
                    <a:pt x="367" y="212"/>
                  </a:lnTo>
                  <a:lnTo>
                    <a:pt x="349" y="234"/>
                  </a:lnTo>
                  <a:lnTo>
                    <a:pt x="326" y="251"/>
                  </a:lnTo>
                  <a:lnTo>
                    <a:pt x="313" y="258"/>
                  </a:lnTo>
                  <a:lnTo>
                    <a:pt x="288" y="267"/>
                  </a:lnTo>
                  <a:lnTo>
                    <a:pt x="264" y="268"/>
                  </a:lnTo>
                  <a:close/>
                </a:path>
              </a:pathLst>
            </a:custGeom>
            <a:solidFill>
              <a:srgbClr val="E2DA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041650" y="2570163"/>
              <a:ext cx="1177925" cy="396875"/>
            </a:xfrm>
            <a:custGeom>
              <a:avLst/>
              <a:gdLst/>
              <a:ahLst/>
              <a:cxnLst/>
              <a:rect l="l" t="t" r="r" b="b"/>
              <a:pathLst>
                <a:path w="2224" h="749" extrusionOk="0">
                  <a:moveTo>
                    <a:pt x="1858" y="749"/>
                  </a:moveTo>
                  <a:lnTo>
                    <a:pt x="1800" y="749"/>
                  </a:lnTo>
                  <a:lnTo>
                    <a:pt x="1682" y="742"/>
                  </a:lnTo>
                  <a:lnTo>
                    <a:pt x="1560" y="726"/>
                  </a:lnTo>
                  <a:lnTo>
                    <a:pt x="1436" y="705"/>
                  </a:lnTo>
                  <a:lnTo>
                    <a:pt x="1243" y="657"/>
                  </a:lnTo>
                  <a:lnTo>
                    <a:pt x="976" y="568"/>
                  </a:lnTo>
                  <a:lnTo>
                    <a:pt x="840" y="512"/>
                  </a:lnTo>
                  <a:lnTo>
                    <a:pt x="717" y="457"/>
                  </a:lnTo>
                  <a:lnTo>
                    <a:pt x="487" y="339"/>
                  </a:lnTo>
                  <a:lnTo>
                    <a:pt x="277" y="211"/>
                  </a:lnTo>
                  <a:lnTo>
                    <a:pt x="85" y="72"/>
                  </a:lnTo>
                  <a:lnTo>
                    <a:pt x="0" y="0"/>
                  </a:lnTo>
                  <a:lnTo>
                    <a:pt x="85" y="72"/>
                  </a:lnTo>
                  <a:lnTo>
                    <a:pt x="277" y="211"/>
                  </a:lnTo>
                  <a:lnTo>
                    <a:pt x="487" y="339"/>
                  </a:lnTo>
                  <a:lnTo>
                    <a:pt x="717" y="457"/>
                  </a:lnTo>
                  <a:lnTo>
                    <a:pt x="840" y="512"/>
                  </a:lnTo>
                  <a:lnTo>
                    <a:pt x="976" y="568"/>
                  </a:lnTo>
                  <a:lnTo>
                    <a:pt x="1243" y="657"/>
                  </a:lnTo>
                  <a:lnTo>
                    <a:pt x="1436" y="705"/>
                  </a:lnTo>
                  <a:lnTo>
                    <a:pt x="1560" y="726"/>
                  </a:lnTo>
                  <a:lnTo>
                    <a:pt x="1682" y="742"/>
                  </a:lnTo>
                  <a:lnTo>
                    <a:pt x="1800" y="749"/>
                  </a:lnTo>
                  <a:lnTo>
                    <a:pt x="1858" y="749"/>
                  </a:lnTo>
                  <a:lnTo>
                    <a:pt x="1953" y="748"/>
                  </a:lnTo>
                  <a:lnTo>
                    <a:pt x="2137" y="728"/>
                  </a:lnTo>
                  <a:lnTo>
                    <a:pt x="2224" y="708"/>
                  </a:lnTo>
                  <a:lnTo>
                    <a:pt x="2224" y="708"/>
                  </a:lnTo>
                  <a:lnTo>
                    <a:pt x="2137" y="728"/>
                  </a:lnTo>
                  <a:lnTo>
                    <a:pt x="1953" y="748"/>
                  </a:lnTo>
                  <a:lnTo>
                    <a:pt x="1858" y="7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2844800" y="2236788"/>
              <a:ext cx="2085975" cy="2074863"/>
            </a:xfrm>
            <a:custGeom>
              <a:avLst/>
              <a:gdLst/>
              <a:ahLst/>
              <a:cxnLst/>
              <a:rect l="l" t="t" r="r" b="b"/>
              <a:pathLst>
                <a:path w="3943" h="3921" extrusionOk="0">
                  <a:moveTo>
                    <a:pt x="3786" y="3921"/>
                  </a:moveTo>
                  <a:lnTo>
                    <a:pt x="3771" y="3920"/>
                  </a:lnTo>
                  <a:lnTo>
                    <a:pt x="3739" y="3911"/>
                  </a:lnTo>
                  <a:lnTo>
                    <a:pt x="3724" y="3904"/>
                  </a:lnTo>
                  <a:lnTo>
                    <a:pt x="3674" y="3874"/>
                  </a:lnTo>
                  <a:lnTo>
                    <a:pt x="3573" y="3802"/>
                  </a:lnTo>
                  <a:lnTo>
                    <a:pt x="3524" y="3761"/>
                  </a:lnTo>
                  <a:lnTo>
                    <a:pt x="3472" y="3715"/>
                  </a:lnTo>
                  <a:lnTo>
                    <a:pt x="3370" y="3616"/>
                  </a:lnTo>
                  <a:lnTo>
                    <a:pt x="3271" y="3505"/>
                  </a:lnTo>
                  <a:lnTo>
                    <a:pt x="3174" y="3382"/>
                  </a:lnTo>
                  <a:lnTo>
                    <a:pt x="3082" y="3250"/>
                  </a:lnTo>
                  <a:lnTo>
                    <a:pt x="2994" y="3107"/>
                  </a:lnTo>
                  <a:lnTo>
                    <a:pt x="2911" y="2956"/>
                  </a:lnTo>
                  <a:lnTo>
                    <a:pt x="2833" y="2798"/>
                  </a:lnTo>
                  <a:lnTo>
                    <a:pt x="2795" y="2716"/>
                  </a:lnTo>
                  <a:lnTo>
                    <a:pt x="2755" y="2618"/>
                  </a:lnTo>
                  <a:lnTo>
                    <a:pt x="2685" y="2428"/>
                  </a:lnTo>
                  <a:lnTo>
                    <a:pt x="2630" y="2243"/>
                  </a:lnTo>
                  <a:lnTo>
                    <a:pt x="2590" y="2065"/>
                  </a:lnTo>
                  <a:lnTo>
                    <a:pt x="2565" y="1892"/>
                  </a:lnTo>
                  <a:lnTo>
                    <a:pt x="2555" y="1726"/>
                  </a:lnTo>
                  <a:lnTo>
                    <a:pt x="2561" y="1565"/>
                  </a:lnTo>
                  <a:lnTo>
                    <a:pt x="2581" y="1412"/>
                  </a:lnTo>
                  <a:lnTo>
                    <a:pt x="2597" y="1338"/>
                  </a:lnTo>
                  <a:lnTo>
                    <a:pt x="2597" y="1338"/>
                  </a:lnTo>
                  <a:lnTo>
                    <a:pt x="2597" y="1338"/>
                  </a:lnTo>
                  <a:lnTo>
                    <a:pt x="2510" y="1358"/>
                  </a:lnTo>
                  <a:lnTo>
                    <a:pt x="2326" y="1378"/>
                  </a:lnTo>
                  <a:lnTo>
                    <a:pt x="2231" y="1379"/>
                  </a:lnTo>
                  <a:lnTo>
                    <a:pt x="2173" y="1379"/>
                  </a:lnTo>
                  <a:lnTo>
                    <a:pt x="2055" y="1372"/>
                  </a:lnTo>
                  <a:lnTo>
                    <a:pt x="1933" y="1356"/>
                  </a:lnTo>
                  <a:lnTo>
                    <a:pt x="1809" y="1335"/>
                  </a:lnTo>
                  <a:lnTo>
                    <a:pt x="1616" y="1287"/>
                  </a:lnTo>
                  <a:lnTo>
                    <a:pt x="1349" y="1198"/>
                  </a:lnTo>
                  <a:lnTo>
                    <a:pt x="1213" y="1142"/>
                  </a:lnTo>
                  <a:lnTo>
                    <a:pt x="1090" y="1087"/>
                  </a:lnTo>
                  <a:lnTo>
                    <a:pt x="860" y="969"/>
                  </a:lnTo>
                  <a:lnTo>
                    <a:pt x="650" y="841"/>
                  </a:lnTo>
                  <a:lnTo>
                    <a:pt x="458" y="702"/>
                  </a:lnTo>
                  <a:lnTo>
                    <a:pt x="373" y="630"/>
                  </a:lnTo>
                  <a:lnTo>
                    <a:pt x="317" y="581"/>
                  </a:lnTo>
                  <a:lnTo>
                    <a:pt x="216" y="481"/>
                  </a:lnTo>
                  <a:lnTo>
                    <a:pt x="127" y="377"/>
                  </a:lnTo>
                  <a:lnTo>
                    <a:pt x="50" y="273"/>
                  </a:lnTo>
                  <a:lnTo>
                    <a:pt x="17" y="220"/>
                  </a:lnTo>
                  <a:lnTo>
                    <a:pt x="10" y="207"/>
                  </a:lnTo>
                  <a:lnTo>
                    <a:pt x="1" y="180"/>
                  </a:lnTo>
                  <a:lnTo>
                    <a:pt x="0" y="149"/>
                  </a:lnTo>
                  <a:lnTo>
                    <a:pt x="4" y="121"/>
                  </a:lnTo>
                  <a:lnTo>
                    <a:pt x="10" y="108"/>
                  </a:lnTo>
                  <a:lnTo>
                    <a:pt x="16" y="93"/>
                  </a:lnTo>
                  <a:lnTo>
                    <a:pt x="35" y="70"/>
                  </a:lnTo>
                  <a:lnTo>
                    <a:pt x="56" y="52"/>
                  </a:lnTo>
                  <a:lnTo>
                    <a:pt x="82" y="39"/>
                  </a:lnTo>
                  <a:lnTo>
                    <a:pt x="96" y="36"/>
                  </a:lnTo>
                  <a:lnTo>
                    <a:pt x="176" y="20"/>
                  </a:lnTo>
                  <a:lnTo>
                    <a:pt x="347" y="1"/>
                  </a:lnTo>
                  <a:lnTo>
                    <a:pt x="439" y="0"/>
                  </a:lnTo>
                  <a:lnTo>
                    <a:pt x="520" y="1"/>
                  </a:lnTo>
                  <a:lnTo>
                    <a:pt x="691" y="16"/>
                  </a:lnTo>
                  <a:lnTo>
                    <a:pt x="779" y="27"/>
                  </a:lnTo>
                  <a:lnTo>
                    <a:pt x="824" y="70"/>
                  </a:lnTo>
                  <a:lnTo>
                    <a:pt x="919" y="155"/>
                  </a:lnTo>
                  <a:lnTo>
                    <a:pt x="1077" y="278"/>
                  </a:lnTo>
                  <a:lnTo>
                    <a:pt x="1315" y="430"/>
                  </a:lnTo>
                  <a:lnTo>
                    <a:pt x="1578" y="569"/>
                  </a:lnTo>
                  <a:lnTo>
                    <a:pt x="1720" y="632"/>
                  </a:lnTo>
                  <a:lnTo>
                    <a:pt x="1856" y="688"/>
                  </a:lnTo>
                  <a:lnTo>
                    <a:pt x="2124" y="779"/>
                  </a:lnTo>
                  <a:lnTo>
                    <a:pt x="2316" y="825"/>
                  </a:lnTo>
                  <a:lnTo>
                    <a:pt x="2440" y="848"/>
                  </a:lnTo>
                  <a:lnTo>
                    <a:pt x="2562" y="862"/>
                  </a:lnTo>
                  <a:lnTo>
                    <a:pt x="2680" y="869"/>
                  </a:lnTo>
                  <a:lnTo>
                    <a:pt x="2738" y="871"/>
                  </a:lnTo>
                  <a:lnTo>
                    <a:pt x="2833" y="868"/>
                  </a:lnTo>
                  <a:lnTo>
                    <a:pt x="3017" y="848"/>
                  </a:lnTo>
                  <a:lnTo>
                    <a:pt x="3105" y="829"/>
                  </a:lnTo>
                  <a:lnTo>
                    <a:pt x="3088" y="903"/>
                  </a:lnTo>
                  <a:lnTo>
                    <a:pt x="3068" y="1057"/>
                  </a:lnTo>
                  <a:lnTo>
                    <a:pt x="3062" y="1217"/>
                  </a:lnTo>
                  <a:lnTo>
                    <a:pt x="3072" y="1382"/>
                  </a:lnTo>
                  <a:lnTo>
                    <a:pt x="3096" y="1555"/>
                  </a:lnTo>
                  <a:lnTo>
                    <a:pt x="3137" y="1734"/>
                  </a:lnTo>
                  <a:lnTo>
                    <a:pt x="3192" y="1918"/>
                  </a:lnTo>
                  <a:lnTo>
                    <a:pt x="3262" y="2108"/>
                  </a:lnTo>
                  <a:lnTo>
                    <a:pt x="3302" y="2206"/>
                  </a:lnTo>
                  <a:lnTo>
                    <a:pt x="3366" y="2347"/>
                  </a:lnTo>
                  <a:lnTo>
                    <a:pt x="3507" y="2611"/>
                  </a:lnTo>
                  <a:lnTo>
                    <a:pt x="3662" y="2848"/>
                  </a:lnTo>
                  <a:lnTo>
                    <a:pt x="3786" y="3005"/>
                  </a:lnTo>
                  <a:lnTo>
                    <a:pt x="3873" y="3102"/>
                  </a:lnTo>
                  <a:lnTo>
                    <a:pt x="3916" y="3145"/>
                  </a:lnTo>
                  <a:lnTo>
                    <a:pt x="3926" y="3214"/>
                  </a:lnTo>
                  <a:lnTo>
                    <a:pt x="3939" y="3345"/>
                  </a:lnTo>
                  <a:lnTo>
                    <a:pt x="3943" y="3473"/>
                  </a:lnTo>
                  <a:lnTo>
                    <a:pt x="3940" y="3596"/>
                  </a:lnTo>
                  <a:lnTo>
                    <a:pt x="3935" y="3653"/>
                  </a:lnTo>
                  <a:lnTo>
                    <a:pt x="3925" y="3741"/>
                  </a:lnTo>
                  <a:lnTo>
                    <a:pt x="3909" y="3825"/>
                  </a:lnTo>
                  <a:lnTo>
                    <a:pt x="3904" y="3839"/>
                  </a:lnTo>
                  <a:lnTo>
                    <a:pt x="3891" y="3865"/>
                  </a:lnTo>
                  <a:lnTo>
                    <a:pt x="3873" y="3887"/>
                  </a:lnTo>
                  <a:lnTo>
                    <a:pt x="3850" y="3904"/>
                  </a:lnTo>
                  <a:lnTo>
                    <a:pt x="3837" y="3911"/>
                  </a:lnTo>
                  <a:lnTo>
                    <a:pt x="3812" y="3920"/>
                  </a:lnTo>
                  <a:lnTo>
                    <a:pt x="3786" y="3921"/>
                  </a:lnTo>
                  <a:close/>
                </a:path>
              </a:pathLst>
            </a:custGeom>
            <a:solidFill>
              <a:srgbClr val="F3692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540125" y="1323975"/>
              <a:ext cx="2230438" cy="2298700"/>
            </a:xfrm>
            <a:custGeom>
              <a:avLst/>
              <a:gdLst/>
              <a:ahLst/>
              <a:cxnLst/>
              <a:rect l="l" t="t" r="r" b="b"/>
              <a:pathLst>
                <a:path w="4216" h="4344" extrusionOk="0">
                  <a:moveTo>
                    <a:pt x="4216" y="2646"/>
                  </a:moveTo>
                  <a:lnTo>
                    <a:pt x="4213" y="2627"/>
                  </a:lnTo>
                  <a:lnTo>
                    <a:pt x="4205" y="2593"/>
                  </a:lnTo>
                  <a:lnTo>
                    <a:pt x="4179" y="2547"/>
                  </a:lnTo>
                  <a:lnTo>
                    <a:pt x="4127" y="2500"/>
                  </a:lnTo>
                  <a:lnTo>
                    <a:pt x="4078" y="2482"/>
                  </a:lnTo>
                  <a:lnTo>
                    <a:pt x="4042" y="2477"/>
                  </a:lnTo>
                  <a:lnTo>
                    <a:pt x="4023" y="2479"/>
                  </a:lnTo>
                  <a:lnTo>
                    <a:pt x="1989" y="2617"/>
                  </a:lnTo>
                  <a:lnTo>
                    <a:pt x="3994" y="624"/>
                  </a:lnTo>
                  <a:lnTo>
                    <a:pt x="4007" y="611"/>
                  </a:lnTo>
                  <a:lnTo>
                    <a:pt x="4027" y="581"/>
                  </a:lnTo>
                  <a:lnTo>
                    <a:pt x="4046" y="532"/>
                  </a:lnTo>
                  <a:lnTo>
                    <a:pt x="4046" y="463"/>
                  </a:lnTo>
                  <a:lnTo>
                    <a:pt x="4027" y="412"/>
                  </a:lnTo>
                  <a:lnTo>
                    <a:pt x="4009" y="383"/>
                  </a:lnTo>
                  <a:lnTo>
                    <a:pt x="3996" y="369"/>
                  </a:lnTo>
                  <a:lnTo>
                    <a:pt x="3983" y="356"/>
                  </a:lnTo>
                  <a:lnTo>
                    <a:pt x="3952" y="337"/>
                  </a:lnTo>
                  <a:lnTo>
                    <a:pt x="3903" y="319"/>
                  </a:lnTo>
                  <a:lnTo>
                    <a:pt x="3834" y="319"/>
                  </a:lnTo>
                  <a:lnTo>
                    <a:pt x="3784" y="336"/>
                  </a:lnTo>
                  <a:lnTo>
                    <a:pt x="3755" y="356"/>
                  </a:lnTo>
                  <a:lnTo>
                    <a:pt x="3741" y="369"/>
                  </a:lnTo>
                  <a:lnTo>
                    <a:pt x="1714" y="2384"/>
                  </a:lnTo>
                  <a:lnTo>
                    <a:pt x="1785" y="185"/>
                  </a:lnTo>
                  <a:lnTo>
                    <a:pt x="1785" y="167"/>
                  </a:lnTo>
                  <a:lnTo>
                    <a:pt x="1778" y="131"/>
                  </a:lnTo>
                  <a:lnTo>
                    <a:pt x="1758" y="82"/>
                  </a:lnTo>
                  <a:lnTo>
                    <a:pt x="1710" y="32"/>
                  </a:lnTo>
                  <a:lnTo>
                    <a:pt x="1664" y="9"/>
                  </a:lnTo>
                  <a:lnTo>
                    <a:pt x="1629" y="0"/>
                  </a:lnTo>
                  <a:lnTo>
                    <a:pt x="1611" y="0"/>
                  </a:lnTo>
                  <a:lnTo>
                    <a:pt x="1592" y="0"/>
                  </a:lnTo>
                  <a:lnTo>
                    <a:pt x="1556" y="6"/>
                  </a:lnTo>
                  <a:lnTo>
                    <a:pt x="1508" y="26"/>
                  </a:lnTo>
                  <a:lnTo>
                    <a:pt x="1458" y="74"/>
                  </a:lnTo>
                  <a:lnTo>
                    <a:pt x="1434" y="120"/>
                  </a:lnTo>
                  <a:lnTo>
                    <a:pt x="1426" y="156"/>
                  </a:lnTo>
                  <a:lnTo>
                    <a:pt x="1425" y="173"/>
                  </a:lnTo>
                  <a:lnTo>
                    <a:pt x="1351" y="2443"/>
                  </a:lnTo>
                  <a:lnTo>
                    <a:pt x="670" y="1369"/>
                  </a:lnTo>
                  <a:lnTo>
                    <a:pt x="660" y="1354"/>
                  </a:lnTo>
                  <a:lnTo>
                    <a:pt x="636" y="1328"/>
                  </a:lnTo>
                  <a:lnTo>
                    <a:pt x="591" y="1299"/>
                  </a:lnTo>
                  <a:lnTo>
                    <a:pt x="523" y="1284"/>
                  </a:lnTo>
                  <a:lnTo>
                    <a:pt x="471" y="1291"/>
                  </a:lnTo>
                  <a:lnTo>
                    <a:pt x="438" y="1304"/>
                  </a:lnTo>
                  <a:lnTo>
                    <a:pt x="422" y="1314"/>
                  </a:lnTo>
                  <a:lnTo>
                    <a:pt x="407" y="1324"/>
                  </a:lnTo>
                  <a:lnTo>
                    <a:pt x="381" y="1348"/>
                  </a:lnTo>
                  <a:lnTo>
                    <a:pt x="353" y="1393"/>
                  </a:lnTo>
                  <a:lnTo>
                    <a:pt x="337" y="1461"/>
                  </a:lnTo>
                  <a:lnTo>
                    <a:pt x="345" y="1513"/>
                  </a:lnTo>
                  <a:lnTo>
                    <a:pt x="358" y="1546"/>
                  </a:lnTo>
                  <a:lnTo>
                    <a:pt x="366" y="1561"/>
                  </a:lnTo>
                  <a:lnTo>
                    <a:pt x="1207" y="2886"/>
                  </a:lnTo>
                  <a:lnTo>
                    <a:pt x="51" y="4036"/>
                  </a:lnTo>
                  <a:lnTo>
                    <a:pt x="39" y="4050"/>
                  </a:lnTo>
                  <a:lnTo>
                    <a:pt x="19" y="4079"/>
                  </a:lnTo>
                  <a:lnTo>
                    <a:pt x="0" y="4129"/>
                  </a:lnTo>
                  <a:lnTo>
                    <a:pt x="0" y="4198"/>
                  </a:lnTo>
                  <a:lnTo>
                    <a:pt x="18" y="4247"/>
                  </a:lnTo>
                  <a:lnTo>
                    <a:pt x="38" y="4278"/>
                  </a:lnTo>
                  <a:lnTo>
                    <a:pt x="51" y="4291"/>
                  </a:lnTo>
                  <a:lnTo>
                    <a:pt x="64" y="4303"/>
                  </a:lnTo>
                  <a:lnTo>
                    <a:pt x="94" y="4324"/>
                  </a:lnTo>
                  <a:lnTo>
                    <a:pt x="143" y="4341"/>
                  </a:lnTo>
                  <a:lnTo>
                    <a:pt x="179" y="4344"/>
                  </a:lnTo>
                  <a:lnTo>
                    <a:pt x="212" y="4341"/>
                  </a:lnTo>
                  <a:lnTo>
                    <a:pt x="263" y="4324"/>
                  </a:lnTo>
                  <a:lnTo>
                    <a:pt x="291" y="4303"/>
                  </a:lnTo>
                  <a:lnTo>
                    <a:pt x="306" y="4292"/>
                  </a:lnTo>
                  <a:lnTo>
                    <a:pt x="1462" y="3141"/>
                  </a:lnTo>
                  <a:lnTo>
                    <a:pt x="2946" y="4085"/>
                  </a:lnTo>
                  <a:lnTo>
                    <a:pt x="2969" y="4098"/>
                  </a:lnTo>
                  <a:lnTo>
                    <a:pt x="3018" y="4112"/>
                  </a:lnTo>
                  <a:lnTo>
                    <a:pt x="3042" y="4113"/>
                  </a:lnTo>
                  <a:lnTo>
                    <a:pt x="3065" y="4112"/>
                  </a:lnTo>
                  <a:lnTo>
                    <a:pt x="3108" y="4100"/>
                  </a:lnTo>
                  <a:lnTo>
                    <a:pt x="3147" y="4080"/>
                  </a:lnTo>
                  <a:lnTo>
                    <a:pt x="3181" y="4049"/>
                  </a:lnTo>
                  <a:lnTo>
                    <a:pt x="3195" y="4030"/>
                  </a:lnTo>
                  <a:lnTo>
                    <a:pt x="3204" y="4014"/>
                  </a:lnTo>
                  <a:lnTo>
                    <a:pt x="3217" y="3979"/>
                  </a:lnTo>
                  <a:lnTo>
                    <a:pt x="3224" y="3928"/>
                  </a:lnTo>
                  <a:lnTo>
                    <a:pt x="3209" y="3860"/>
                  </a:lnTo>
                  <a:lnTo>
                    <a:pt x="3181" y="3817"/>
                  </a:lnTo>
                  <a:lnTo>
                    <a:pt x="3155" y="3791"/>
                  </a:lnTo>
                  <a:lnTo>
                    <a:pt x="3139" y="3781"/>
                  </a:lnTo>
                  <a:lnTo>
                    <a:pt x="1887" y="2986"/>
                  </a:lnTo>
                  <a:lnTo>
                    <a:pt x="4048" y="2837"/>
                  </a:lnTo>
                  <a:lnTo>
                    <a:pt x="4066" y="2836"/>
                  </a:lnTo>
                  <a:lnTo>
                    <a:pt x="4101" y="2826"/>
                  </a:lnTo>
                  <a:lnTo>
                    <a:pt x="4147" y="2801"/>
                  </a:lnTo>
                  <a:lnTo>
                    <a:pt x="4193" y="2748"/>
                  </a:lnTo>
                  <a:lnTo>
                    <a:pt x="4212" y="2699"/>
                  </a:lnTo>
                  <a:lnTo>
                    <a:pt x="4216" y="2665"/>
                  </a:lnTo>
                  <a:lnTo>
                    <a:pt x="4216" y="2646"/>
                  </a:lnTo>
                  <a:close/>
                </a:path>
              </a:pathLst>
            </a:custGeom>
            <a:solidFill>
              <a:srgbClr val="B72F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3566" y="444829"/>
            <a:ext cx="9004867" cy="5968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BERT의 성능 및 문제점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6"/>
          <p:cNvSpPr/>
          <p:nvPr/>
        </p:nvSpPr>
        <p:spPr>
          <a:xfrm>
            <a:off x="2623654" y="3213484"/>
            <a:ext cx="8097078" cy="62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R@1000(recall@1000,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재현률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63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관련순으로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1000개의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문서를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ranking을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매겼을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시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실제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관련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문서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중 1000등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안에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들어간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비율</a:t>
            </a:r>
            <a:endParaRPr dirty="0"/>
          </a:p>
        </p:txBody>
      </p:sp>
      <p:sp>
        <p:nvSpPr>
          <p:cNvPr id="331" name="Google Shape;331;p36"/>
          <p:cNvSpPr/>
          <p:nvPr/>
        </p:nvSpPr>
        <p:spPr>
          <a:xfrm>
            <a:off x="2496654" y="4259780"/>
            <a:ext cx="553709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</a:t>
            </a:r>
            <a:r>
              <a:rPr lang="ko-KR" alt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기준을 높였을 때</a:t>
            </a:r>
            <a:r>
              <a:rPr lang="en-US" altLang="ko-KR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점수가 떨어지는 문제점</a:t>
            </a:r>
            <a:r>
              <a:rPr lang="en-US" altLang="ko-KR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</a:t>
            </a:r>
            <a:endParaRPr sz="16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2" name="Google Shape;332;p36"/>
          <p:cNvGraphicFramePr/>
          <p:nvPr>
            <p:extLst>
              <p:ext uri="{D42A27DB-BD31-4B8C-83A1-F6EECF244321}">
                <p14:modId xmlns:p14="http://schemas.microsoft.com/office/powerpoint/2010/main" val="2948707565"/>
              </p:ext>
            </p:extLst>
          </p:nvPr>
        </p:nvGraphicFramePr>
        <p:xfrm>
          <a:off x="2788754" y="2284525"/>
          <a:ext cx="6286500" cy="762000"/>
        </p:xfrm>
        <a:graphic>
          <a:graphicData uri="http://schemas.openxmlformats.org/drawingml/2006/table">
            <a:tbl>
              <a:tblPr>
                <a:noFill/>
                <a:tableStyleId>{6941948C-5AD6-43AE-8A53-FACD825DE9FC}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/>
                    </a:p>
                  </a:txBody>
                  <a:tcPr marL="66675" marR="666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R@1000</a:t>
                      </a:r>
                      <a:endParaRPr sz="1400" u="none" strike="noStrike" cap="none"/>
                    </a:p>
                  </a:txBody>
                  <a:tcPr marL="66675" marR="666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R@500</a:t>
                      </a:r>
                      <a:endParaRPr sz="1400" u="none" strike="noStrike" cap="none"/>
                    </a:p>
                  </a:txBody>
                  <a:tcPr marL="66675" marR="666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R@100</a:t>
                      </a:r>
                      <a:endParaRPr sz="1400" u="none" strike="noStrike" cap="none"/>
                    </a:p>
                  </a:txBody>
                  <a:tcPr marL="66675" marR="666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Score</a:t>
                      </a:r>
                      <a:endParaRPr sz="1400" u="none" strike="noStrike" cap="none"/>
                    </a:p>
                  </a:txBody>
                  <a:tcPr marL="66675" marR="666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99.97</a:t>
                      </a:r>
                      <a:endParaRPr sz="1400" u="none" strike="noStrike" cap="none"/>
                    </a:p>
                  </a:txBody>
                  <a:tcPr marL="66675" marR="666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99.70</a:t>
                      </a:r>
                      <a:endParaRPr sz="1400" u="none" strike="noStrike" cap="none"/>
                    </a:p>
                  </a:txBody>
                  <a:tcPr marL="66675" marR="666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94.39</a:t>
                      </a:r>
                      <a:endParaRPr sz="1400" u="none" strike="noStrike" cap="none" dirty="0"/>
                    </a:p>
                  </a:txBody>
                  <a:tcPr marL="66675" marR="666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3198743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896360"/>
                </a:solidFill>
                <a:latin typeface="Malgun Gothic"/>
                <a:ea typeface="Malgun Gothic"/>
                <a:sym typeface="Malgun Gothic"/>
              </a:rPr>
              <a:t>BM25</a:t>
            </a:r>
            <a:r>
              <a:rPr lang="ko-KR" altLang="en-US" sz="2800" b="1" dirty="0">
                <a:solidFill>
                  <a:srgbClr val="896360"/>
                </a:solidFill>
                <a:latin typeface="Malgun Gothic"/>
                <a:ea typeface="Malgun Gothic"/>
                <a:sym typeface="Malgun Gothic"/>
              </a:rPr>
              <a:t> 향상을 위해 사용했던 방법</a:t>
            </a: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439793" y="1942864"/>
            <a:ext cx="9575800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단어와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토픽의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연결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향상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로그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함수를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이용해서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각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단어마다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연결되어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있는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토픽수가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많으면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줄이고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3F3F3F"/>
                </a:solidFill>
              </a:rPr>
              <a:t>     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연결되어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있는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토픽수가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적으면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최대한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다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사용함</a:t>
            </a:r>
            <a:endParaRPr sz="1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46;p38">
            <a:extLst>
              <a:ext uri="{FF2B5EF4-FFF2-40B4-BE49-F238E27FC236}">
                <a16:creationId xmlns:a16="http://schemas.microsoft.com/office/drawing/2014/main" id="{FF8707D4-D7C9-44C7-A2C3-0B34040CD672}"/>
              </a:ext>
            </a:extLst>
          </p:cNvPr>
          <p:cNvSpPr/>
          <p:nvPr/>
        </p:nvSpPr>
        <p:spPr>
          <a:xfrm>
            <a:off x="1439793" y="4075053"/>
            <a:ext cx="9575800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단어와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토픽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합치는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방식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향상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단어가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가지고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토픽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빈도수에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다르게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더한다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CA2D986-D04D-4E00-B05E-05E7B6C7A247}"/>
              </a:ext>
            </a:extLst>
          </p:cNvPr>
          <p:cNvSpPr/>
          <p:nvPr/>
        </p:nvSpPr>
        <p:spPr>
          <a:xfrm>
            <a:off x="1596571" y="3429000"/>
            <a:ext cx="217715" cy="233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3E9EC-3014-4795-88E6-9E93E963EFBA}"/>
              </a:ext>
            </a:extLst>
          </p:cNvPr>
          <p:cNvSpPr txBox="1"/>
          <p:nvPr/>
        </p:nvSpPr>
        <p:spPr>
          <a:xfrm>
            <a:off x="2119086" y="3391695"/>
            <a:ext cx="230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n-lt"/>
                <a:ea typeface="+mj-ea"/>
              </a:rPr>
              <a:t>다른 함수도 사용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CDBF392-B95D-44BB-8468-758B6B4FF8FD}"/>
              </a:ext>
            </a:extLst>
          </p:cNvPr>
          <p:cNvSpPr/>
          <p:nvPr/>
        </p:nvSpPr>
        <p:spPr>
          <a:xfrm>
            <a:off x="1596571" y="5112591"/>
            <a:ext cx="217715" cy="23316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5F3E7-63E2-4438-95D3-AC51324A9695}"/>
              </a:ext>
            </a:extLst>
          </p:cNvPr>
          <p:cNvSpPr txBox="1"/>
          <p:nvPr/>
        </p:nvSpPr>
        <p:spPr>
          <a:xfrm>
            <a:off x="2119086" y="5075286"/>
            <a:ext cx="230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  <a:ea typeface="+mj-ea"/>
              </a:rPr>
              <a:t>Rough</a:t>
            </a:r>
            <a:r>
              <a:rPr lang="ko-KR" altLang="en-US" dirty="0">
                <a:latin typeface="+mn-lt"/>
                <a:ea typeface="+mj-ea"/>
              </a:rPr>
              <a:t>하게 하지 않는다</a:t>
            </a:r>
            <a:r>
              <a:rPr lang="en-US" altLang="ko-KR" dirty="0">
                <a:latin typeface="+mn-lt"/>
                <a:ea typeface="+mj-ea"/>
              </a:rPr>
              <a:t>.</a:t>
            </a:r>
            <a:endParaRPr lang="ko-KR" altLang="en-US" dirty="0">
              <a:latin typeface="+mn-lt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3067050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alt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단어와 토픽의 연결 향상</a:t>
            </a:r>
            <a:endParaRPr sz="2800" b="1" i="0" u="none" strike="noStrike" cap="none" dirty="0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3F4D24-DA9D-4A34-BC71-4E055D6727B1}"/>
                  </a:ext>
                </a:extLst>
              </p:cNvPr>
              <p:cNvSpPr txBox="1"/>
              <p:nvPr/>
            </p:nvSpPr>
            <p:spPr>
              <a:xfrm>
                <a:off x="1073839" y="2311454"/>
                <a:ext cx="2897257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3F4D24-DA9D-4A34-BC71-4E055D672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39" y="2311454"/>
                <a:ext cx="2897257" cy="31181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4D104F-1AC7-4D08-9C66-1CCB45BAFF5B}"/>
                  </a:ext>
                </a:extLst>
              </p:cNvPr>
              <p:cNvSpPr txBox="1"/>
              <p:nvPr/>
            </p:nvSpPr>
            <p:spPr>
              <a:xfrm>
                <a:off x="6096000" y="2253219"/>
                <a:ext cx="2897257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4D104F-1AC7-4D08-9C66-1CCB45BAF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53219"/>
                <a:ext cx="2897257" cy="31181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97DAAF-FC78-45CD-AFFC-F54870782631}"/>
                  </a:ext>
                </a:extLst>
              </p:cNvPr>
              <p:cNvSpPr txBox="1"/>
              <p:nvPr/>
            </p:nvSpPr>
            <p:spPr>
              <a:xfrm>
                <a:off x="6367461" y="2529551"/>
                <a:ext cx="3428173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/(1+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−10)/5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97DAAF-FC78-45CD-AFFC-F54870782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461" y="2529551"/>
                <a:ext cx="3428173" cy="316690"/>
              </a:xfrm>
              <a:prstGeom prst="rect">
                <a:avLst/>
              </a:prstGeom>
              <a:blipFill>
                <a:blip r:embed="rId5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240959F-45B3-45B1-9B11-5FE6DF516FCC}"/>
              </a:ext>
            </a:extLst>
          </p:cNvPr>
          <p:cNvSpPr txBox="1"/>
          <p:nvPr/>
        </p:nvSpPr>
        <p:spPr>
          <a:xfrm>
            <a:off x="1086678" y="1789043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사용한 로그 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2C7C1-CFCA-4020-A3E6-F8762A933A18}"/>
              </a:ext>
            </a:extLst>
          </p:cNvPr>
          <p:cNvSpPr txBox="1"/>
          <p:nvPr/>
        </p:nvSpPr>
        <p:spPr>
          <a:xfrm>
            <a:off x="6219430" y="1786693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사용한 </a:t>
            </a:r>
            <a:r>
              <a:rPr lang="ko-KR" altLang="en-US" sz="1800" dirty="0" err="1"/>
              <a:t>시그모이드</a:t>
            </a:r>
            <a:r>
              <a:rPr lang="ko-KR" altLang="en-US" sz="1800" dirty="0"/>
              <a:t> 함수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5A14D13-33C1-481F-91CE-C7E9D7501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52" y="2938562"/>
            <a:ext cx="36576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B9B023B-A14F-4AE2-AFFE-822F63F2C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61" y="2938562"/>
            <a:ext cx="36576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3067050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alt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단어와 토픽을 합치는 방식 향상</a:t>
            </a:r>
            <a:endParaRPr sz="2800" b="1" i="0" u="none" strike="noStrike" cap="none" dirty="0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F4D24-DA9D-4A34-BC71-4E055D6727B1}"/>
              </a:ext>
            </a:extLst>
          </p:cNvPr>
          <p:cNvSpPr txBox="1"/>
          <p:nvPr/>
        </p:nvSpPr>
        <p:spPr>
          <a:xfrm>
            <a:off x="1652379" y="2476329"/>
            <a:ext cx="344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x=0       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단어 </a:t>
            </a:r>
            <a:r>
              <a:rPr lang="en-US" altLang="ko-KR" sz="1800" dirty="0">
                <a:sym typeface="Wingdings" panose="05000000000000000000" pitchFamily="2" charset="2"/>
              </a:rPr>
              <a:t>+ </a:t>
            </a:r>
            <a:r>
              <a:rPr lang="ko-KR" altLang="en-US" sz="1800" dirty="0">
                <a:sym typeface="Wingdings" panose="05000000000000000000" pitchFamily="2" charset="2"/>
              </a:rPr>
              <a:t>토픽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0&lt;x&lt;3  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단어</a:t>
            </a:r>
            <a:r>
              <a:rPr lang="en-US" altLang="ko-KR" sz="1800" dirty="0">
                <a:sym typeface="Wingdings" panose="05000000000000000000" pitchFamily="2" charset="2"/>
              </a:rPr>
              <a:t> + </a:t>
            </a:r>
            <a:r>
              <a:rPr lang="ko-KR" altLang="en-US" sz="1800" dirty="0">
                <a:sym typeface="Wingdings" panose="05000000000000000000" pitchFamily="2" charset="2"/>
              </a:rPr>
              <a:t>토픽 </a:t>
            </a:r>
            <a:r>
              <a:rPr lang="en-US" altLang="ko-KR" sz="1800" dirty="0">
                <a:sym typeface="Wingdings" panose="05000000000000000000" pitchFamily="2" charset="2"/>
              </a:rPr>
              <a:t>x2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3&lt;x&lt;20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단어 </a:t>
            </a:r>
            <a:r>
              <a:rPr lang="en-US" altLang="ko-KR" sz="1800" dirty="0">
                <a:sym typeface="Wingdings" panose="05000000000000000000" pitchFamily="2" charset="2"/>
              </a:rPr>
              <a:t>+ </a:t>
            </a:r>
            <a:r>
              <a:rPr lang="ko-KR" altLang="en-US" sz="1800" dirty="0">
                <a:sym typeface="Wingdings" panose="05000000000000000000" pitchFamily="2" charset="2"/>
              </a:rPr>
              <a:t>토픽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20&lt;x    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단어 </a:t>
            </a:r>
            <a:r>
              <a:rPr lang="en-US" altLang="ko-KR" sz="1800" dirty="0">
                <a:sym typeface="Wingdings" panose="05000000000000000000" pitchFamily="2" charset="2"/>
              </a:rPr>
              <a:t>x2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+ </a:t>
            </a:r>
            <a:r>
              <a:rPr lang="ko-KR" altLang="en-US" sz="1800" dirty="0">
                <a:sym typeface="Wingdings" panose="05000000000000000000" pitchFamily="2" charset="2"/>
              </a:rPr>
              <a:t>토픽</a:t>
            </a:r>
            <a:endParaRPr lang="en-US" altLang="ko-KR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0959F-45B3-45B1-9B11-5FE6DF516FCC}"/>
              </a:ext>
            </a:extLst>
          </p:cNvPr>
          <p:cNvSpPr txBox="1"/>
          <p:nvPr/>
        </p:nvSpPr>
        <p:spPr>
          <a:xfrm>
            <a:off x="1665218" y="1953918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lt"/>
                <a:ea typeface="+mj-ea"/>
              </a:rPr>
              <a:t>Rough</a:t>
            </a:r>
            <a:r>
              <a:rPr lang="ko-KR" altLang="en-US" sz="2400" b="1" dirty="0">
                <a:latin typeface="+mn-lt"/>
                <a:ea typeface="+mj-ea"/>
              </a:rPr>
              <a:t> 방식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2C7C1-CFCA-4020-A3E6-F8762A933A18}"/>
              </a:ext>
            </a:extLst>
          </p:cNvPr>
          <p:cNvSpPr txBox="1"/>
          <p:nvPr/>
        </p:nvSpPr>
        <p:spPr>
          <a:xfrm>
            <a:off x="6096000" y="1950132"/>
            <a:ext cx="3719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Quantile</a:t>
            </a:r>
            <a:r>
              <a:rPr lang="ko-KR" altLang="en-US" sz="2400" b="1" dirty="0"/>
              <a:t>을 이용한 방식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06A4D-0F45-4E59-9FB5-C451962064B1}"/>
              </a:ext>
            </a:extLst>
          </p:cNvPr>
          <p:cNvSpPr txBox="1"/>
          <p:nvPr/>
        </p:nvSpPr>
        <p:spPr>
          <a:xfrm>
            <a:off x="6104263" y="2474893"/>
            <a:ext cx="4041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x=0          </a:t>
            </a:r>
            <a:r>
              <a:rPr lang="ko-KR" altLang="en-US" sz="1800" dirty="0"/>
              <a:t>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단어 </a:t>
            </a:r>
            <a:r>
              <a:rPr lang="en-US" altLang="ko-KR" sz="1800" dirty="0">
                <a:sym typeface="Wingdings" panose="05000000000000000000" pitchFamily="2" charset="2"/>
              </a:rPr>
              <a:t>+ </a:t>
            </a:r>
            <a:r>
              <a:rPr lang="ko-KR" altLang="en-US" sz="1800" dirty="0">
                <a:sym typeface="Wingdings" panose="05000000000000000000" pitchFamily="2" charset="2"/>
              </a:rPr>
              <a:t>토픽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0&lt;x&lt;Q1   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단어</a:t>
            </a:r>
            <a:r>
              <a:rPr lang="en-US" altLang="ko-KR" sz="1800" dirty="0">
                <a:sym typeface="Wingdings" panose="05000000000000000000" pitchFamily="2" charset="2"/>
              </a:rPr>
              <a:t> + </a:t>
            </a:r>
            <a:r>
              <a:rPr lang="ko-KR" altLang="en-US" sz="1800" dirty="0">
                <a:sym typeface="Wingdings" panose="05000000000000000000" pitchFamily="2" charset="2"/>
              </a:rPr>
              <a:t>토픽 </a:t>
            </a:r>
            <a:r>
              <a:rPr lang="en-US" altLang="ko-KR" sz="1800" dirty="0">
                <a:sym typeface="Wingdings" panose="05000000000000000000" pitchFamily="2" charset="2"/>
              </a:rPr>
              <a:t>x2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Q1&lt;x&lt;Q3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단어 </a:t>
            </a:r>
            <a:r>
              <a:rPr lang="en-US" altLang="ko-KR" sz="1800" dirty="0">
                <a:sym typeface="Wingdings" panose="05000000000000000000" pitchFamily="2" charset="2"/>
              </a:rPr>
              <a:t>+ </a:t>
            </a:r>
            <a:r>
              <a:rPr lang="ko-KR" altLang="en-US" sz="1800" dirty="0">
                <a:sym typeface="Wingdings" panose="05000000000000000000" pitchFamily="2" charset="2"/>
              </a:rPr>
              <a:t>토픽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Q3&lt;x       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단어 </a:t>
            </a:r>
            <a:r>
              <a:rPr lang="en-US" altLang="ko-KR" sz="1800" dirty="0">
                <a:sym typeface="Wingdings" panose="05000000000000000000" pitchFamily="2" charset="2"/>
              </a:rPr>
              <a:t>x2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+ </a:t>
            </a:r>
            <a:r>
              <a:rPr lang="ko-KR" altLang="en-US" sz="1800" dirty="0">
                <a:sym typeface="Wingdings" panose="05000000000000000000" pitchFamily="2" charset="2"/>
              </a:rPr>
              <a:t>토픽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789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3067050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alt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단어와 토픽을 합치는 방식 향상</a:t>
            </a:r>
            <a:endParaRPr sz="2800" b="1" i="0" u="none" strike="noStrike" cap="none" dirty="0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85F85-B1E6-45C7-B6F6-765B7569B6D0}"/>
              </a:ext>
            </a:extLst>
          </p:cNvPr>
          <p:cNvSpPr txBox="1"/>
          <p:nvPr/>
        </p:nvSpPr>
        <p:spPr>
          <a:xfrm>
            <a:off x="1665218" y="4186729"/>
            <a:ext cx="6215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토픽이 너무 많이 연관되어 있는 경우 제외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85D09-F1DA-494F-A5EA-A8DC7F1DA7B5}"/>
              </a:ext>
            </a:extLst>
          </p:cNvPr>
          <p:cNvSpPr txBox="1"/>
          <p:nvPr/>
        </p:nvSpPr>
        <p:spPr>
          <a:xfrm>
            <a:off x="1652379" y="2476329"/>
            <a:ext cx="344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x=0       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단어 </a:t>
            </a:r>
            <a:r>
              <a:rPr lang="en-US" altLang="ko-KR" sz="1800" dirty="0">
                <a:sym typeface="Wingdings" panose="05000000000000000000" pitchFamily="2" charset="2"/>
              </a:rPr>
              <a:t>+ </a:t>
            </a:r>
            <a:r>
              <a:rPr lang="ko-KR" altLang="en-US" sz="1800" dirty="0">
                <a:sym typeface="Wingdings" panose="05000000000000000000" pitchFamily="2" charset="2"/>
              </a:rPr>
              <a:t>토픽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0&lt;x&lt;3  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단어</a:t>
            </a:r>
            <a:r>
              <a:rPr lang="en-US" altLang="ko-KR" sz="1800" dirty="0">
                <a:sym typeface="Wingdings" panose="05000000000000000000" pitchFamily="2" charset="2"/>
              </a:rPr>
              <a:t> + </a:t>
            </a:r>
            <a:r>
              <a:rPr lang="ko-KR" altLang="en-US" sz="1800" dirty="0">
                <a:sym typeface="Wingdings" panose="05000000000000000000" pitchFamily="2" charset="2"/>
              </a:rPr>
              <a:t>토픽 </a:t>
            </a:r>
            <a:r>
              <a:rPr lang="en-US" altLang="ko-KR" sz="1800" dirty="0">
                <a:sym typeface="Wingdings" panose="05000000000000000000" pitchFamily="2" charset="2"/>
              </a:rPr>
              <a:t>x2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3&lt;x&lt;20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단어 </a:t>
            </a:r>
            <a:r>
              <a:rPr lang="en-US" altLang="ko-KR" sz="1800" dirty="0">
                <a:sym typeface="Wingdings" panose="05000000000000000000" pitchFamily="2" charset="2"/>
              </a:rPr>
              <a:t>+ </a:t>
            </a:r>
            <a:r>
              <a:rPr lang="ko-KR" altLang="en-US" sz="1800" dirty="0">
                <a:sym typeface="Wingdings" panose="05000000000000000000" pitchFamily="2" charset="2"/>
              </a:rPr>
              <a:t>토픽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trike="sngStrike" dirty="0">
                <a:solidFill>
                  <a:srgbClr val="FF0000"/>
                </a:solidFill>
              </a:rPr>
              <a:t>20&lt;x      </a:t>
            </a:r>
            <a:r>
              <a:rPr lang="en-US" altLang="ko-KR" sz="1800" strike="sngStrike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strike="sngStrike" dirty="0">
                <a:solidFill>
                  <a:srgbClr val="FF0000"/>
                </a:solidFill>
                <a:sym typeface="Wingdings" panose="05000000000000000000" pitchFamily="2" charset="2"/>
              </a:rPr>
              <a:t>단어 </a:t>
            </a:r>
            <a:r>
              <a:rPr lang="en-US" altLang="ko-KR" sz="1800" strike="sngStrike" dirty="0">
                <a:solidFill>
                  <a:srgbClr val="FF0000"/>
                </a:solidFill>
                <a:sym typeface="Wingdings" panose="05000000000000000000" pitchFamily="2" charset="2"/>
              </a:rPr>
              <a:t>x2</a:t>
            </a:r>
            <a:r>
              <a:rPr lang="ko-KR" altLang="en-US" sz="1800" strike="sngStrik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strike="sngStrike" dirty="0">
                <a:solidFill>
                  <a:srgbClr val="FF0000"/>
                </a:solidFill>
                <a:sym typeface="Wingdings" panose="05000000000000000000" pitchFamily="2" charset="2"/>
              </a:rPr>
              <a:t>+ </a:t>
            </a:r>
            <a:r>
              <a:rPr lang="ko-KR" altLang="en-US" sz="1800" strike="sngStrike" dirty="0">
                <a:solidFill>
                  <a:srgbClr val="FF0000"/>
                </a:solidFill>
                <a:sym typeface="Wingdings" panose="05000000000000000000" pitchFamily="2" charset="2"/>
              </a:rPr>
              <a:t>토픽</a:t>
            </a:r>
            <a:endParaRPr lang="en-US" altLang="ko-KR" sz="1800" strike="sngStrike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2F7DF-CC7C-462D-9B75-77CB4F722923}"/>
              </a:ext>
            </a:extLst>
          </p:cNvPr>
          <p:cNvSpPr txBox="1"/>
          <p:nvPr/>
        </p:nvSpPr>
        <p:spPr>
          <a:xfrm>
            <a:off x="1665218" y="1953918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lt"/>
                <a:ea typeface="+mj-ea"/>
              </a:rPr>
              <a:t>Rough</a:t>
            </a:r>
            <a:r>
              <a:rPr lang="ko-KR" altLang="en-US" sz="2400" b="1" dirty="0">
                <a:latin typeface="+mn-lt"/>
                <a:ea typeface="+mj-ea"/>
              </a:rPr>
              <a:t>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C8926-8DE9-4F42-A21C-3CA4F7289789}"/>
              </a:ext>
            </a:extLst>
          </p:cNvPr>
          <p:cNvSpPr txBox="1"/>
          <p:nvPr/>
        </p:nvSpPr>
        <p:spPr>
          <a:xfrm>
            <a:off x="6096000" y="1950132"/>
            <a:ext cx="3719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Quantile</a:t>
            </a:r>
            <a:r>
              <a:rPr lang="ko-KR" altLang="en-US" sz="2400" b="1" dirty="0"/>
              <a:t>을 이용한 방식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A290E6-1C71-40D6-87B6-BA9CF1AB0E44}"/>
              </a:ext>
            </a:extLst>
          </p:cNvPr>
          <p:cNvSpPr txBox="1"/>
          <p:nvPr/>
        </p:nvSpPr>
        <p:spPr>
          <a:xfrm>
            <a:off x="6104263" y="2474893"/>
            <a:ext cx="4041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x=0          </a:t>
            </a:r>
            <a:r>
              <a:rPr lang="ko-KR" altLang="en-US" sz="1800" dirty="0"/>
              <a:t>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단어 </a:t>
            </a:r>
            <a:r>
              <a:rPr lang="en-US" altLang="ko-KR" sz="1800" dirty="0">
                <a:sym typeface="Wingdings" panose="05000000000000000000" pitchFamily="2" charset="2"/>
              </a:rPr>
              <a:t>+ </a:t>
            </a:r>
            <a:r>
              <a:rPr lang="ko-KR" altLang="en-US" sz="1800" dirty="0">
                <a:sym typeface="Wingdings" panose="05000000000000000000" pitchFamily="2" charset="2"/>
              </a:rPr>
              <a:t>토픽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0&lt;x&lt;Q1   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단어</a:t>
            </a:r>
            <a:r>
              <a:rPr lang="en-US" altLang="ko-KR" sz="1800" dirty="0">
                <a:sym typeface="Wingdings" panose="05000000000000000000" pitchFamily="2" charset="2"/>
              </a:rPr>
              <a:t> + </a:t>
            </a:r>
            <a:r>
              <a:rPr lang="ko-KR" altLang="en-US" sz="1800" dirty="0">
                <a:sym typeface="Wingdings" panose="05000000000000000000" pitchFamily="2" charset="2"/>
              </a:rPr>
              <a:t>토픽 </a:t>
            </a:r>
            <a:r>
              <a:rPr lang="en-US" altLang="ko-KR" sz="1800" dirty="0">
                <a:sym typeface="Wingdings" panose="05000000000000000000" pitchFamily="2" charset="2"/>
              </a:rPr>
              <a:t>x2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Q1&lt;x&lt;Q3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단어 </a:t>
            </a:r>
            <a:r>
              <a:rPr lang="en-US" altLang="ko-KR" sz="1800" dirty="0">
                <a:sym typeface="Wingdings" panose="05000000000000000000" pitchFamily="2" charset="2"/>
              </a:rPr>
              <a:t>+ </a:t>
            </a:r>
            <a:r>
              <a:rPr lang="ko-KR" altLang="en-US" sz="1800" dirty="0">
                <a:sym typeface="Wingdings" panose="05000000000000000000" pitchFamily="2" charset="2"/>
              </a:rPr>
              <a:t>토픽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trike="sngStrike" dirty="0">
                <a:solidFill>
                  <a:srgbClr val="FF0000"/>
                </a:solidFill>
              </a:rPr>
              <a:t>Q3&lt;x         </a:t>
            </a:r>
            <a:r>
              <a:rPr lang="en-US" altLang="ko-KR" sz="1800" strike="sngStrike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strike="sngStrike" dirty="0">
                <a:solidFill>
                  <a:srgbClr val="FF0000"/>
                </a:solidFill>
                <a:sym typeface="Wingdings" panose="05000000000000000000" pitchFamily="2" charset="2"/>
              </a:rPr>
              <a:t>단어 </a:t>
            </a:r>
            <a:r>
              <a:rPr lang="en-US" altLang="ko-KR" sz="1800" strike="sngStrike" dirty="0">
                <a:solidFill>
                  <a:srgbClr val="FF0000"/>
                </a:solidFill>
                <a:sym typeface="Wingdings" panose="05000000000000000000" pitchFamily="2" charset="2"/>
              </a:rPr>
              <a:t>x2</a:t>
            </a:r>
            <a:r>
              <a:rPr lang="ko-KR" altLang="en-US" sz="1800" strike="sngStrik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strike="sngStrike" dirty="0">
                <a:solidFill>
                  <a:srgbClr val="FF0000"/>
                </a:solidFill>
                <a:sym typeface="Wingdings" panose="05000000000000000000" pitchFamily="2" charset="2"/>
              </a:rPr>
              <a:t>+ </a:t>
            </a:r>
            <a:r>
              <a:rPr lang="ko-KR" altLang="en-US" sz="1800" strike="sngStrike" dirty="0">
                <a:solidFill>
                  <a:srgbClr val="FF0000"/>
                </a:solidFill>
                <a:sym typeface="Wingdings" panose="05000000000000000000" pitchFamily="2" charset="2"/>
              </a:rPr>
              <a:t>토픽</a:t>
            </a:r>
            <a:endParaRPr lang="en-US" altLang="ko-KR" sz="1800" strike="sngStrike" dirty="0">
              <a:solidFill>
                <a:srgbClr val="FF0000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865785D-9AF9-4C16-8D4A-D821955D7C8D}"/>
              </a:ext>
            </a:extLst>
          </p:cNvPr>
          <p:cNvSpPr/>
          <p:nvPr/>
        </p:nvSpPr>
        <p:spPr>
          <a:xfrm>
            <a:off x="1652379" y="5123543"/>
            <a:ext cx="365107" cy="3280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AFD43-A445-4593-AD9C-FCB80948635D}"/>
              </a:ext>
            </a:extLst>
          </p:cNvPr>
          <p:cNvSpPr txBox="1"/>
          <p:nvPr/>
        </p:nvSpPr>
        <p:spPr>
          <a:xfrm>
            <a:off x="2178178" y="5152709"/>
            <a:ext cx="5913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“</a:t>
            </a:r>
            <a:r>
              <a:rPr lang="ko-KR" altLang="en-US" sz="1600" dirty="0"/>
              <a:t>토픽이 많이 연결되어 있는 단어는 중요하지 않을 것이다</a:t>
            </a:r>
            <a:r>
              <a:rPr lang="en-US" altLang="ko-KR" sz="1600" dirty="0"/>
              <a:t>” </a:t>
            </a:r>
            <a:r>
              <a:rPr lang="ko-KR" altLang="en-US" sz="1600" dirty="0"/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282655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3067050" y="522664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alt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결과 </a:t>
            </a:r>
            <a:r>
              <a:rPr lang="en-US" altLang="ko-KR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</a:t>
            </a:r>
            <a:r>
              <a:rPr lang="ko-KR" alt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</a:t>
            </a:r>
            <a:endParaRPr sz="2800" b="1" i="0" u="none" strike="noStrike" cap="none" dirty="0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EDFE5BD-A97F-4AC1-862A-E0DEC7F42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50747"/>
              </p:ext>
            </p:extLst>
          </p:nvPr>
        </p:nvGraphicFramePr>
        <p:xfrm>
          <a:off x="1103085" y="1324214"/>
          <a:ext cx="9985830" cy="51011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4305">
                  <a:extLst>
                    <a:ext uri="{9D8B030D-6E8A-4147-A177-3AD203B41FA5}">
                      <a16:colId xmlns:a16="http://schemas.microsoft.com/office/drawing/2014/main" val="2832788353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584822754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4030072286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4070859047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4218770490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3125277555"/>
                    </a:ext>
                  </a:extLst>
                </a:gridCol>
              </a:tblGrid>
              <a:tr h="63357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75435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BaseLine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92.99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84.62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78.89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75.52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69.57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4632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중간발표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ko-KR" altLang="en-US" dirty="0"/>
                        <a:t>로그함수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x</a:t>
                      </a:r>
                    </a:p>
                    <a:p>
                      <a:pPr algn="ctr" latinLnBrk="1"/>
                      <a:r>
                        <a:rPr lang="en-US" altLang="ko-KR" dirty="0"/>
                        <a:t>Rough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94.78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91.08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84.86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79.21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68.98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37313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시그모이드함수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92.97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87.35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76.18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66.01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53.03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469483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로그함수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o</a:t>
                      </a:r>
                    </a:p>
                    <a:p>
                      <a:pPr algn="ctr" latinLnBrk="1"/>
                      <a:r>
                        <a:rPr lang="en-US" altLang="ko-KR" dirty="0"/>
                        <a:t>Quantile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92.59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89.36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84.73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78.36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61.04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01745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로그함수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x</a:t>
                      </a:r>
                    </a:p>
                    <a:p>
                      <a:pPr algn="ctr" latinLnBrk="1"/>
                      <a:r>
                        <a:rPr lang="en-US" altLang="ko-KR" dirty="0"/>
                        <a:t>Quantile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94.75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91.81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87.15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82.26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73.37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40156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로그함수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o</a:t>
                      </a:r>
                    </a:p>
                    <a:p>
                      <a:pPr algn="ctr" latinLnBrk="1"/>
                      <a:r>
                        <a:rPr lang="en-US" altLang="ko-KR" dirty="0"/>
                        <a:t>rough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92.59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89.10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87.30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83.60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74.57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9103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A47BDBA-CCC3-4E94-BF1B-787790068D3C}"/>
              </a:ext>
            </a:extLst>
          </p:cNvPr>
          <p:cNvSpPr/>
          <p:nvPr/>
        </p:nvSpPr>
        <p:spPr>
          <a:xfrm>
            <a:off x="4441371" y="1131964"/>
            <a:ext cx="6865258" cy="5040150"/>
          </a:xfrm>
          <a:prstGeom prst="rect">
            <a:avLst/>
          </a:prstGeom>
          <a:solidFill>
            <a:srgbClr val="FD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96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3067050" y="522664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alt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결과 </a:t>
            </a:r>
            <a:r>
              <a:rPr lang="en-US" altLang="ko-KR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</a:t>
            </a:r>
            <a:r>
              <a:rPr lang="ko-KR" alt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</a:t>
            </a:r>
            <a:endParaRPr sz="2800" b="1" i="0" u="none" strike="noStrike" cap="none" dirty="0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EDFE5BD-A97F-4AC1-862A-E0DEC7F42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55675"/>
              </p:ext>
            </p:extLst>
          </p:nvPr>
        </p:nvGraphicFramePr>
        <p:xfrm>
          <a:off x="1103085" y="1324214"/>
          <a:ext cx="9985830" cy="51011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4305">
                  <a:extLst>
                    <a:ext uri="{9D8B030D-6E8A-4147-A177-3AD203B41FA5}">
                      <a16:colId xmlns:a16="http://schemas.microsoft.com/office/drawing/2014/main" val="2832788353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584822754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4030072286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4070859047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4218770490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3125277555"/>
                    </a:ext>
                  </a:extLst>
                </a:gridCol>
              </a:tblGrid>
              <a:tr h="63357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75435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BaseLine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92.99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84.62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78.89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75.52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69.57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4632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중간발표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ko-KR" altLang="en-US" dirty="0"/>
                        <a:t>로그함수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x</a:t>
                      </a:r>
                    </a:p>
                    <a:p>
                      <a:pPr algn="ctr" latinLnBrk="1"/>
                      <a:r>
                        <a:rPr lang="en-US" altLang="ko-KR" dirty="0"/>
                        <a:t>Rough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94.78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91.08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84.86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79.21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68.98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37313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시그모이드함수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92.97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87.35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76.18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66.01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53.03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469483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로그함수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o</a:t>
                      </a:r>
                    </a:p>
                    <a:p>
                      <a:pPr algn="ctr" latinLnBrk="1"/>
                      <a:r>
                        <a:rPr lang="en-US" altLang="ko-KR" dirty="0"/>
                        <a:t>Quantile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92.59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89.36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84.73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78.36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61.04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01745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로그함수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x</a:t>
                      </a:r>
                    </a:p>
                    <a:p>
                      <a:pPr algn="ctr" latinLnBrk="1"/>
                      <a:r>
                        <a:rPr lang="en-US" altLang="ko-KR" dirty="0"/>
                        <a:t>Quantile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94.75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91.81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87.15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82.26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73.37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40156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로그함수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o</a:t>
                      </a:r>
                    </a:p>
                    <a:p>
                      <a:pPr algn="ctr" latinLnBrk="1"/>
                      <a:r>
                        <a:rPr lang="en-US" altLang="ko-KR" dirty="0"/>
                        <a:t>rough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92.59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89.10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87.30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83.60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74.57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9103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A47BDBA-CCC3-4E94-BF1B-787790068D3C}"/>
              </a:ext>
            </a:extLst>
          </p:cNvPr>
          <p:cNvSpPr/>
          <p:nvPr/>
        </p:nvSpPr>
        <p:spPr>
          <a:xfrm>
            <a:off x="4441371" y="1131964"/>
            <a:ext cx="6865258" cy="5040150"/>
          </a:xfrm>
          <a:prstGeom prst="rect">
            <a:avLst/>
          </a:prstGeom>
          <a:solidFill>
            <a:srgbClr val="FD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2063B-8FE4-4575-B029-3728229E97C0}"/>
              </a:ext>
            </a:extLst>
          </p:cNvPr>
          <p:cNvSpPr txBox="1"/>
          <p:nvPr/>
        </p:nvSpPr>
        <p:spPr>
          <a:xfrm>
            <a:off x="5312229" y="2772229"/>
            <a:ext cx="45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BERT</a:t>
            </a:r>
            <a:r>
              <a:rPr lang="ko-KR" altLang="en-US" sz="1800" b="1" dirty="0"/>
              <a:t>의 경우에는 </a:t>
            </a:r>
            <a:r>
              <a:rPr lang="en-US" altLang="ko-KR" sz="1800" b="1" dirty="0"/>
              <a:t>R@30</a:t>
            </a:r>
            <a:r>
              <a:rPr lang="ko-KR" altLang="en-US" sz="1800" b="1" dirty="0"/>
              <a:t>까지 고려하는데 </a:t>
            </a:r>
            <a:r>
              <a:rPr lang="en-US" altLang="ko-KR" sz="1800" b="1" dirty="0"/>
              <a:t>BM25</a:t>
            </a:r>
            <a:r>
              <a:rPr lang="ko-KR" altLang="en-US" sz="1800" b="1" dirty="0"/>
              <a:t>의 경우는</a:t>
            </a:r>
            <a:r>
              <a:rPr lang="en-US" altLang="ko-KR" sz="1800" b="1" dirty="0"/>
              <a:t>?</a:t>
            </a:r>
            <a:endParaRPr lang="ko-KR" alt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811B3-FD17-400E-88A5-E1CB43E49AFB}"/>
              </a:ext>
            </a:extLst>
          </p:cNvPr>
          <p:cNvSpPr txBox="1"/>
          <p:nvPr/>
        </p:nvSpPr>
        <p:spPr>
          <a:xfrm>
            <a:off x="6698343" y="2110039"/>
            <a:ext cx="1299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929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3067050" y="522664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alt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결과 </a:t>
            </a:r>
            <a:r>
              <a:rPr lang="en-US" altLang="ko-KR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</a:t>
            </a:r>
            <a:r>
              <a:rPr lang="ko-KR" alt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</a:t>
            </a:r>
            <a:endParaRPr sz="2800" b="1" i="0" u="none" strike="noStrike" cap="none" dirty="0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EDFE5BD-A97F-4AC1-862A-E0DEC7F42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1717"/>
              </p:ext>
            </p:extLst>
          </p:nvPr>
        </p:nvGraphicFramePr>
        <p:xfrm>
          <a:off x="1103085" y="1324214"/>
          <a:ext cx="9985830" cy="51011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4305">
                  <a:extLst>
                    <a:ext uri="{9D8B030D-6E8A-4147-A177-3AD203B41FA5}">
                      <a16:colId xmlns:a16="http://schemas.microsoft.com/office/drawing/2014/main" val="2832788353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584822754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4030072286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4070859047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4218770490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3125277555"/>
                    </a:ext>
                  </a:extLst>
                </a:gridCol>
              </a:tblGrid>
              <a:tr h="63357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75435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BaseLine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92.99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84.62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78.89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75.52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69.57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4632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중간발표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ko-KR" altLang="en-US" dirty="0"/>
                        <a:t>로그함수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x</a:t>
                      </a:r>
                    </a:p>
                    <a:p>
                      <a:pPr algn="ctr" latinLnBrk="1"/>
                      <a:r>
                        <a:rPr lang="en-US" altLang="ko-KR" dirty="0"/>
                        <a:t>Rough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94.78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91.08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84.86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79.21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68.98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37313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시그모이드함수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92.97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87.35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76.18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66.01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53.03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469483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로그함수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o</a:t>
                      </a:r>
                    </a:p>
                    <a:p>
                      <a:pPr algn="ctr" latinLnBrk="1"/>
                      <a:r>
                        <a:rPr lang="en-US" altLang="ko-KR" dirty="0"/>
                        <a:t>Quantile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92.59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89.36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84.73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78.36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61.04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01745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로그함수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x</a:t>
                      </a:r>
                    </a:p>
                    <a:p>
                      <a:pPr algn="ctr" latinLnBrk="1"/>
                      <a:r>
                        <a:rPr lang="en-US" altLang="ko-KR" dirty="0"/>
                        <a:t>Quantile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94.75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91.81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87.15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82.26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73.37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40156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로그함수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o</a:t>
                      </a:r>
                    </a:p>
                    <a:p>
                      <a:pPr algn="ctr" latinLnBrk="1"/>
                      <a:r>
                        <a:rPr lang="en-US" altLang="ko-KR" dirty="0"/>
                        <a:t>rough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92.59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89.10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87.30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83.60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74.57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91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117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3067050" y="522664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alt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결과 </a:t>
            </a:r>
            <a:r>
              <a:rPr lang="en-US" altLang="ko-KR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</a:t>
            </a:r>
            <a:r>
              <a:rPr lang="ko-KR" alt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</a:t>
            </a:r>
            <a:endParaRPr sz="2800" b="1" i="0" u="none" strike="noStrike" cap="none" dirty="0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EDFE5BD-A97F-4AC1-862A-E0DEC7F42CE4}"/>
              </a:ext>
            </a:extLst>
          </p:cNvPr>
          <p:cNvGraphicFramePr>
            <a:graphicFrameLocks noGrp="1"/>
          </p:cNvGraphicFramePr>
          <p:nvPr/>
        </p:nvGraphicFramePr>
        <p:xfrm>
          <a:off x="1103085" y="1324214"/>
          <a:ext cx="9985830" cy="51011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4305">
                  <a:extLst>
                    <a:ext uri="{9D8B030D-6E8A-4147-A177-3AD203B41FA5}">
                      <a16:colId xmlns:a16="http://schemas.microsoft.com/office/drawing/2014/main" val="2832788353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584822754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4030072286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4070859047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4218770490"/>
                    </a:ext>
                  </a:extLst>
                </a:gridCol>
                <a:gridCol w="1664305">
                  <a:extLst>
                    <a:ext uri="{9D8B030D-6E8A-4147-A177-3AD203B41FA5}">
                      <a16:colId xmlns:a16="http://schemas.microsoft.com/office/drawing/2014/main" val="3125277555"/>
                    </a:ext>
                  </a:extLst>
                </a:gridCol>
              </a:tblGrid>
              <a:tr h="63357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R@30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75435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BaseLine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92.99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84.62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78.89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75.52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69.57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4632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중간발표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ko-KR" altLang="en-US" dirty="0"/>
                        <a:t>로그함수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x</a:t>
                      </a:r>
                    </a:p>
                    <a:p>
                      <a:pPr algn="ctr" latinLnBrk="1"/>
                      <a:r>
                        <a:rPr lang="en-US" altLang="ko-KR" dirty="0"/>
                        <a:t>Rough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94.78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91.08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84.86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79.21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68.98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37313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시그모이드함수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92.97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87.35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76.18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66.01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53.03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469483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로그함수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o</a:t>
                      </a:r>
                    </a:p>
                    <a:p>
                      <a:pPr algn="ctr" latinLnBrk="1"/>
                      <a:r>
                        <a:rPr lang="en-US" altLang="ko-KR" dirty="0"/>
                        <a:t>Quantile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92.59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89.36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84.73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78.36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61.04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01745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로그함수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x</a:t>
                      </a:r>
                    </a:p>
                    <a:p>
                      <a:pPr algn="ctr" latinLnBrk="1"/>
                      <a:r>
                        <a:rPr lang="en-US" altLang="ko-KR" dirty="0"/>
                        <a:t>Quantile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94.75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91.81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87.15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82.26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73.37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40156"/>
                  </a:ext>
                </a:extLst>
              </a:tr>
              <a:tr h="633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로그함수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o</a:t>
                      </a:r>
                    </a:p>
                    <a:p>
                      <a:pPr algn="ctr" latinLnBrk="1"/>
                      <a:r>
                        <a:rPr lang="en-US" altLang="ko-KR" dirty="0"/>
                        <a:t>rough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92.59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89.10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87.30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83.60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74.57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91031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686B0F10-713F-46B4-BF0F-465CFE74575F}"/>
              </a:ext>
            </a:extLst>
          </p:cNvPr>
          <p:cNvSpPr/>
          <p:nvPr/>
        </p:nvSpPr>
        <p:spPr>
          <a:xfrm>
            <a:off x="1009650" y="5468815"/>
            <a:ext cx="10172700" cy="11487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9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3424190" y="852964"/>
            <a:ext cx="5343619" cy="81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1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2"/>
          <p:cNvGrpSpPr/>
          <p:nvPr/>
        </p:nvGrpSpPr>
        <p:grpSpPr>
          <a:xfrm>
            <a:off x="1643813" y="3079566"/>
            <a:ext cx="2700396" cy="2570963"/>
            <a:chOff x="4182131" y="2724365"/>
            <a:chExt cx="2942249" cy="2801224"/>
          </a:xfrm>
        </p:grpSpPr>
        <p:sp>
          <p:nvSpPr>
            <p:cNvPr id="125" name="Google Shape;125;p2"/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/>
              <a:ahLst/>
              <a:cxnLst/>
              <a:rect l="l" t="t" r="r" b="b"/>
              <a:pathLst>
                <a:path w="2942249" h="2696756" extrusionOk="0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solidFill>
              <a:srgbClr val="E99F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>
                <a:gd name="adj" fmla="val 50000"/>
              </a:avLst>
            </a:prstGeom>
            <a:solidFill>
              <a:srgbClr val="E99F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solidFill>
              <a:srgbClr val="E99F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8" name="Google Shape;128;p2"/>
          <p:cNvSpPr txBox="1"/>
          <p:nvPr/>
        </p:nvSpPr>
        <p:spPr>
          <a:xfrm>
            <a:off x="2232225" y="3988175"/>
            <a:ext cx="1813800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1" i="0" u="none" strike="noStrike" cap="none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</a:t>
            </a:r>
            <a:r>
              <a:rPr lang="en-US" sz="1700" b="1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b="1" i="0" u="none" strike="noStrike" cap="none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</a:t>
            </a:r>
            <a:r>
              <a:rPr lang="en-US" sz="1700" b="1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1" i="0" u="none" strike="noStrike" cap="none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2"/>
          <p:cNvGrpSpPr/>
          <p:nvPr/>
        </p:nvGrpSpPr>
        <p:grpSpPr>
          <a:xfrm>
            <a:off x="4745823" y="3079564"/>
            <a:ext cx="2700396" cy="2570963"/>
            <a:chOff x="4182131" y="2724365"/>
            <a:chExt cx="2942249" cy="2801224"/>
          </a:xfrm>
        </p:grpSpPr>
        <p:sp>
          <p:nvSpPr>
            <p:cNvPr id="130" name="Google Shape;130;p2"/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/>
              <a:ahLst/>
              <a:cxnLst/>
              <a:rect l="l" t="t" r="r" b="b"/>
              <a:pathLst>
                <a:path w="2942249" h="2696756" extrusionOk="0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solidFill>
              <a:srgbClr val="E99F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>
                <a:gd name="adj" fmla="val 50000"/>
              </a:avLst>
            </a:prstGeom>
            <a:solidFill>
              <a:srgbClr val="E99F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solidFill>
              <a:srgbClr val="E99F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3" name="Google Shape;133;p2"/>
          <p:cNvSpPr txBox="1"/>
          <p:nvPr/>
        </p:nvSpPr>
        <p:spPr>
          <a:xfrm>
            <a:off x="5269468" y="3988183"/>
            <a:ext cx="1813800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1" i="0" u="none" strike="noStrike" cap="none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개선방안</a:t>
            </a:r>
            <a:r>
              <a:rPr lang="en-US" sz="1700" b="1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1" i="0" u="none" strike="noStrike" cap="none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차별성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2"/>
          <p:cNvGrpSpPr/>
          <p:nvPr/>
        </p:nvGrpSpPr>
        <p:grpSpPr>
          <a:xfrm>
            <a:off x="7847860" y="3056889"/>
            <a:ext cx="2700396" cy="2570963"/>
            <a:chOff x="4182131" y="2724365"/>
            <a:chExt cx="2942249" cy="2801224"/>
          </a:xfrm>
        </p:grpSpPr>
        <p:sp>
          <p:nvSpPr>
            <p:cNvPr id="135" name="Google Shape;135;p2"/>
            <p:cNvSpPr/>
            <p:nvPr/>
          </p:nvSpPr>
          <p:spPr>
            <a:xfrm>
              <a:off x="4182131" y="2828833"/>
              <a:ext cx="2942249" cy="2696756"/>
            </a:xfrm>
            <a:custGeom>
              <a:avLst/>
              <a:gdLst/>
              <a:ahLst/>
              <a:cxnLst/>
              <a:rect l="l" t="t" r="r" b="b"/>
              <a:pathLst>
                <a:path w="2942249" h="2696756" extrusionOk="0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>
                <a:gd name="adj" fmla="val 50000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name="adj" fmla="val 11673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8" name="Google Shape;138;p2"/>
          <p:cNvSpPr txBox="1"/>
          <p:nvPr/>
        </p:nvSpPr>
        <p:spPr>
          <a:xfrm>
            <a:off x="8306725" y="3988175"/>
            <a:ext cx="18138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최종결과</a:t>
            </a:r>
            <a:endParaRPr sz="15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2718202" y="2123480"/>
            <a:ext cx="551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4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5743000" y="2123481"/>
            <a:ext cx="551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4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8767812" y="2123444"/>
            <a:ext cx="551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4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3067050" y="522664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alt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결과 </a:t>
            </a:r>
            <a:r>
              <a:rPr lang="en-US" altLang="ko-KR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</a:t>
            </a:r>
            <a:r>
              <a:rPr lang="ko-KR" alt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</a:t>
            </a:r>
            <a:endParaRPr sz="2800" b="1" i="0" u="none" strike="noStrike" cap="none" dirty="0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9EDE9-EFA5-4B6F-89FC-8BE63A6A83F0}"/>
              </a:ext>
            </a:extLst>
          </p:cNvPr>
          <p:cNvSpPr txBox="1"/>
          <p:nvPr/>
        </p:nvSpPr>
        <p:spPr>
          <a:xfrm>
            <a:off x="1262743" y="1698171"/>
            <a:ext cx="724429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R@1000</a:t>
            </a:r>
            <a:r>
              <a:rPr lang="ko-KR" altLang="en-US" dirty="0"/>
              <a:t>의 경우에는 중간발표의 경우가 가장 성능이 좋음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숫자를 줄일 수록 </a:t>
            </a:r>
            <a:r>
              <a:rPr lang="en-US" altLang="ko-KR" dirty="0"/>
              <a:t>BERT</a:t>
            </a:r>
            <a:r>
              <a:rPr lang="ko-KR" altLang="en-US" dirty="0"/>
              <a:t>의 경우와 동일하게 </a:t>
            </a:r>
            <a:r>
              <a:rPr lang="ko-KR" altLang="en-US" dirty="0" err="1"/>
              <a:t>매칭을</a:t>
            </a:r>
            <a:r>
              <a:rPr lang="ko-KR" altLang="en-US" dirty="0"/>
              <a:t> 시키지 못하는 경우를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5C7ED5C-972D-448E-9392-D6FB0838995C}"/>
              </a:ext>
            </a:extLst>
          </p:cNvPr>
          <p:cNvSpPr/>
          <p:nvPr/>
        </p:nvSpPr>
        <p:spPr>
          <a:xfrm>
            <a:off x="898268" y="4100155"/>
            <a:ext cx="406400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oogle Shape;151;p3">
            <a:extLst>
              <a:ext uri="{FF2B5EF4-FFF2-40B4-BE49-F238E27FC236}">
                <a16:creationId xmlns:a16="http://schemas.microsoft.com/office/drawing/2014/main" id="{28B4C423-36F7-4C05-80DA-1636E54E3DDA}"/>
              </a:ext>
            </a:extLst>
          </p:cNvPr>
          <p:cNvGrpSpPr/>
          <p:nvPr/>
        </p:nvGrpSpPr>
        <p:grpSpPr>
          <a:xfrm>
            <a:off x="1470187" y="3227009"/>
            <a:ext cx="3175800" cy="3175800"/>
            <a:chOff x="6971934" y="2045058"/>
            <a:chExt cx="3175800" cy="3175800"/>
          </a:xfrm>
        </p:grpSpPr>
        <p:sp>
          <p:nvSpPr>
            <p:cNvPr id="11" name="Google Shape;152;p3">
              <a:extLst>
                <a:ext uri="{FF2B5EF4-FFF2-40B4-BE49-F238E27FC236}">
                  <a16:creationId xmlns:a16="http://schemas.microsoft.com/office/drawing/2014/main" id="{D5EE2F20-8C32-481E-A88B-4958F6372C72}"/>
                </a:ext>
              </a:extLst>
            </p:cNvPr>
            <p:cNvSpPr/>
            <p:nvPr/>
          </p:nvSpPr>
          <p:spPr>
            <a:xfrm rot="10800000" flipH="1">
              <a:off x="6971934" y="2045058"/>
              <a:ext cx="3175800" cy="3175800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53;p3">
              <a:extLst>
                <a:ext uri="{FF2B5EF4-FFF2-40B4-BE49-F238E27FC236}">
                  <a16:creationId xmlns:a16="http://schemas.microsoft.com/office/drawing/2014/main" id="{A43087CF-C550-4397-87B4-2CDF7A2E9BDC}"/>
                </a:ext>
              </a:extLst>
            </p:cNvPr>
            <p:cNvSpPr txBox="1"/>
            <p:nvPr/>
          </p:nvSpPr>
          <p:spPr>
            <a:xfrm>
              <a:off x="7884159" y="2109743"/>
              <a:ext cx="1351280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sz="1400" b="1" i="0" u="none" strike="noStrike" cap="none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151;p3">
            <a:extLst>
              <a:ext uri="{FF2B5EF4-FFF2-40B4-BE49-F238E27FC236}">
                <a16:creationId xmlns:a16="http://schemas.microsoft.com/office/drawing/2014/main" id="{F3EFD36C-29CF-402E-A9DB-D331BA19C93E}"/>
              </a:ext>
            </a:extLst>
          </p:cNvPr>
          <p:cNvGrpSpPr/>
          <p:nvPr/>
        </p:nvGrpSpPr>
        <p:grpSpPr>
          <a:xfrm>
            <a:off x="4532826" y="3211524"/>
            <a:ext cx="3175800" cy="3175800"/>
            <a:chOff x="6971934" y="2045058"/>
            <a:chExt cx="3175800" cy="3175800"/>
          </a:xfrm>
        </p:grpSpPr>
        <p:sp>
          <p:nvSpPr>
            <p:cNvPr id="14" name="Google Shape;152;p3">
              <a:extLst>
                <a:ext uri="{FF2B5EF4-FFF2-40B4-BE49-F238E27FC236}">
                  <a16:creationId xmlns:a16="http://schemas.microsoft.com/office/drawing/2014/main" id="{92839645-9303-4420-8470-F49DEB756D17}"/>
                </a:ext>
              </a:extLst>
            </p:cNvPr>
            <p:cNvSpPr/>
            <p:nvPr/>
          </p:nvSpPr>
          <p:spPr>
            <a:xfrm rot="10800000" flipH="1">
              <a:off x="6971934" y="2045058"/>
              <a:ext cx="3175800" cy="3175800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53;p3">
              <a:extLst>
                <a:ext uri="{FF2B5EF4-FFF2-40B4-BE49-F238E27FC236}">
                  <a16:creationId xmlns:a16="http://schemas.microsoft.com/office/drawing/2014/main" id="{1EE7FAF5-38AF-492E-AD95-375FFF6E35A6}"/>
                </a:ext>
              </a:extLst>
            </p:cNvPr>
            <p:cNvSpPr txBox="1"/>
            <p:nvPr/>
          </p:nvSpPr>
          <p:spPr>
            <a:xfrm>
              <a:off x="7884159" y="2109743"/>
              <a:ext cx="1351280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dirty="0">
                  <a:solidFill>
                    <a:schemeClr val="bg1"/>
                  </a:solidFill>
                </a:rPr>
                <a:t>기준</a:t>
              </a:r>
              <a:endParaRPr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51;p3">
            <a:extLst>
              <a:ext uri="{FF2B5EF4-FFF2-40B4-BE49-F238E27FC236}">
                <a16:creationId xmlns:a16="http://schemas.microsoft.com/office/drawing/2014/main" id="{CB410382-4BB3-4549-B302-7DB5EF178878}"/>
              </a:ext>
            </a:extLst>
          </p:cNvPr>
          <p:cNvGrpSpPr/>
          <p:nvPr/>
        </p:nvGrpSpPr>
        <p:grpSpPr>
          <a:xfrm>
            <a:off x="7448658" y="3211524"/>
            <a:ext cx="3175800" cy="3175800"/>
            <a:chOff x="6971934" y="2045058"/>
            <a:chExt cx="3175800" cy="3175800"/>
          </a:xfrm>
        </p:grpSpPr>
        <p:sp>
          <p:nvSpPr>
            <p:cNvPr id="17" name="Google Shape;152;p3">
              <a:extLst>
                <a:ext uri="{FF2B5EF4-FFF2-40B4-BE49-F238E27FC236}">
                  <a16:creationId xmlns:a16="http://schemas.microsoft.com/office/drawing/2014/main" id="{D796B1BC-EAB4-46C5-BB52-39ABD6A00E89}"/>
                </a:ext>
              </a:extLst>
            </p:cNvPr>
            <p:cNvSpPr/>
            <p:nvPr/>
          </p:nvSpPr>
          <p:spPr>
            <a:xfrm rot="10800000" flipH="1">
              <a:off x="6971934" y="2045058"/>
              <a:ext cx="3175800" cy="3175800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53;p3">
              <a:extLst>
                <a:ext uri="{FF2B5EF4-FFF2-40B4-BE49-F238E27FC236}">
                  <a16:creationId xmlns:a16="http://schemas.microsoft.com/office/drawing/2014/main" id="{C7B3D1A0-1116-4CE4-AB5F-9588C0F1FD2E}"/>
                </a:ext>
              </a:extLst>
            </p:cNvPr>
            <p:cNvSpPr txBox="1"/>
            <p:nvPr/>
          </p:nvSpPr>
          <p:spPr>
            <a:xfrm>
              <a:off x="7884159" y="2109743"/>
              <a:ext cx="1351280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토픽 제외</a:t>
              </a:r>
              <a:endParaRPr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2F6F0C1-34F4-4464-B80F-5E7F54FBBD39}"/>
              </a:ext>
            </a:extLst>
          </p:cNvPr>
          <p:cNvSpPr txBox="1"/>
          <p:nvPr/>
        </p:nvSpPr>
        <p:spPr>
          <a:xfrm>
            <a:off x="2134230" y="4252555"/>
            <a:ext cx="19992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시그모이드</a:t>
            </a:r>
            <a:r>
              <a:rPr lang="ko-KR" altLang="en-US" dirty="0"/>
              <a:t> 함수보다</a:t>
            </a:r>
            <a:endParaRPr lang="en-US" altLang="ko-KR" dirty="0"/>
          </a:p>
          <a:p>
            <a:r>
              <a:rPr lang="ko-KR" altLang="en-US" dirty="0"/>
              <a:t>로그 함수가 더 뛰어난 </a:t>
            </a:r>
            <a:endParaRPr lang="en-US" altLang="ko-KR" dirty="0"/>
          </a:p>
          <a:p>
            <a:r>
              <a:rPr lang="ko-KR" altLang="en-US" dirty="0"/>
              <a:t>성능을 보임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E21C8C-A059-4664-87E7-AACE1B0789CE}"/>
              </a:ext>
            </a:extLst>
          </p:cNvPr>
          <p:cNvSpPr txBox="1"/>
          <p:nvPr/>
        </p:nvSpPr>
        <p:spPr>
          <a:xfrm>
            <a:off x="4933075" y="3994410"/>
            <a:ext cx="222849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Rough</a:t>
            </a:r>
            <a:r>
              <a:rPr lang="ko-KR" altLang="en-US" dirty="0"/>
              <a:t>하게 하는 것이</a:t>
            </a:r>
            <a:endParaRPr lang="en-US" altLang="ko-KR" dirty="0"/>
          </a:p>
          <a:p>
            <a:r>
              <a:rPr lang="en-US" altLang="ko-KR" dirty="0"/>
              <a:t>Quantile</a:t>
            </a:r>
            <a:r>
              <a:rPr lang="ko-KR" altLang="en-US" dirty="0"/>
              <a:t>보다 더 성능이 </a:t>
            </a:r>
            <a:endParaRPr lang="en-US" altLang="ko-KR" dirty="0"/>
          </a:p>
          <a:p>
            <a:r>
              <a:rPr lang="ko-KR" altLang="en-US" dirty="0"/>
              <a:t>뛰어남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학습할 때 마다 스스로</a:t>
            </a:r>
            <a:endParaRPr lang="en-US" altLang="ko-KR" dirty="0"/>
          </a:p>
          <a:p>
            <a:r>
              <a:rPr lang="ko-KR" altLang="en-US" dirty="0"/>
              <a:t>기준을 학습하는 것보다 </a:t>
            </a:r>
            <a:endParaRPr lang="en-US" altLang="ko-KR" dirty="0"/>
          </a:p>
          <a:p>
            <a:r>
              <a:rPr lang="ko-KR" altLang="en-US" dirty="0"/>
              <a:t>미리 정해주는 것이 더 </a:t>
            </a:r>
            <a:endParaRPr lang="en-US" altLang="ko-KR" dirty="0"/>
          </a:p>
          <a:p>
            <a:r>
              <a:rPr lang="ko-KR" altLang="en-US" dirty="0"/>
              <a:t>효율적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65875-B3A8-4BC0-ACE8-2892993E4565}"/>
              </a:ext>
            </a:extLst>
          </p:cNvPr>
          <p:cNvSpPr txBox="1"/>
          <p:nvPr/>
        </p:nvSpPr>
        <p:spPr>
          <a:xfrm>
            <a:off x="7949932" y="4150469"/>
            <a:ext cx="28167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랭킹 수를 줄일 수록</a:t>
            </a:r>
            <a:endParaRPr lang="en-US" altLang="ko-KR" dirty="0"/>
          </a:p>
          <a:p>
            <a:r>
              <a:rPr lang="ko-KR" altLang="en-US" dirty="0"/>
              <a:t>토픽이 많은 단어들을</a:t>
            </a:r>
            <a:endParaRPr lang="en-US" altLang="ko-KR" dirty="0"/>
          </a:p>
          <a:p>
            <a:r>
              <a:rPr lang="ko-KR" altLang="en-US" dirty="0"/>
              <a:t>제외하고 매칭하는 것이 </a:t>
            </a:r>
            <a:endParaRPr lang="en-US" altLang="ko-KR" dirty="0"/>
          </a:p>
          <a:p>
            <a:r>
              <a:rPr lang="ko-KR" altLang="en-US" dirty="0"/>
              <a:t>성능이 더 뛰어남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가정이 어느정도 맞다고 결론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308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40"/>
          <p:cNvSpPr/>
          <p:nvPr/>
        </p:nvSpPr>
        <p:spPr>
          <a:xfrm>
            <a:off x="3198743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방법론1 – BERT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4F685-70AE-48C1-963F-2BB96A6EDBD4}"/>
              </a:ext>
            </a:extLst>
          </p:cNvPr>
          <p:cNvSpPr txBox="1"/>
          <p:nvPr/>
        </p:nvSpPr>
        <p:spPr>
          <a:xfrm>
            <a:off x="2609235" y="3896552"/>
            <a:ext cx="2268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BERT와</a:t>
            </a:r>
            <a:r>
              <a:rPr lang="en-US" altLang="ko-KR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BM25</a:t>
            </a:r>
            <a:r>
              <a:rPr lang="ko-KR" alt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앙상블한다면</a:t>
            </a:r>
            <a:r>
              <a:rPr lang="en-US" altLang="ko-KR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</a:t>
            </a:r>
            <a:r>
              <a:rPr lang="en-US" altLang="ko-KR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</a:t>
            </a:r>
            <a:r>
              <a:rPr lang="en-US" altLang="ko-KR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</a:t>
            </a:r>
            <a:r>
              <a:rPr lang="ko-KR" alt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</a:t>
            </a:r>
            <a:r>
              <a:rPr lang="en-US" altLang="ko-KR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성능이</a:t>
            </a:r>
            <a:r>
              <a:rPr lang="en-US" altLang="ko-KR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좋아질</a:t>
            </a:r>
            <a:r>
              <a:rPr lang="en-US" altLang="ko-KR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것이라고</a:t>
            </a:r>
            <a:r>
              <a:rPr lang="en-US" altLang="ko-KR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</a:t>
            </a:r>
            <a:endParaRPr lang="ko-KR" altLang="en-US" dirty="0"/>
          </a:p>
        </p:txBody>
      </p:sp>
      <p:grpSp>
        <p:nvGrpSpPr>
          <p:cNvPr id="8" name="Google Shape;151;p3">
            <a:extLst>
              <a:ext uri="{FF2B5EF4-FFF2-40B4-BE49-F238E27FC236}">
                <a16:creationId xmlns:a16="http://schemas.microsoft.com/office/drawing/2014/main" id="{62FB9532-B74D-4AD8-A050-884EB8FE15D0}"/>
              </a:ext>
            </a:extLst>
          </p:cNvPr>
          <p:cNvGrpSpPr/>
          <p:nvPr/>
        </p:nvGrpSpPr>
        <p:grpSpPr>
          <a:xfrm>
            <a:off x="1984493" y="2995924"/>
            <a:ext cx="3175800" cy="3175800"/>
            <a:chOff x="6971934" y="2045058"/>
            <a:chExt cx="3175800" cy="3175800"/>
          </a:xfrm>
        </p:grpSpPr>
        <p:sp>
          <p:nvSpPr>
            <p:cNvPr id="9" name="Google Shape;152;p3">
              <a:extLst>
                <a:ext uri="{FF2B5EF4-FFF2-40B4-BE49-F238E27FC236}">
                  <a16:creationId xmlns:a16="http://schemas.microsoft.com/office/drawing/2014/main" id="{A67DEF3D-17DE-482E-86F1-097D4499D3DF}"/>
                </a:ext>
              </a:extLst>
            </p:cNvPr>
            <p:cNvSpPr/>
            <p:nvPr/>
          </p:nvSpPr>
          <p:spPr>
            <a:xfrm rot="10800000" flipH="1">
              <a:off x="6971934" y="2045058"/>
              <a:ext cx="3175800" cy="3175800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53;p3">
              <a:extLst>
                <a:ext uri="{FF2B5EF4-FFF2-40B4-BE49-F238E27FC236}">
                  <a16:creationId xmlns:a16="http://schemas.microsoft.com/office/drawing/2014/main" id="{A8D6B374-585D-4E7D-9E76-FA999E6EA154}"/>
                </a:ext>
              </a:extLst>
            </p:cNvPr>
            <p:cNvSpPr txBox="1"/>
            <p:nvPr/>
          </p:nvSpPr>
          <p:spPr>
            <a:xfrm>
              <a:off x="7805719" y="2109743"/>
              <a:ext cx="1508228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sz="1400" b="1" i="0" u="none" strike="noStrike" cap="none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중간까지 가정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151;p3">
            <a:extLst>
              <a:ext uri="{FF2B5EF4-FFF2-40B4-BE49-F238E27FC236}">
                <a16:creationId xmlns:a16="http://schemas.microsoft.com/office/drawing/2014/main" id="{64807546-6BAA-441B-BEA6-E040C048742E}"/>
              </a:ext>
            </a:extLst>
          </p:cNvPr>
          <p:cNvGrpSpPr/>
          <p:nvPr/>
        </p:nvGrpSpPr>
        <p:grpSpPr>
          <a:xfrm>
            <a:off x="6406965" y="2995924"/>
            <a:ext cx="3175800" cy="3175800"/>
            <a:chOff x="6971934" y="2045058"/>
            <a:chExt cx="3175800" cy="3175800"/>
          </a:xfrm>
        </p:grpSpPr>
        <p:sp>
          <p:nvSpPr>
            <p:cNvPr id="12" name="Google Shape;152;p3">
              <a:extLst>
                <a:ext uri="{FF2B5EF4-FFF2-40B4-BE49-F238E27FC236}">
                  <a16:creationId xmlns:a16="http://schemas.microsoft.com/office/drawing/2014/main" id="{994D6468-C922-4ECD-BAD6-BB25872C6DC5}"/>
                </a:ext>
              </a:extLst>
            </p:cNvPr>
            <p:cNvSpPr/>
            <p:nvPr/>
          </p:nvSpPr>
          <p:spPr>
            <a:xfrm rot="10800000" flipH="1">
              <a:off x="6971934" y="2045058"/>
              <a:ext cx="3175800" cy="3175800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53;p3">
              <a:extLst>
                <a:ext uri="{FF2B5EF4-FFF2-40B4-BE49-F238E27FC236}">
                  <a16:creationId xmlns:a16="http://schemas.microsoft.com/office/drawing/2014/main" id="{135BF362-DDBF-4A2D-944E-031C89985295}"/>
                </a:ext>
              </a:extLst>
            </p:cNvPr>
            <p:cNvSpPr txBox="1"/>
            <p:nvPr/>
          </p:nvSpPr>
          <p:spPr>
            <a:xfrm>
              <a:off x="7884159" y="2109743"/>
              <a:ext cx="1351280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sz="1400" b="1" i="0" u="none" strike="noStrike" cap="none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분석 결과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7E0FECD-9D18-45E8-8BA0-044326244920}"/>
              </a:ext>
            </a:extLst>
          </p:cNvPr>
          <p:cNvSpPr txBox="1"/>
          <p:nvPr/>
        </p:nvSpPr>
        <p:spPr>
          <a:xfrm>
            <a:off x="6924054" y="3885384"/>
            <a:ext cx="2268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BERT의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성능이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월등히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좋다</a:t>
            </a:r>
            <a:endParaRPr lang="en-US" altLang="ko-KR" sz="14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B1E73E-E4A9-43D6-95EB-02CB40CA89BC}"/>
              </a:ext>
            </a:extLst>
          </p:cNvPr>
          <p:cNvSpPr txBox="1"/>
          <p:nvPr/>
        </p:nvSpPr>
        <p:spPr>
          <a:xfrm>
            <a:off x="7194262" y="4583824"/>
            <a:ext cx="226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BERT를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base로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bm25의 </a:t>
            </a:r>
            <a:r>
              <a:rPr lang="en-US" altLang="ko-KR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장점을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넣자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45A7D8E-204D-49F6-B6F4-5A211EDEF28E}"/>
              </a:ext>
            </a:extLst>
          </p:cNvPr>
          <p:cNvSpPr/>
          <p:nvPr/>
        </p:nvSpPr>
        <p:spPr>
          <a:xfrm>
            <a:off x="6694051" y="4701522"/>
            <a:ext cx="365107" cy="3280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367;gad73d50ae8_3_0">
            <a:extLst>
              <a:ext uri="{FF2B5EF4-FFF2-40B4-BE49-F238E27FC236}">
                <a16:creationId xmlns:a16="http://schemas.microsoft.com/office/drawing/2014/main" id="{CC5424DD-E597-4FA1-A26D-34F81131BF42}"/>
              </a:ext>
            </a:extLst>
          </p:cNvPr>
          <p:cNvSpPr/>
          <p:nvPr/>
        </p:nvSpPr>
        <p:spPr>
          <a:xfrm>
            <a:off x="1439793" y="1942864"/>
            <a:ext cx="9575700" cy="57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BERT와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BM25는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동작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원리에서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차이가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있음</a:t>
            </a:r>
            <a:endParaRPr sz="16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d73d50ae8_3_0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gad73d50ae8_3_0"/>
          <p:cNvSpPr/>
          <p:nvPr/>
        </p:nvSpPr>
        <p:spPr>
          <a:xfrm>
            <a:off x="3198743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방법론2 – BERT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gad73d50ae8_3_0"/>
          <p:cNvSpPr/>
          <p:nvPr/>
        </p:nvSpPr>
        <p:spPr>
          <a:xfrm>
            <a:off x="1439793" y="1942864"/>
            <a:ext cx="9575700" cy="4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BERT와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BM25는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동작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원리에서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차이가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있음</a:t>
            </a:r>
            <a:endParaRPr sz="16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TOKEN들이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BERT와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BM25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사이에서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차이점을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발생시킬까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?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30000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차원의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TOKEN으로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변하는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단어의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한계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중간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TOKEN으로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변화되지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않는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단어를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이용해보자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d6c4675dc_3_9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gad6c4675dc_3_95"/>
          <p:cNvSpPr/>
          <p:nvPr/>
        </p:nvSpPr>
        <p:spPr>
          <a:xfrm>
            <a:off x="2794200" y="824275"/>
            <a:ext cx="71574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방법론2 (토큰화 되지 않는 단어 이용)</a:t>
            </a:r>
            <a:endParaRPr sz="2800" b="1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ad6c4675dc_3_95"/>
          <p:cNvSpPr/>
          <p:nvPr/>
        </p:nvSpPr>
        <p:spPr>
          <a:xfrm>
            <a:off x="1439793" y="1942864"/>
            <a:ext cx="9575700" cy="4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TOKEN화</a:t>
            </a:r>
            <a:r>
              <a:rPr 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되지</a:t>
            </a:r>
            <a:r>
              <a:rPr 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않은</a:t>
            </a:r>
            <a:r>
              <a:rPr 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</a:t>
            </a:r>
            <a:r>
              <a:rPr 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</a:t>
            </a:r>
            <a:r>
              <a:rPr 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방법론</a:t>
            </a:r>
            <a:endParaRPr sz="16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오직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30000개의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단어만을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상위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빈도수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30000개만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사라지는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단어들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중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빈도수는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적지만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전문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혹은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중요한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key word 일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가능성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</a:t>
            </a: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분석결과</a:t>
            </a: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각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질문별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TOKEN화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과정에서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사라지는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개수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(633개중 92개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질문에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그러한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질문들에서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사라진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단어와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정답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후보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1000개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문서들의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단어를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단어가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존재하면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비율로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순위를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상승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d6c4675dc_3_10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gad6c4675dc_3_101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ad6c4675dc_3_101"/>
          <p:cNvSpPr/>
          <p:nvPr/>
        </p:nvSpPr>
        <p:spPr>
          <a:xfrm>
            <a:off x="1080875" y="2888625"/>
            <a:ext cx="2348100" cy="1733100"/>
          </a:xfrm>
          <a:prstGeom prst="ellipse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BERT 결과</a:t>
            </a:r>
            <a:endParaRPr sz="1500"/>
          </a:p>
        </p:txBody>
      </p:sp>
      <p:sp>
        <p:nvSpPr>
          <p:cNvPr id="396" name="Google Shape;396;gad6c4675dc_3_101"/>
          <p:cNvSpPr/>
          <p:nvPr/>
        </p:nvSpPr>
        <p:spPr>
          <a:xfrm>
            <a:off x="3672863" y="3082950"/>
            <a:ext cx="745500" cy="996900"/>
          </a:xfrm>
          <a:prstGeom prst="mathPlus">
            <a:avLst>
              <a:gd name="adj1" fmla="val 2352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ad6c4675dc_3_101"/>
          <p:cNvSpPr/>
          <p:nvPr/>
        </p:nvSpPr>
        <p:spPr>
          <a:xfrm>
            <a:off x="4814675" y="2812425"/>
            <a:ext cx="2348100" cy="17331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TOKEN화 안 된 단어 존재</a:t>
            </a:r>
            <a:endParaRPr sz="1500"/>
          </a:p>
        </p:txBody>
      </p:sp>
      <p:sp>
        <p:nvSpPr>
          <p:cNvPr id="398" name="Google Shape;398;gad6c4675dc_3_101"/>
          <p:cNvSpPr/>
          <p:nvPr/>
        </p:nvSpPr>
        <p:spPr>
          <a:xfrm>
            <a:off x="7459363" y="3217950"/>
            <a:ext cx="1155300" cy="7269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ad6c4675dc_3_101"/>
          <p:cNvSpPr/>
          <p:nvPr/>
        </p:nvSpPr>
        <p:spPr>
          <a:xfrm>
            <a:off x="8970475" y="2814075"/>
            <a:ext cx="2348100" cy="17331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랭킹 상승 ↑</a:t>
            </a:r>
            <a:endParaRPr sz="1500"/>
          </a:p>
        </p:txBody>
      </p:sp>
      <p:sp>
        <p:nvSpPr>
          <p:cNvPr id="400" name="Google Shape;400;gad6c4675dc_3_101"/>
          <p:cNvSpPr/>
          <p:nvPr/>
        </p:nvSpPr>
        <p:spPr>
          <a:xfrm>
            <a:off x="1924048" y="5226219"/>
            <a:ext cx="834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dirty="0">
                <a:solidFill>
                  <a:srgbClr val="3F3F3F"/>
                </a:solidFill>
              </a:rPr>
              <a:t>BM25의 Keyword matching </a:t>
            </a:r>
            <a:r>
              <a:rPr lang="en-US" sz="1600" dirty="0" err="1">
                <a:solidFill>
                  <a:srgbClr val="3F3F3F"/>
                </a:solidFill>
              </a:rPr>
              <a:t>방식을</a:t>
            </a:r>
            <a:r>
              <a:rPr lang="en-US" sz="1600" dirty="0">
                <a:solidFill>
                  <a:srgbClr val="3F3F3F"/>
                </a:solidFill>
              </a:rPr>
              <a:t> </a:t>
            </a:r>
            <a:r>
              <a:rPr lang="en-US" sz="1600" dirty="0" err="1">
                <a:solidFill>
                  <a:srgbClr val="3F3F3F"/>
                </a:solidFill>
              </a:rPr>
              <a:t>간접적으로</a:t>
            </a:r>
            <a:r>
              <a:rPr lang="en-US" sz="1600" dirty="0">
                <a:solidFill>
                  <a:srgbClr val="3F3F3F"/>
                </a:solidFill>
              </a:rPr>
              <a:t> </a:t>
            </a:r>
            <a:r>
              <a:rPr lang="en-US" sz="1600" dirty="0" err="1">
                <a:solidFill>
                  <a:srgbClr val="3F3F3F"/>
                </a:solidFill>
              </a:rPr>
              <a:t>적용</a:t>
            </a:r>
            <a:r>
              <a:rPr lang="en-US" sz="1600" dirty="0">
                <a:solidFill>
                  <a:srgbClr val="3F3F3F"/>
                </a:solidFill>
              </a:rPr>
              <a:t> </a:t>
            </a:r>
            <a:endParaRPr dirty="0"/>
          </a:p>
        </p:txBody>
      </p:sp>
      <p:sp>
        <p:nvSpPr>
          <p:cNvPr id="401" name="Google Shape;401;gad6c4675dc_3_101"/>
          <p:cNvSpPr/>
          <p:nvPr/>
        </p:nvSpPr>
        <p:spPr>
          <a:xfrm>
            <a:off x="2794200" y="824275"/>
            <a:ext cx="71574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dirty="0" err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</a:t>
            </a:r>
            <a:r>
              <a:rPr 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방법론2 (</a:t>
            </a:r>
            <a:r>
              <a:rPr lang="en-US" sz="2800" b="1" dirty="0" err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토큰화</a:t>
            </a:r>
            <a:r>
              <a:rPr 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dirty="0" err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되지</a:t>
            </a:r>
            <a:r>
              <a:rPr 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dirty="0" err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않는</a:t>
            </a:r>
            <a:r>
              <a:rPr 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dirty="0" err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</a:t>
            </a:r>
            <a:r>
              <a:rPr 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dirty="0" err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</a:t>
            </a:r>
            <a:r>
              <a:rPr lang="en-US" sz="2800" b="1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800" b="1" dirty="0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dirty="0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d73d50ae8_3_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gad73d50ae8_3_6"/>
          <p:cNvSpPr/>
          <p:nvPr/>
        </p:nvSpPr>
        <p:spPr>
          <a:xfrm>
            <a:off x="3198743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방법론3 – BERT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ad73d50ae8_3_6"/>
          <p:cNvSpPr/>
          <p:nvPr/>
        </p:nvSpPr>
        <p:spPr>
          <a:xfrm>
            <a:off x="1439793" y="1942864"/>
            <a:ext cx="9575700" cy="722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BERT와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BM25는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동작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원리에서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차이가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있음</a:t>
            </a:r>
            <a:endParaRPr sz="16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B2A04-5DE4-4501-8E74-B5A50C10D9C7}"/>
              </a:ext>
            </a:extLst>
          </p:cNvPr>
          <p:cNvSpPr txBox="1"/>
          <p:nvPr/>
        </p:nvSpPr>
        <p:spPr>
          <a:xfrm>
            <a:off x="2315091" y="3823828"/>
            <a:ext cx="25470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</a:t>
            </a:r>
            <a:r>
              <a:rPr lang="ko-KR" altLang="en-US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</a:t>
            </a:r>
            <a:r>
              <a:rPr lang="ko-KR" altLang="en-US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순위 차이를 주는 영향을 알 수 있다면 각각 </a:t>
            </a:r>
            <a:r>
              <a:rPr lang="en-US" altLang="ko-KR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CASE</a:t>
            </a:r>
            <a:r>
              <a:rPr lang="ko-KR" altLang="en-US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나누어서 가중치를 주면 앙상블이 잘 될 것이라고 생각</a:t>
            </a:r>
            <a:r>
              <a:rPr lang="en-US" altLang="ko-KR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dirty="0"/>
          </a:p>
        </p:txBody>
      </p:sp>
      <p:grpSp>
        <p:nvGrpSpPr>
          <p:cNvPr id="6" name="Google Shape;151;p3">
            <a:extLst>
              <a:ext uri="{FF2B5EF4-FFF2-40B4-BE49-F238E27FC236}">
                <a16:creationId xmlns:a16="http://schemas.microsoft.com/office/drawing/2014/main" id="{EEFBF22B-D8AB-49C5-8DC7-81223105E882}"/>
              </a:ext>
            </a:extLst>
          </p:cNvPr>
          <p:cNvGrpSpPr/>
          <p:nvPr/>
        </p:nvGrpSpPr>
        <p:grpSpPr>
          <a:xfrm>
            <a:off x="1984493" y="2995924"/>
            <a:ext cx="3175800" cy="3175800"/>
            <a:chOff x="6971934" y="2045058"/>
            <a:chExt cx="3175800" cy="3175800"/>
          </a:xfrm>
        </p:grpSpPr>
        <p:sp>
          <p:nvSpPr>
            <p:cNvPr id="7" name="Google Shape;152;p3">
              <a:extLst>
                <a:ext uri="{FF2B5EF4-FFF2-40B4-BE49-F238E27FC236}">
                  <a16:creationId xmlns:a16="http://schemas.microsoft.com/office/drawing/2014/main" id="{E2668104-9C64-4CFB-93C8-5351898CD3ED}"/>
                </a:ext>
              </a:extLst>
            </p:cNvPr>
            <p:cNvSpPr/>
            <p:nvPr/>
          </p:nvSpPr>
          <p:spPr>
            <a:xfrm rot="10800000" flipH="1">
              <a:off x="6971934" y="2045058"/>
              <a:ext cx="3175800" cy="3175800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153;p3">
              <a:extLst>
                <a:ext uri="{FF2B5EF4-FFF2-40B4-BE49-F238E27FC236}">
                  <a16:creationId xmlns:a16="http://schemas.microsoft.com/office/drawing/2014/main" id="{7447310D-ECEF-4AF6-B7F1-9D236639E048}"/>
                </a:ext>
              </a:extLst>
            </p:cNvPr>
            <p:cNvSpPr txBox="1"/>
            <p:nvPr/>
          </p:nvSpPr>
          <p:spPr>
            <a:xfrm>
              <a:off x="7805719" y="2109743"/>
              <a:ext cx="1508228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sz="1400" b="1" i="0" u="none" strike="noStrike" cap="none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중간까지 가정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151;p3">
            <a:extLst>
              <a:ext uri="{FF2B5EF4-FFF2-40B4-BE49-F238E27FC236}">
                <a16:creationId xmlns:a16="http://schemas.microsoft.com/office/drawing/2014/main" id="{68EB6773-6623-4C78-81CB-7CA15E556F6E}"/>
              </a:ext>
            </a:extLst>
          </p:cNvPr>
          <p:cNvGrpSpPr/>
          <p:nvPr/>
        </p:nvGrpSpPr>
        <p:grpSpPr>
          <a:xfrm>
            <a:off x="6406965" y="2995924"/>
            <a:ext cx="3175800" cy="3175800"/>
            <a:chOff x="6971934" y="2045058"/>
            <a:chExt cx="3175800" cy="3175800"/>
          </a:xfrm>
        </p:grpSpPr>
        <p:sp>
          <p:nvSpPr>
            <p:cNvPr id="10" name="Google Shape;152;p3">
              <a:extLst>
                <a:ext uri="{FF2B5EF4-FFF2-40B4-BE49-F238E27FC236}">
                  <a16:creationId xmlns:a16="http://schemas.microsoft.com/office/drawing/2014/main" id="{BD99DB47-9996-45AC-A300-7D878FBF68A2}"/>
                </a:ext>
              </a:extLst>
            </p:cNvPr>
            <p:cNvSpPr/>
            <p:nvPr/>
          </p:nvSpPr>
          <p:spPr>
            <a:xfrm rot="10800000" flipH="1">
              <a:off x="6971934" y="2045058"/>
              <a:ext cx="3175800" cy="3175800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53;p3">
              <a:extLst>
                <a:ext uri="{FF2B5EF4-FFF2-40B4-BE49-F238E27FC236}">
                  <a16:creationId xmlns:a16="http://schemas.microsoft.com/office/drawing/2014/main" id="{CFB5D228-FD95-4BCD-B1FC-79E72021ABD1}"/>
                </a:ext>
              </a:extLst>
            </p:cNvPr>
            <p:cNvSpPr txBox="1"/>
            <p:nvPr/>
          </p:nvSpPr>
          <p:spPr>
            <a:xfrm>
              <a:off x="7884159" y="2109743"/>
              <a:ext cx="1351280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sz="1400" b="1" i="0" u="none" strike="noStrike" cap="none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기준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92EE3E1-7D95-4CE8-B449-6CEFA40ECADF}"/>
              </a:ext>
            </a:extLst>
          </p:cNvPr>
          <p:cNvSpPr txBox="1"/>
          <p:nvPr/>
        </p:nvSpPr>
        <p:spPr>
          <a:xfrm>
            <a:off x="6924054" y="3885384"/>
            <a:ext cx="226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기준으로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결과를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합치면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될까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8AC3A-AB76-43C5-B74F-E1568C707B2B}"/>
              </a:ext>
            </a:extLst>
          </p:cNvPr>
          <p:cNvSpPr txBox="1"/>
          <p:nvPr/>
        </p:nvSpPr>
        <p:spPr>
          <a:xfrm>
            <a:off x="7186753" y="4738671"/>
            <a:ext cx="226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Idf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or </a:t>
            </a:r>
            <a:r>
              <a:rPr lang="en-US" altLang="ko-KR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문서의</a:t>
            </a:r>
            <a:r>
              <a:rPr lang="en-US" altLang="ko-KR" sz="14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9946141-750C-4BE8-A2C9-7CEAB87B8B13}"/>
              </a:ext>
            </a:extLst>
          </p:cNvPr>
          <p:cNvSpPr/>
          <p:nvPr/>
        </p:nvSpPr>
        <p:spPr>
          <a:xfrm>
            <a:off x="6694051" y="4701522"/>
            <a:ext cx="365107" cy="3280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d73d50ae8_3_1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ad73d50ae8_3_13"/>
          <p:cNvSpPr/>
          <p:nvPr/>
        </p:nvSpPr>
        <p:spPr>
          <a:xfrm>
            <a:off x="3198743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방법론3 </a:t>
            </a:r>
            <a:r>
              <a:rPr lang="en-US" sz="2800" b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BERT+</a:t>
            </a:r>
            <a:r>
              <a:rPr lang="en-US" sz="2800" b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BM25)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gad73d50ae8_3_13"/>
          <p:cNvSpPr/>
          <p:nvPr/>
        </p:nvSpPr>
        <p:spPr>
          <a:xfrm>
            <a:off x="1439800" y="1484650"/>
            <a:ext cx="9575700" cy="4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algun Gothic"/>
              <a:buAutoNum type="arabicPeriod"/>
            </a:pP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질문에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포함된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Token의</a:t>
            </a: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IDF 값 </a:t>
            </a:r>
            <a:r>
              <a:rPr lang="en-US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</a:t>
            </a: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</a:t>
            </a:r>
            <a:r>
              <a:rPr lang="en-US" sz="1600" dirty="0">
                <a:solidFill>
                  <a:schemeClr val="dk1"/>
                </a:solidFill>
              </a:rPr>
              <a:t>what is the largest bill in </a:t>
            </a:r>
            <a:r>
              <a:rPr lang="en-US" sz="1600" dirty="0" err="1">
                <a:solidFill>
                  <a:srgbClr val="FF0000"/>
                </a:solidFill>
              </a:rPr>
              <a:t>american</a:t>
            </a:r>
            <a:r>
              <a:rPr lang="en-US" sz="1600" dirty="0">
                <a:solidFill>
                  <a:schemeClr val="dk1"/>
                </a:solidFill>
              </a:rPr>
              <a:t> money -&gt; BM25 </a:t>
            </a:r>
            <a:r>
              <a:rPr lang="en-US" sz="1600" dirty="0" err="1">
                <a:solidFill>
                  <a:schemeClr val="dk1"/>
                </a:solidFill>
              </a:rPr>
              <a:t>비중</a:t>
            </a:r>
            <a:r>
              <a:rPr lang="en-US" sz="1600" dirty="0">
                <a:solidFill>
                  <a:schemeClr val="dk1"/>
                </a:solidFill>
              </a:rPr>
              <a:t> ↑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</a:t>
            </a:r>
            <a:r>
              <a:rPr lang="en-US" sz="1600" dirty="0">
                <a:solidFill>
                  <a:schemeClr val="dk1"/>
                </a:solidFill>
              </a:rPr>
              <a:t>when was catch me if you can made -&gt; BERT </a:t>
            </a:r>
            <a:r>
              <a:rPr lang="en-US" sz="1600" dirty="0" err="1">
                <a:solidFill>
                  <a:schemeClr val="dk1"/>
                </a:solidFill>
              </a:rPr>
              <a:t>비중</a:t>
            </a:r>
            <a:r>
              <a:rPr lang="en-US" sz="1600" dirty="0">
                <a:solidFill>
                  <a:schemeClr val="dk1"/>
                </a:solidFill>
              </a:rPr>
              <a:t> ↑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41"/>
          <p:cNvSpPr/>
          <p:nvPr/>
        </p:nvSpPr>
        <p:spPr>
          <a:xfrm>
            <a:off x="2391464" y="807793"/>
            <a:ext cx="7672457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3개의 질문들에 포함된 Token 예시 분포도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0" name="Google Shape;42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4048" y="2346673"/>
            <a:ext cx="38481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9851" y="2346673"/>
            <a:ext cx="38481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1"/>
          <p:cNvSpPr txBox="1"/>
          <p:nvPr/>
        </p:nvSpPr>
        <p:spPr>
          <a:xfrm>
            <a:off x="3314699" y="1940273"/>
            <a:ext cx="1282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BM25</a:t>
            </a:r>
            <a:endParaRPr sz="1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1"/>
          <p:cNvSpPr txBox="1"/>
          <p:nvPr/>
        </p:nvSpPr>
        <p:spPr>
          <a:xfrm>
            <a:off x="7912099" y="1934439"/>
            <a:ext cx="1282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BERT</a:t>
            </a:r>
            <a:endParaRPr sz="1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1924048" y="5226219"/>
            <a:ext cx="83439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위의 아이디어를 바탕으로 각각 순위가 더 높았던 3개의 질문들에 대해서 분석을 진행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2391464" y="807793"/>
            <a:ext cx="7672457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분포의 기준 별 퍼센티지</a:t>
            </a:r>
            <a:endParaRPr/>
          </a:p>
        </p:txBody>
      </p:sp>
      <p:pic>
        <p:nvPicPr>
          <p:cNvPr id="400" name="Google Shape;40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095500"/>
            <a:ext cx="5038553" cy="366554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3"/>
          <p:cNvSpPr/>
          <p:nvPr/>
        </p:nvSpPr>
        <p:spPr>
          <a:xfrm>
            <a:off x="1651000" y="2373752"/>
            <a:ext cx="4020038" cy="308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Idf값을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바탕으로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총 10개의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범위로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나눈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후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범위에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속한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비율을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그래프로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표현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Wingdings" panose="05000000000000000000" pitchFamily="2" charset="2"/>
              </a:rPr>
              <a:t>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각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모델들이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Idf에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대해서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더 잘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매칭되는지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알아볼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6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n-US" sz="16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6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44"/>
          <p:cNvSpPr/>
          <p:nvPr/>
        </p:nvSpPr>
        <p:spPr>
          <a:xfrm>
            <a:off x="2391464" y="807793"/>
            <a:ext cx="7672457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분포의 기준 별 퍼센티지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(BERT 우세)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8" name="Google Shape;40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095500"/>
            <a:ext cx="5038553" cy="366554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4"/>
          <p:cNvSpPr/>
          <p:nvPr/>
        </p:nvSpPr>
        <p:spPr>
          <a:xfrm>
            <a:off x="1651000" y="2373752"/>
            <a:ext cx="4152900" cy="7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BM25보다 중간 Idf 값들에 대해서 영향을 많이 받음</a:t>
            </a:r>
            <a:endParaRPr sz="16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0" name="Google Shape;410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3075" y="3473460"/>
            <a:ext cx="142875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4"/>
          <p:cNvSpPr/>
          <p:nvPr/>
        </p:nvSpPr>
        <p:spPr>
          <a:xfrm>
            <a:off x="7632700" y="2765430"/>
            <a:ext cx="1955800" cy="2606670"/>
          </a:xfrm>
          <a:prstGeom prst="ellipse">
            <a:avLst/>
          </a:prstGeom>
          <a:noFill/>
          <a:ln w="762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44"/>
          <p:cNvCxnSpPr>
            <a:stCxn id="411" idx="2"/>
          </p:cNvCxnSpPr>
          <p:nvPr/>
        </p:nvCxnSpPr>
        <p:spPr>
          <a:xfrm flipH="1">
            <a:off x="4733800" y="4068765"/>
            <a:ext cx="2898900" cy="414300"/>
          </a:xfrm>
          <a:prstGeom prst="straightConnector1">
            <a:avLst/>
          </a:prstGeom>
          <a:noFill/>
          <a:ln w="5715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3424200" y="836947"/>
            <a:ext cx="53436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연구 - BM25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3"/>
          <p:cNvGrpSpPr/>
          <p:nvPr/>
        </p:nvGrpSpPr>
        <p:grpSpPr>
          <a:xfrm>
            <a:off x="4508134" y="1908755"/>
            <a:ext cx="3175731" cy="3175731"/>
            <a:chOff x="1891934" y="2045128"/>
            <a:chExt cx="3175731" cy="3175731"/>
          </a:xfrm>
        </p:grpSpPr>
        <p:sp>
          <p:nvSpPr>
            <p:cNvPr id="149" name="Google Shape;149;p3"/>
            <p:cNvSpPr/>
            <p:nvPr/>
          </p:nvSpPr>
          <p:spPr>
            <a:xfrm>
              <a:off x="1891934" y="2045128"/>
              <a:ext cx="3175731" cy="3175731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E99F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2804159" y="4710649"/>
              <a:ext cx="1351280" cy="37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Dataset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1494534" y="1908672"/>
            <a:ext cx="3175800" cy="3175800"/>
            <a:chOff x="6971934" y="2045058"/>
            <a:chExt cx="3175800" cy="3175800"/>
          </a:xfrm>
        </p:grpSpPr>
        <p:sp>
          <p:nvSpPr>
            <p:cNvPr id="152" name="Google Shape;152;p3"/>
            <p:cNvSpPr/>
            <p:nvPr/>
          </p:nvSpPr>
          <p:spPr>
            <a:xfrm rot="10800000" flipH="1">
              <a:off x="6971934" y="2045058"/>
              <a:ext cx="3175800" cy="3175800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7884159" y="2109743"/>
              <a:ext cx="1351280" cy="37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Model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3"/>
          <p:cNvSpPr/>
          <p:nvPr/>
        </p:nvSpPr>
        <p:spPr>
          <a:xfrm>
            <a:off x="1774021" y="2884901"/>
            <a:ext cx="260830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연구는 BM25 매칭 알고리즘 사용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4751314" y="2859507"/>
            <a:ext cx="268936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Question과 Document로 이루어진 Google의 </a:t>
            </a:r>
            <a:endParaRPr sz="16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“Natural Questions”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3"/>
          <p:cNvGrpSpPr/>
          <p:nvPr/>
        </p:nvGrpSpPr>
        <p:grpSpPr>
          <a:xfrm>
            <a:off x="7683909" y="1841110"/>
            <a:ext cx="3175800" cy="3175800"/>
            <a:chOff x="6971934" y="2045058"/>
            <a:chExt cx="3175800" cy="3175800"/>
          </a:xfrm>
        </p:grpSpPr>
        <p:sp>
          <p:nvSpPr>
            <p:cNvPr id="157" name="Google Shape;157;p3"/>
            <p:cNvSpPr/>
            <p:nvPr/>
          </p:nvSpPr>
          <p:spPr>
            <a:xfrm rot="10800000" flipH="1">
              <a:off x="6971934" y="2045058"/>
              <a:ext cx="3175800" cy="3175800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7884159" y="2109743"/>
              <a:ext cx="13512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Matching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3"/>
          <p:cNvSpPr/>
          <p:nvPr/>
        </p:nvSpPr>
        <p:spPr>
          <a:xfrm>
            <a:off x="7967595" y="2842995"/>
            <a:ext cx="2608278" cy="12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단어뿐만 아니라 토픽을 합쳐서 Question과 Document 매칭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45"/>
          <p:cNvSpPr/>
          <p:nvPr/>
        </p:nvSpPr>
        <p:spPr>
          <a:xfrm>
            <a:off x="2391464" y="807793"/>
            <a:ext cx="7672457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분포의 기준 별 퍼센티지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(BM25 우세)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9" name="Google Shape;41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095500"/>
            <a:ext cx="5038553" cy="3665547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5"/>
          <p:cNvSpPr/>
          <p:nvPr/>
        </p:nvSpPr>
        <p:spPr>
          <a:xfrm>
            <a:off x="1651000" y="2373752"/>
            <a:ext cx="4152900" cy="7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BERT보다 Idf값이 높을 때 영향을 많이 받음</a:t>
            </a:r>
            <a:endParaRPr/>
          </a:p>
        </p:txBody>
      </p:sp>
      <p:sp>
        <p:nvSpPr>
          <p:cNvPr id="421" name="Google Shape;421;p45"/>
          <p:cNvSpPr/>
          <p:nvPr/>
        </p:nvSpPr>
        <p:spPr>
          <a:xfrm>
            <a:off x="9178753" y="3936999"/>
            <a:ext cx="1955800" cy="1922707"/>
          </a:xfrm>
          <a:prstGeom prst="ellipse">
            <a:avLst/>
          </a:prstGeom>
          <a:noFill/>
          <a:ln w="762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p45"/>
          <p:cNvCxnSpPr>
            <a:stCxn id="421" idx="2"/>
          </p:cNvCxnSpPr>
          <p:nvPr/>
        </p:nvCxnSpPr>
        <p:spPr>
          <a:xfrm rot="10800000">
            <a:off x="5199853" y="4546452"/>
            <a:ext cx="3978900" cy="351900"/>
          </a:xfrm>
          <a:prstGeom prst="straightConnector1">
            <a:avLst/>
          </a:prstGeom>
          <a:noFill/>
          <a:ln w="5715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23" name="Google Shape;42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3500" y="3641437"/>
            <a:ext cx="2304200" cy="1817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d73d50ae8_3_1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ad73d50ae8_3_13"/>
          <p:cNvSpPr/>
          <p:nvPr/>
        </p:nvSpPr>
        <p:spPr>
          <a:xfrm>
            <a:off x="3198743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방법론3 </a:t>
            </a:r>
            <a:r>
              <a:rPr lang="en-US" sz="2800" b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BERT+</a:t>
            </a:r>
            <a:r>
              <a:rPr lang="en-US" sz="2800" b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BM25)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gad73d50ae8_3_13"/>
          <p:cNvSpPr/>
          <p:nvPr/>
        </p:nvSpPr>
        <p:spPr>
          <a:xfrm>
            <a:off x="1439800" y="1484650"/>
            <a:ext cx="9575700" cy="4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270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</a:t>
            </a:r>
            <a:r>
              <a:rPr lang="ko-KR" alt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문서들의 길이 이용</a:t>
            </a: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409;gad73d50ae8_3_13">
            <a:extLst>
              <a:ext uri="{FF2B5EF4-FFF2-40B4-BE49-F238E27FC236}">
                <a16:creationId xmlns:a16="http://schemas.microsoft.com/office/drawing/2014/main" id="{B9F86724-FE9B-4135-A8B2-E3DBF5EF8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996306"/>
              </p:ext>
            </p:extLst>
          </p:nvPr>
        </p:nvGraphicFramePr>
        <p:xfrm>
          <a:off x="1439800" y="2457885"/>
          <a:ext cx="2236275" cy="18287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질문1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(길이)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문서1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(450)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&lt;bert&gt;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문서2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(120)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문서3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(230)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oogle Shape;410;gad73d50ae8_3_13">
            <a:extLst>
              <a:ext uri="{FF2B5EF4-FFF2-40B4-BE49-F238E27FC236}">
                <a16:creationId xmlns:a16="http://schemas.microsoft.com/office/drawing/2014/main" id="{DE7910BD-7FD0-484A-ACA6-79A496CB1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231784"/>
              </p:ext>
            </p:extLst>
          </p:nvPr>
        </p:nvGraphicFramePr>
        <p:xfrm>
          <a:off x="4679688" y="2457885"/>
          <a:ext cx="2236275" cy="1805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질문1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(길이)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문서3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&lt;bm25&gt;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문서1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문서2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oogle Shape;411;gad73d50ae8_3_13">
            <a:extLst>
              <a:ext uri="{FF2B5EF4-FFF2-40B4-BE49-F238E27FC236}">
                <a16:creationId xmlns:a16="http://schemas.microsoft.com/office/drawing/2014/main" id="{F265372B-AD57-4CC6-AD02-9FA7251E5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300248"/>
              </p:ext>
            </p:extLst>
          </p:nvPr>
        </p:nvGraphicFramePr>
        <p:xfrm>
          <a:off x="8264400" y="2457885"/>
          <a:ext cx="2236275" cy="1805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질문1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(길이)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문서1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&lt;최종&gt;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문서3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문서2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Google Shape;412;gad73d50ae8_3_13">
            <a:extLst>
              <a:ext uri="{FF2B5EF4-FFF2-40B4-BE49-F238E27FC236}">
                <a16:creationId xmlns:a16="http://schemas.microsoft.com/office/drawing/2014/main" id="{0346D059-B85C-48B5-B9AD-47B4E8254C5A}"/>
              </a:ext>
            </a:extLst>
          </p:cNvPr>
          <p:cNvSpPr/>
          <p:nvPr/>
        </p:nvSpPr>
        <p:spPr>
          <a:xfrm>
            <a:off x="3938638" y="3059835"/>
            <a:ext cx="478500" cy="386100"/>
          </a:xfrm>
          <a:prstGeom prst="mathPlus">
            <a:avLst>
              <a:gd name="adj1" fmla="val 2352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13;gad73d50ae8_3_13">
            <a:extLst>
              <a:ext uri="{FF2B5EF4-FFF2-40B4-BE49-F238E27FC236}">
                <a16:creationId xmlns:a16="http://schemas.microsoft.com/office/drawing/2014/main" id="{BBE9A7E9-0926-44BE-A445-10F482B04631}"/>
              </a:ext>
            </a:extLst>
          </p:cNvPr>
          <p:cNvSpPr/>
          <p:nvPr/>
        </p:nvSpPr>
        <p:spPr>
          <a:xfrm>
            <a:off x="7144838" y="3159735"/>
            <a:ext cx="890700" cy="18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39AF8B-97E7-4568-9839-0304230B6E0B}"/>
              </a:ext>
            </a:extLst>
          </p:cNvPr>
          <p:cNvSpPr txBox="1"/>
          <p:nvPr/>
        </p:nvSpPr>
        <p:spPr>
          <a:xfrm>
            <a:off x="1274884" y="4721469"/>
            <a:ext cx="4510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-KR" altLang="en-US" dirty="0"/>
              <a:t>문서 길이 </a:t>
            </a:r>
            <a:r>
              <a:rPr lang="en-US" altLang="ko-KR" dirty="0"/>
              <a:t>300</a:t>
            </a:r>
            <a:r>
              <a:rPr lang="ko-KR" altLang="en-US" dirty="0"/>
              <a:t>이상 </a:t>
            </a:r>
            <a:r>
              <a:rPr lang="en-US" altLang="ko-KR" dirty="0" err="1"/>
              <a:t>bert</a:t>
            </a:r>
            <a:r>
              <a:rPr lang="ko-KR" altLang="en-US" dirty="0"/>
              <a:t> </a:t>
            </a:r>
            <a:r>
              <a:rPr lang="en-US" altLang="ko-KR" dirty="0"/>
              <a:t>: bm25 -&gt; 0.3 : 0.7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-KR" altLang="en-US" dirty="0"/>
              <a:t>문서 길이 </a:t>
            </a:r>
            <a:r>
              <a:rPr lang="en-US" altLang="ko-KR" dirty="0"/>
              <a:t>400</a:t>
            </a:r>
            <a:r>
              <a:rPr lang="ko-KR" altLang="en-US" dirty="0"/>
              <a:t>이상 </a:t>
            </a:r>
            <a:r>
              <a:rPr lang="en-US" altLang="ko-KR" dirty="0" err="1"/>
              <a:t>bert</a:t>
            </a:r>
            <a:r>
              <a:rPr lang="ko-KR" altLang="en-US" dirty="0"/>
              <a:t> </a:t>
            </a:r>
            <a:r>
              <a:rPr lang="en-US" altLang="ko-KR" dirty="0"/>
              <a:t>: bm25 -&gt; 0.2 : 0.8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-KR" altLang="en-US" dirty="0"/>
              <a:t>문서 길이 </a:t>
            </a:r>
            <a:r>
              <a:rPr lang="en-US" altLang="ko-KR" dirty="0"/>
              <a:t>500</a:t>
            </a:r>
            <a:r>
              <a:rPr lang="ko-KR" altLang="en-US" dirty="0"/>
              <a:t>이상 </a:t>
            </a:r>
            <a:r>
              <a:rPr lang="en-US" altLang="ko-KR" dirty="0" err="1"/>
              <a:t>bert</a:t>
            </a:r>
            <a:r>
              <a:rPr lang="ko-KR" altLang="en-US" dirty="0"/>
              <a:t> </a:t>
            </a:r>
            <a:r>
              <a:rPr lang="en-US" altLang="ko-KR" dirty="0"/>
              <a:t>: bm25 -&gt; 0.1 : 0.9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941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ad6c4675dc_3_3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gad6c4675dc_3_32"/>
          <p:cNvSpPr/>
          <p:nvPr/>
        </p:nvSpPr>
        <p:spPr>
          <a:xfrm>
            <a:off x="2391464" y="807793"/>
            <a:ext cx="76725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Bert, Bm25 비교 자료 (문서 길이 기준)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gad6c4675dc_3_32"/>
          <p:cNvSpPr txBox="1"/>
          <p:nvPr/>
        </p:nvSpPr>
        <p:spPr>
          <a:xfrm>
            <a:off x="3314699" y="1940273"/>
            <a:ext cx="128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BM25</a:t>
            </a:r>
            <a:endParaRPr sz="1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ad6c4675dc_3_32"/>
          <p:cNvSpPr txBox="1"/>
          <p:nvPr/>
        </p:nvSpPr>
        <p:spPr>
          <a:xfrm>
            <a:off x="7912099" y="1934439"/>
            <a:ext cx="128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BERT</a:t>
            </a:r>
            <a:endParaRPr sz="1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ad6c4675dc_3_32"/>
          <p:cNvSpPr/>
          <p:nvPr/>
        </p:nvSpPr>
        <p:spPr>
          <a:xfrm>
            <a:off x="1924048" y="5226219"/>
            <a:ext cx="834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rgbClr val="3F3F3F"/>
                </a:solidFill>
              </a:rPr>
              <a:t>결과가 더 좋았던 질문들에 대해서 정답인 문서들의 길이 자료(BM25, BERT) </a:t>
            </a:r>
            <a:endParaRPr/>
          </a:p>
        </p:txBody>
      </p:sp>
      <p:pic>
        <p:nvPicPr>
          <p:cNvPr id="476" name="Google Shape;476;gad6c4675dc_3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388" y="2515738"/>
            <a:ext cx="4177325" cy="25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gad6c4675dc_3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4788" y="2512825"/>
            <a:ext cx="4177325" cy="25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d6c4675dc_3_4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gad6c4675dc_3_42"/>
          <p:cNvSpPr/>
          <p:nvPr/>
        </p:nvSpPr>
        <p:spPr>
          <a:xfrm>
            <a:off x="2391464" y="807793"/>
            <a:ext cx="76725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Bert, Bm25 비교 자료 (문서 길이 기준)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gad6c4675dc_3_42"/>
          <p:cNvSpPr txBox="1"/>
          <p:nvPr/>
        </p:nvSpPr>
        <p:spPr>
          <a:xfrm>
            <a:off x="7158399" y="1934448"/>
            <a:ext cx="128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BM25(</a:t>
            </a:r>
            <a:r>
              <a:rPr lang="en-US" sz="1800" b="1">
                <a:solidFill>
                  <a:srgbClr val="3F3F3F"/>
                </a:solidFill>
              </a:rPr>
              <a:t>파)</a:t>
            </a:r>
            <a:endParaRPr sz="1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ad6c4675dc_3_42"/>
          <p:cNvSpPr txBox="1"/>
          <p:nvPr/>
        </p:nvSpPr>
        <p:spPr>
          <a:xfrm>
            <a:off x="4520499" y="1934439"/>
            <a:ext cx="128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BERT(</a:t>
            </a:r>
            <a:r>
              <a:rPr lang="en-US" sz="1800" b="1">
                <a:solidFill>
                  <a:srgbClr val="3F3F3F"/>
                </a:solidFill>
              </a:rPr>
              <a:t>주)</a:t>
            </a:r>
            <a:endParaRPr sz="1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6c4675dc_3_42"/>
          <p:cNvSpPr/>
          <p:nvPr/>
        </p:nvSpPr>
        <p:spPr>
          <a:xfrm>
            <a:off x="1924048" y="5449869"/>
            <a:ext cx="834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rgbClr val="3F3F3F"/>
                </a:solidFill>
              </a:rPr>
              <a:t>결과가 더 좋았던 질문들에 대해서 정답인 문서들의 길이 자료(통합)</a:t>
            </a:r>
            <a:endParaRPr/>
          </a:p>
        </p:txBody>
      </p:sp>
      <p:pic>
        <p:nvPicPr>
          <p:cNvPr id="487" name="Google Shape;487;gad6c4675dc_3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250" y="2367163"/>
            <a:ext cx="4426950" cy="28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d6c4675dc_3_5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gad6c4675dc_3_53"/>
          <p:cNvSpPr/>
          <p:nvPr/>
        </p:nvSpPr>
        <p:spPr>
          <a:xfrm>
            <a:off x="2391464" y="807793"/>
            <a:ext cx="76725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Bert, Bm25 비교 자료 (문서 길이 기준)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gad6c4675dc_3_53"/>
          <p:cNvSpPr txBox="1"/>
          <p:nvPr/>
        </p:nvSpPr>
        <p:spPr>
          <a:xfrm>
            <a:off x="9133799" y="1934448"/>
            <a:ext cx="128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BM25(</a:t>
            </a:r>
            <a:r>
              <a:rPr lang="en-US" sz="1800" b="1">
                <a:solidFill>
                  <a:srgbClr val="3F3F3F"/>
                </a:solidFill>
              </a:rPr>
              <a:t>파)</a:t>
            </a:r>
            <a:endParaRPr sz="1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ad6c4675dc_3_53"/>
          <p:cNvSpPr txBox="1"/>
          <p:nvPr/>
        </p:nvSpPr>
        <p:spPr>
          <a:xfrm>
            <a:off x="6589074" y="1934439"/>
            <a:ext cx="128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BERT(</a:t>
            </a:r>
            <a:r>
              <a:rPr lang="en-US" sz="1800" b="1">
                <a:solidFill>
                  <a:srgbClr val="3F3F3F"/>
                </a:solidFill>
              </a:rPr>
              <a:t>주)</a:t>
            </a:r>
            <a:endParaRPr sz="1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ad6c4675dc_3_53"/>
          <p:cNvSpPr/>
          <p:nvPr/>
        </p:nvSpPr>
        <p:spPr>
          <a:xfrm>
            <a:off x="1924048" y="5449869"/>
            <a:ext cx="834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rgbClr val="3F3F3F"/>
                </a:solidFill>
              </a:rPr>
              <a:t>정답인 문서의 길이가 짧을수록 BERT에서 우세함을 볼 수 있다</a:t>
            </a:r>
            <a:endParaRPr/>
          </a:p>
        </p:txBody>
      </p:sp>
      <p:pic>
        <p:nvPicPr>
          <p:cNvPr id="497" name="Google Shape;497;gad6c4675dc_3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825" y="2447275"/>
            <a:ext cx="4426950" cy="2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ad6c4675dc_3_53"/>
          <p:cNvSpPr/>
          <p:nvPr/>
        </p:nvSpPr>
        <p:spPr>
          <a:xfrm>
            <a:off x="6082825" y="2573468"/>
            <a:ext cx="1955700" cy="2606700"/>
          </a:xfrm>
          <a:prstGeom prst="ellipse">
            <a:avLst/>
          </a:prstGeom>
          <a:noFill/>
          <a:ln w="762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gad6c4675dc_3_53"/>
          <p:cNvCxnSpPr>
            <a:stCxn id="498" idx="2"/>
          </p:cNvCxnSpPr>
          <p:nvPr/>
        </p:nvCxnSpPr>
        <p:spPr>
          <a:xfrm rot="10800000">
            <a:off x="4155925" y="3298418"/>
            <a:ext cx="1926900" cy="578400"/>
          </a:xfrm>
          <a:prstGeom prst="straightConnector1">
            <a:avLst/>
          </a:prstGeom>
          <a:noFill/>
          <a:ln w="5715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00" name="Google Shape;500;gad6c4675dc_3_53"/>
          <p:cNvPicPr preferRelativeResize="0"/>
          <p:nvPr/>
        </p:nvPicPr>
        <p:blipFill rotWithShape="1">
          <a:blip r:embed="rId3">
            <a:alphaModFix/>
          </a:blip>
          <a:srcRect l="16174" r="66131" b="11480"/>
          <a:stretch/>
        </p:blipFill>
        <p:spPr>
          <a:xfrm>
            <a:off x="2254950" y="2019350"/>
            <a:ext cx="1664675" cy="3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d6c4675dc_3_67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gad6c4675dc_3_67"/>
          <p:cNvSpPr/>
          <p:nvPr/>
        </p:nvSpPr>
        <p:spPr>
          <a:xfrm>
            <a:off x="2391464" y="807793"/>
            <a:ext cx="76725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Bert, Bm25 비교 자료 (문서 길이 기준)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gad6c4675dc_3_67"/>
          <p:cNvSpPr txBox="1"/>
          <p:nvPr/>
        </p:nvSpPr>
        <p:spPr>
          <a:xfrm>
            <a:off x="9133799" y="1934448"/>
            <a:ext cx="128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BM25(</a:t>
            </a:r>
            <a:r>
              <a:rPr lang="en-US" sz="1800" b="1">
                <a:solidFill>
                  <a:srgbClr val="3F3F3F"/>
                </a:solidFill>
              </a:rPr>
              <a:t>파)</a:t>
            </a:r>
            <a:endParaRPr sz="1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ad6c4675dc_3_67"/>
          <p:cNvSpPr txBox="1"/>
          <p:nvPr/>
        </p:nvSpPr>
        <p:spPr>
          <a:xfrm>
            <a:off x="6589074" y="1934439"/>
            <a:ext cx="128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BERT(</a:t>
            </a:r>
            <a:r>
              <a:rPr lang="en-US" sz="1800" b="1">
                <a:solidFill>
                  <a:srgbClr val="3F3F3F"/>
                </a:solidFill>
              </a:rPr>
              <a:t>주)</a:t>
            </a:r>
            <a:endParaRPr sz="1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ad6c4675dc_3_67"/>
          <p:cNvSpPr/>
          <p:nvPr/>
        </p:nvSpPr>
        <p:spPr>
          <a:xfrm>
            <a:off x="1924048" y="5449869"/>
            <a:ext cx="834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rgbClr val="3F3F3F"/>
                </a:solidFill>
              </a:rPr>
              <a:t>정답인 문서의 길이가 길수록 BM25에서 우세함을 볼 수 있다</a:t>
            </a:r>
            <a:endParaRPr/>
          </a:p>
        </p:txBody>
      </p:sp>
      <p:pic>
        <p:nvPicPr>
          <p:cNvPr id="510" name="Google Shape;510;gad6c4675dc_3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825" y="2447275"/>
            <a:ext cx="4426950" cy="2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ad6c4675dc_3_67"/>
          <p:cNvSpPr/>
          <p:nvPr/>
        </p:nvSpPr>
        <p:spPr>
          <a:xfrm>
            <a:off x="7405950" y="2699643"/>
            <a:ext cx="1955700" cy="2606700"/>
          </a:xfrm>
          <a:prstGeom prst="ellipse">
            <a:avLst/>
          </a:prstGeom>
          <a:noFill/>
          <a:ln w="762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" name="Google Shape;512;gad6c4675dc_3_67"/>
          <p:cNvCxnSpPr>
            <a:stCxn id="511" idx="2"/>
            <a:endCxn id="513" idx="3"/>
          </p:cNvCxnSpPr>
          <p:nvPr/>
        </p:nvCxnSpPr>
        <p:spPr>
          <a:xfrm rot="10800000">
            <a:off x="5148150" y="3577893"/>
            <a:ext cx="2257800" cy="425100"/>
          </a:xfrm>
          <a:prstGeom prst="straightConnector1">
            <a:avLst/>
          </a:prstGeom>
          <a:noFill/>
          <a:ln w="5715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13" name="Google Shape;513;gad6c4675dc_3_67"/>
          <p:cNvPicPr preferRelativeResize="0"/>
          <p:nvPr/>
        </p:nvPicPr>
        <p:blipFill rotWithShape="1">
          <a:blip r:embed="rId3">
            <a:alphaModFix/>
          </a:blip>
          <a:srcRect l="32614" t="3009" r="33115" b="8471"/>
          <a:stretch/>
        </p:blipFill>
        <p:spPr>
          <a:xfrm>
            <a:off x="1924050" y="1934450"/>
            <a:ext cx="3224100" cy="3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d6c4675dc_3_7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gad6c4675dc_3_79"/>
          <p:cNvSpPr/>
          <p:nvPr/>
        </p:nvSpPr>
        <p:spPr>
          <a:xfrm>
            <a:off x="3198743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방법론3</a:t>
            </a: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(IDF or 문서의 길이)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gad6c4675dc_3_79"/>
          <p:cNvSpPr/>
          <p:nvPr/>
        </p:nvSpPr>
        <p:spPr>
          <a:xfrm>
            <a:off x="1439793" y="1942864"/>
            <a:ext cx="9575700" cy="4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</a:t>
            </a:r>
            <a:r>
              <a:rPr lang="en-US" sz="1600" b="1" dirty="0"/>
              <a:t>IDF </a:t>
            </a:r>
            <a:r>
              <a:rPr lang="en-US" sz="1600" b="1" dirty="0" err="1"/>
              <a:t>기준이</a:t>
            </a:r>
            <a:r>
              <a:rPr lang="en-US" sz="1600" b="1" dirty="0"/>
              <a:t> </a:t>
            </a:r>
            <a:r>
              <a:rPr lang="en-US" sz="1600" b="1" dirty="0" err="1"/>
              <a:t>아닌</a:t>
            </a:r>
            <a:r>
              <a:rPr lang="en-US" sz="1600" b="1" dirty="0"/>
              <a:t> </a:t>
            </a:r>
            <a:r>
              <a:rPr lang="en-US" sz="1600" b="1" dirty="0" err="1"/>
              <a:t>문서의</a:t>
            </a:r>
            <a:r>
              <a:rPr lang="en-US" sz="1600" b="1" dirty="0"/>
              <a:t> </a:t>
            </a:r>
            <a:r>
              <a:rPr lang="en-US" sz="1600" b="1" dirty="0" err="1"/>
              <a:t>길이로</a:t>
            </a:r>
            <a:r>
              <a:rPr lang="en-US" sz="1600" b="1" dirty="0"/>
              <a:t> </a:t>
            </a:r>
            <a:r>
              <a:rPr lang="en-US" sz="1600" b="1" dirty="0" err="1"/>
              <a:t>가중치를</a:t>
            </a:r>
            <a:r>
              <a:rPr lang="en-US" sz="1600" b="1" dirty="0"/>
              <a:t> 준 </a:t>
            </a:r>
            <a:r>
              <a:rPr lang="en-US" sz="1600" b="1" dirty="0" err="1"/>
              <a:t>이유</a:t>
            </a:r>
            <a:r>
              <a:rPr lang="en-US" sz="1600" b="1" dirty="0"/>
              <a:t> </a:t>
            </a:r>
            <a:endParaRPr sz="1600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</a:t>
            </a:r>
            <a:r>
              <a:rPr lang="en-US" sz="1600" dirty="0" err="1"/>
              <a:t>계속</a:t>
            </a:r>
            <a:r>
              <a:rPr lang="en-US" sz="1600" dirty="0"/>
              <a:t> </a:t>
            </a:r>
            <a:r>
              <a:rPr lang="en-US" sz="1600" dirty="0" err="1"/>
              <a:t>변화할</a:t>
            </a:r>
            <a:r>
              <a:rPr lang="en-US" sz="1600" dirty="0"/>
              <a:t> 수 </a:t>
            </a:r>
            <a:r>
              <a:rPr lang="en-US" sz="1600" dirty="0" err="1"/>
              <a:t>있는</a:t>
            </a:r>
            <a:r>
              <a:rPr lang="en-US" sz="1600" dirty="0"/>
              <a:t> </a:t>
            </a:r>
            <a:r>
              <a:rPr lang="en-US" sz="1600" dirty="0" err="1"/>
              <a:t>질문에</a:t>
            </a:r>
            <a:r>
              <a:rPr lang="en-US" sz="1600" dirty="0"/>
              <a:t> </a:t>
            </a:r>
            <a:r>
              <a:rPr lang="en-US" sz="1600" dirty="0" err="1"/>
              <a:t>비해서</a:t>
            </a:r>
            <a:r>
              <a:rPr lang="en-US" sz="1600" dirty="0"/>
              <a:t> </a:t>
            </a:r>
            <a:r>
              <a:rPr lang="en-US" sz="1600" dirty="0" err="1"/>
              <a:t>정해진</a:t>
            </a:r>
            <a:r>
              <a:rPr lang="en-US" sz="1600" dirty="0"/>
              <a:t> </a:t>
            </a:r>
            <a:r>
              <a:rPr lang="en-US" sz="1600" dirty="0" err="1"/>
              <a:t>문서에서</a:t>
            </a:r>
            <a:r>
              <a:rPr lang="en-US" sz="1600" dirty="0"/>
              <a:t> </a:t>
            </a:r>
            <a:r>
              <a:rPr lang="en-US" sz="1600" dirty="0" err="1"/>
              <a:t>기준을</a:t>
            </a:r>
            <a:r>
              <a:rPr lang="en-US" sz="1600" dirty="0"/>
              <a:t> </a:t>
            </a:r>
            <a:r>
              <a:rPr lang="en-US" sz="1600" dirty="0" err="1"/>
              <a:t>찾고자</a:t>
            </a:r>
            <a:r>
              <a:rPr lang="en-US" sz="1600" dirty="0"/>
              <a:t> 함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</a:t>
            </a:r>
            <a:r>
              <a:rPr lang="en-US" sz="1600" dirty="0" err="1"/>
              <a:t>문서의</a:t>
            </a:r>
            <a:r>
              <a:rPr lang="en-US" sz="1600" dirty="0"/>
              <a:t> </a:t>
            </a:r>
            <a:r>
              <a:rPr lang="en-US" sz="1600" dirty="0" err="1"/>
              <a:t>길이에</a:t>
            </a:r>
            <a:r>
              <a:rPr lang="en-US" sz="1600" dirty="0"/>
              <a:t> </a:t>
            </a:r>
            <a:r>
              <a:rPr lang="en-US" sz="1600" dirty="0" err="1"/>
              <a:t>비해</a:t>
            </a:r>
            <a:r>
              <a:rPr lang="en-US" sz="1600" dirty="0"/>
              <a:t> </a:t>
            </a:r>
            <a:r>
              <a:rPr lang="en-US" sz="1600" dirty="0" err="1"/>
              <a:t>IDF의</a:t>
            </a:r>
            <a:r>
              <a:rPr lang="en-US" sz="1600" dirty="0"/>
              <a:t> </a:t>
            </a:r>
            <a:r>
              <a:rPr lang="en-US" sz="1600" dirty="0" err="1"/>
              <a:t>일관성이</a:t>
            </a:r>
            <a:r>
              <a:rPr lang="en-US" sz="1600" dirty="0"/>
              <a:t> </a:t>
            </a:r>
            <a:r>
              <a:rPr lang="en-US" sz="1600" dirty="0" err="1"/>
              <a:t>떨어짐</a:t>
            </a: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</a:t>
            </a:r>
            <a:r>
              <a:rPr lang="en-US" sz="1600" dirty="0" err="1"/>
              <a:t>단어의</a:t>
            </a:r>
            <a:r>
              <a:rPr lang="en-US" sz="1600" dirty="0"/>
              <a:t> </a:t>
            </a:r>
            <a:r>
              <a:rPr lang="en-US" sz="1600" dirty="0" err="1"/>
              <a:t>IDF에서</a:t>
            </a:r>
            <a:r>
              <a:rPr lang="en-US" sz="1600" dirty="0"/>
              <a:t> 0~1사이의 </a:t>
            </a:r>
            <a:r>
              <a:rPr lang="en-US" sz="1600" dirty="0" err="1"/>
              <a:t>값들이</a:t>
            </a:r>
            <a:r>
              <a:rPr lang="en-US" sz="1600" dirty="0"/>
              <a:t> </a:t>
            </a:r>
            <a:r>
              <a:rPr lang="en-US" sz="1600" dirty="0" err="1"/>
              <a:t>차지하는</a:t>
            </a:r>
            <a:r>
              <a:rPr lang="en-US" sz="1600" dirty="0"/>
              <a:t> </a:t>
            </a:r>
            <a:r>
              <a:rPr lang="en-US" sz="1600" dirty="0" err="1"/>
              <a:t>비율이</a:t>
            </a:r>
            <a:r>
              <a:rPr lang="en-US" sz="1600" dirty="0"/>
              <a:t> </a:t>
            </a:r>
            <a:r>
              <a:rPr lang="en-US" sz="1600" dirty="0" err="1"/>
              <a:t>압도적으로</a:t>
            </a:r>
            <a:r>
              <a:rPr lang="en-US" sz="1600" dirty="0"/>
              <a:t> </a:t>
            </a:r>
            <a:r>
              <a:rPr lang="en-US" sz="1600" dirty="0" err="1"/>
              <a:t>높음</a:t>
            </a:r>
            <a:r>
              <a:rPr lang="en-US" sz="1600" dirty="0"/>
              <a:t> </a:t>
            </a:r>
            <a:endParaRPr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ad73d50ae8_1_0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gad73d50ae8_1_0"/>
          <p:cNvSpPr/>
          <p:nvPr/>
        </p:nvSpPr>
        <p:spPr>
          <a:xfrm>
            <a:off x="2259771" y="893034"/>
            <a:ext cx="76725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7" name="Google Shape;547;gad73d50ae8_1_0"/>
          <p:cNvGraphicFramePr/>
          <p:nvPr>
            <p:extLst>
              <p:ext uri="{D42A27DB-BD31-4B8C-83A1-F6EECF244321}">
                <p14:modId xmlns:p14="http://schemas.microsoft.com/office/powerpoint/2010/main" val="4212897248"/>
              </p:ext>
            </p:extLst>
          </p:nvPr>
        </p:nvGraphicFramePr>
        <p:xfrm>
          <a:off x="1103085" y="1705214"/>
          <a:ext cx="9985800" cy="399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R@1000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R@500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R@200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R@100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R@30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99.97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99.70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97.52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94.39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86.12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Base + Token 이용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99.97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99.70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97.60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94.50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86.48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Base + BM25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(by 길이)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99.97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99.70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97.65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94.51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86.15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Base + Token +BM25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(by 길이)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99.97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99.70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97.73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94.53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86.43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Base +BM25 + Token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(by 길이)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99.97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99.70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97.73 </a:t>
                      </a:r>
                      <a:endParaRPr sz="18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94.61 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86.51 </a:t>
                      </a:r>
                      <a:endParaRPr sz="18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ad73d50ae8_1_0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gad73d50ae8_1_0"/>
          <p:cNvSpPr/>
          <p:nvPr/>
        </p:nvSpPr>
        <p:spPr>
          <a:xfrm>
            <a:off x="2259771" y="893034"/>
            <a:ext cx="76725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7" name="Google Shape;547;gad73d50ae8_1_0"/>
          <p:cNvGraphicFramePr/>
          <p:nvPr/>
        </p:nvGraphicFramePr>
        <p:xfrm>
          <a:off x="1103085" y="1705214"/>
          <a:ext cx="9985800" cy="399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R@1000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R@500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R@200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R@100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R@30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Base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99.97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99.70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97.52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94.39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86.12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Base + Token 이용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99.97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99.70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97.60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94.50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86.48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Base + BM25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(by 길이)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99.97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99.70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97.65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94.51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86.15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Base + Token +BM25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(by 길이)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99.97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99.70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97.73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94.53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86.43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Base +BM25 + Token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(by 길이)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99.97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99.70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97.73 </a:t>
                      </a:r>
                      <a:endParaRPr sz="18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94.61 </a:t>
                      </a:r>
                      <a:endParaRPr sz="18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86.51 </a:t>
                      </a:r>
                      <a:endParaRPr sz="18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8812B4AE-7C18-41E0-A930-5A4931D794A6}"/>
              </a:ext>
            </a:extLst>
          </p:cNvPr>
          <p:cNvSpPr/>
          <p:nvPr/>
        </p:nvSpPr>
        <p:spPr>
          <a:xfrm>
            <a:off x="1167592" y="4784319"/>
            <a:ext cx="9530861" cy="997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83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ad73d50ae8_1_3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gad73d50ae8_1_33"/>
          <p:cNvSpPr/>
          <p:nvPr/>
        </p:nvSpPr>
        <p:spPr>
          <a:xfrm>
            <a:off x="3067050" y="522664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결과 – B</a:t>
            </a:r>
            <a:r>
              <a:rPr lang="en-US" sz="2800" b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ERT</a:t>
            </a:r>
            <a:endParaRPr sz="2800" b="1" i="0" u="none" strike="noStrike" cap="non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gad73d50ae8_1_33"/>
          <p:cNvSpPr txBox="1"/>
          <p:nvPr/>
        </p:nvSpPr>
        <p:spPr>
          <a:xfrm>
            <a:off x="1304768" y="1379234"/>
            <a:ext cx="72444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R@1000의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경우에는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/>
              <a:t>거의</a:t>
            </a:r>
            <a:r>
              <a:rPr lang="en-US" dirty="0"/>
              <a:t> 100프로 </a:t>
            </a:r>
            <a:r>
              <a:rPr lang="en-US" dirty="0" err="1"/>
              <a:t>정답을</a:t>
            </a:r>
            <a:r>
              <a:rPr lang="en-US" dirty="0"/>
              <a:t> </a:t>
            </a:r>
            <a:r>
              <a:rPr lang="en-US" dirty="0" err="1"/>
              <a:t>찾는다</a:t>
            </a:r>
            <a:r>
              <a:rPr lang="en-US" dirty="0"/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하지만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/>
              <a:t>R@100, R@30으로 </a:t>
            </a:r>
            <a:r>
              <a:rPr lang="en-US" dirty="0" err="1"/>
              <a:t>갈수록</a:t>
            </a:r>
            <a:r>
              <a:rPr lang="en-US" dirty="0"/>
              <a:t> </a:t>
            </a:r>
            <a:r>
              <a:rPr lang="en-US" dirty="0" err="1"/>
              <a:t>정확도가</a:t>
            </a:r>
            <a:r>
              <a:rPr lang="en-US" dirty="0"/>
              <a:t> </a:t>
            </a:r>
            <a:r>
              <a:rPr lang="en-US" dirty="0" err="1"/>
              <a:t>떨어지는</a:t>
            </a:r>
            <a:r>
              <a:rPr lang="en-US" dirty="0"/>
              <a:t> </a:t>
            </a:r>
            <a:r>
              <a:rPr lang="en-US" dirty="0" err="1"/>
              <a:t>것을</a:t>
            </a:r>
            <a:r>
              <a:rPr lang="en-US" dirty="0"/>
              <a:t> </a:t>
            </a:r>
            <a:r>
              <a:rPr lang="en-US" dirty="0" err="1"/>
              <a:t>확인</a:t>
            </a:r>
            <a:r>
              <a:rPr lang="en-US" dirty="0"/>
              <a:t> </a:t>
            </a:r>
            <a:r>
              <a:rPr lang="en-US" dirty="0" err="1"/>
              <a:t>가능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>
                <a:solidFill>
                  <a:schemeClr val="dk1"/>
                </a:solidFill>
              </a:rPr>
              <a:t>BM25에서 </a:t>
            </a:r>
            <a:r>
              <a:rPr lang="en-US" dirty="0" err="1">
                <a:solidFill>
                  <a:schemeClr val="dk1"/>
                </a:solidFill>
              </a:rPr>
              <a:t>결과가</a:t>
            </a:r>
            <a:r>
              <a:rPr lang="en-US" dirty="0">
                <a:solidFill>
                  <a:schemeClr val="dk1"/>
                </a:solidFill>
              </a:rPr>
              <a:t> 더 </a:t>
            </a:r>
            <a:r>
              <a:rPr lang="en-US" dirty="0" err="1">
                <a:solidFill>
                  <a:schemeClr val="dk1"/>
                </a:solidFill>
              </a:rPr>
              <a:t>좋은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경우와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랭킹을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일정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비율로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합산</a:t>
            </a:r>
            <a:r>
              <a:rPr lang="en-US" dirty="0">
                <a:solidFill>
                  <a:schemeClr val="dk1"/>
                </a:solidFill>
              </a:rPr>
              <a:t> + </a:t>
            </a:r>
            <a:r>
              <a:rPr lang="en-US" dirty="0" err="1">
                <a:solidFill>
                  <a:schemeClr val="dk1"/>
                </a:solidFill>
              </a:rPr>
              <a:t>Token화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안된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단어를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매칭하는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것으로</a:t>
            </a:r>
            <a:r>
              <a:rPr lang="en-US" dirty="0">
                <a:solidFill>
                  <a:schemeClr val="dk1"/>
                </a:solidFill>
              </a:rPr>
              <a:t> Bm25의 keyword matching </a:t>
            </a:r>
            <a:r>
              <a:rPr lang="en-US" dirty="0" err="1">
                <a:solidFill>
                  <a:schemeClr val="dk1"/>
                </a:solidFill>
              </a:rPr>
              <a:t>방법을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간접적으로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이용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결과적으로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모든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경우에서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점수가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상승</a:t>
            </a:r>
            <a:endParaRPr dirty="0">
              <a:solidFill>
                <a:schemeClr val="dk1"/>
              </a:solidFill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ad73d50ae8_1_33"/>
          <p:cNvSpPr/>
          <p:nvPr/>
        </p:nvSpPr>
        <p:spPr>
          <a:xfrm>
            <a:off x="858493" y="4312830"/>
            <a:ext cx="4065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7878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gad73d50ae8_1_33"/>
          <p:cNvGrpSpPr/>
          <p:nvPr/>
        </p:nvGrpSpPr>
        <p:grpSpPr>
          <a:xfrm>
            <a:off x="1531013" y="3525184"/>
            <a:ext cx="3175800" cy="3175800"/>
            <a:chOff x="6971934" y="2045058"/>
            <a:chExt cx="3175800" cy="3175800"/>
          </a:xfrm>
        </p:grpSpPr>
        <p:sp>
          <p:nvSpPr>
            <p:cNvPr id="557" name="Google Shape;557;gad73d50ae8_1_33"/>
            <p:cNvSpPr/>
            <p:nvPr/>
          </p:nvSpPr>
          <p:spPr>
            <a:xfrm rot="10800000" flipH="1">
              <a:off x="6971934" y="2045058"/>
              <a:ext cx="3175800" cy="3175800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8" name="Google Shape;558;gad73d50ae8_1_33"/>
            <p:cNvSpPr txBox="1"/>
            <p:nvPr/>
          </p:nvSpPr>
          <p:spPr>
            <a:xfrm>
              <a:off x="7829909" y="2241868"/>
              <a:ext cx="13512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BERT 기준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gad73d50ae8_1_33"/>
          <p:cNvGrpSpPr/>
          <p:nvPr/>
        </p:nvGrpSpPr>
        <p:grpSpPr>
          <a:xfrm>
            <a:off x="4508101" y="3525174"/>
            <a:ext cx="3175800" cy="3175800"/>
            <a:chOff x="6971934" y="2045058"/>
            <a:chExt cx="3175800" cy="3175800"/>
          </a:xfrm>
        </p:grpSpPr>
        <p:sp>
          <p:nvSpPr>
            <p:cNvPr id="560" name="Google Shape;560;gad73d50ae8_1_33"/>
            <p:cNvSpPr/>
            <p:nvPr/>
          </p:nvSpPr>
          <p:spPr>
            <a:xfrm rot="10800000" flipH="1">
              <a:off x="6971934" y="2045058"/>
              <a:ext cx="3175800" cy="3175800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1" name="Google Shape;561;gad73d50ae8_1_33"/>
            <p:cNvSpPr txBox="1"/>
            <p:nvPr/>
          </p:nvSpPr>
          <p:spPr>
            <a:xfrm>
              <a:off x="7660483" y="2270359"/>
              <a:ext cx="1780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</a:rPr>
                <a:t>문서의 길이로 합산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gad73d50ae8_1_33"/>
          <p:cNvGrpSpPr/>
          <p:nvPr/>
        </p:nvGrpSpPr>
        <p:grpSpPr>
          <a:xfrm>
            <a:off x="7467283" y="3525174"/>
            <a:ext cx="3175800" cy="3175800"/>
            <a:chOff x="6971934" y="2045058"/>
            <a:chExt cx="3175800" cy="3175800"/>
          </a:xfrm>
        </p:grpSpPr>
        <p:sp>
          <p:nvSpPr>
            <p:cNvPr id="563" name="Google Shape;563;gad73d50ae8_1_33"/>
            <p:cNvSpPr/>
            <p:nvPr/>
          </p:nvSpPr>
          <p:spPr>
            <a:xfrm rot="10800000" flipH="1">
              <a:off x="6971934" y="2045058"/>
              <a:ext cx="3175800" cy="3175800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4" name="Google Shape;564;gad73d50ae8_1_33"/>
            <p:cNvSpPr txBox="1"/>
            <p:nvPr/>
          </p:nvSpPr>
          <p:spPr>
            <a:xfrm>
              <a:off x="7568876" y="2262134"/>
              <a:ext cx="19992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</a:rPr>
                <a:t>토큰화 안된 단어 사용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gad73d50ae8_1_33"/>
          <p:cNvSpPr txBox="1"/>
          <p:nvPr/>
        </p:nvSpPr>
        <p:spPr>
          <a:xfrm>
            <a:off x="2139225" y="4404946"/>
            <a:ext cx="1999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BERT가 BM25에 비해 월등한 결과를 보이기 때문에 BRET의 순위를 기준으로 설정</a:t>
            </a:r>
            <a:endParaRPr/>
          </a:p>
        </p:txBody>
      </p:sp>
      <p:sp>
        <p:nvSpPr>
          <p:cNvPr id="566" name="Google Shape;566;gad73d50ae8_1_33"/>
          <p:cNvSpPr txBox="1"/>
          <p:nvPr/>
        </p:nvSpPr>
        <p:spPr>
          <a:xfrm>
            <a:off x="4972850" y="4312835"/>
            <a:ext cx="22284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BM25와 랭킹을 합치는 과정에서 문서의 길이를 기준으로 문서의 길이가 길수록 BM25의 비중을 크게 설정</a:t>
            </a:r>
            <a:endParaRPr/>
          </a:p>
        </p:txBody>
      </p:sp>
      <p:sp>
        <p:nvSpPr>
          <p:cNvPr id="567" name="Google Shape;567;gad73d50ae8_1_33"/>
          <p:cNvSpPr txBox="1"/>
          <p:nvPr/>
        </p:nvSpPr>
        <p:spPr>
          <a:xfrm>
            <a:off x="7912657" y="4312819"/>
            <a:ext cx="28167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정확한 키워드 매칭에 약한 모습을 보이는 BERT에 특징을 보완하고자 토큰화가 안된 특정 단어를 포함할 시 순위를 상승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ee01eb682_0_0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g9ee01eb682_0_0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Topic </a:t>
            </a:r>
            <a:r>
              <a:rPr lang="en-US" sz="2800" b="1" i="0" u="none" strike="noStrike" cap="none" dirty="0" err="1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g9ee01eb682_0_0"/>
          <p:cNvGrpSpPr/>
          <p:nvPr/>
        </p:nvGrpSpPr>
        <p:grpSpPr>
          <a:xfrm>
            <a:off x="1837984" y="1908672"/>
            <a:ext cx="3175800" cy="3175800"/>
            <a:chOff x="6971934" y="2045058"/>
            <a:chExt cx="3175800" cy="3175800"/>
          </a:xfrm>
        </p:grpSpPr>
        <p:sp>
          <p:nvSpPr>
            <p:cNvPr id="169" name="Google Shape;169;g9ee01eb682_0_0"/>
            <p:cNvSpPr/>
            <p:nvPr/>
          </p:nvSpPr>
          <p:spPr>
            <a:xfrm rot="10800000" flipH="1">
              <a:off x="6971934" y="2045058"/>
              <a:ext cx="3175800" cy="3175800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g9ee01eb682_0_0"/>
            <p:cNvSpPr txBox="1"/>
            <p:nvPr/>
          </p:nvSpPr>
          <p:spPr>
            <a:xfrm>
              <a:off x="7884159" y="2109743"/>
              <a:ext cx="13512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Question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g9ee01eb682_0_0"/>
          <p:cNvSpPr/>
          <p:nvPr/>
        </p:nvSpPr>
        <p:spPr>
          <a:xfrm>
            <a:off x="2000124" y="3032232"/>
            <a:ext cx="2851500" cy="12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when was the first robot used in surgery?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2" name="Google Shape;172;g9ee01eb682_0_0"/>
          <p:cNvGrpSpPr/>
          <p:nvPr/>
        </p:nvGrpSpPr>
        <p:grpSpPr>
          <a:xfrm>
            <a:off x="7319459" y="1908672"/>
            <a:ext cx="3175800" cy="3175800"/>
            <a:chOff x="6971934" y="2045058"/>
            <a:chExt cx="3175800" cy="3175800"/>
          </a:xfrm>
        </p:grpSpPr>
        <p:sp>
          <p:nvSpPr>
            <p:cNvPr id="173" name="Google Shape;173;g9ee01eb682_0_0"/>
            <p:cNvSpPr/>
            <p:nvPr/>
          </p:nvSpPr>
          <p:spPr>
            <a:xfrm rot="10800000" flipH="1">
              <a:off x="6971934" y="2045058"/>
              <a:ext cx="3175800" cy="3175800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9ee01eb682_0_0"/>
            <p:cNvSpPr txBox="1"/>
            <p:nvPr/>
          </p:nvSpPr>
          <p:spPr>
            <a:xfrm>
              <a:off x="7884159" y="2109743"/>
              <a:ext cx="13512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Document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g9ee01eb682_0_0"/>
          <p:cNvSpPr/>
          <p:nvPr/>
        </p:nvSpPr>
        <p:spPr>
          <a:xfrm>
            <a:off x="6718401" y="2766317"/>
            <a:ext cx="47103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the first robot to assist in surgery was the arthrobot , which was developed and used for the first time in vancouver in 1983 . intimately involved were biomedical engineer , dr. james mcewen , geof auchinleck , a ubc engineering physics grad , and dr. brian day as well as a team of engineering students . the robot was used in an orthopaedic surgical procedure on 12 march 1984 , at the ubc hospital in vancouver . over 60 arthroscopic surgical procedures were performed in the first 12 months , and a 1985 national geographic video on industrial robots , the robotics revolution , featured the device . other related robotic devices developed at the same time included a surgical scrub nurse robot , which handed operative instruments on voice command , and a medical laboratory robotic arm . a youtube video entitled arthrobot illustrates some of these in operation .</a:t>
            </a:r>
            <a:endParaRPr sz="14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9ee01eb682_0_0"/>
          <p:cNvSpPr txBox="1"/>
          <p:nvPr/>
        </p:nvSpPr>
        <p:spPr>
          <a:xfrm>
            <a:off x="1399974" y="5373325"/>
            <a:ext cx="3781625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marR="0" lvl="0" indent="-285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Question과 Document으로만 이루어짐</a:t>
            </a:r>
            <a:endParaRPr sz="14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9ee01eb682_0_0"/>
          <p:cNvSpPr txBox="1"/>
          <p:nvPr/>
        </p:nvSpPr>
        <p:spPr>
          <a:xfrm>
            <a:off x="5824500" y="5453575"/>
            <a:ext cx="543000" cy="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9ee01eb682_0_0"/>
          <p:cNvSpPr txBox="1"/>
          <p:nvPr/>
        </p:nvSpPr>
        <p:spPr>
          <a:xfrm>
            <a:off x="7178225" y="5551975"/>
            <a:ext cx="24555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sng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토픽 추출 필요!</a:t>
            </a:r>
            <a:endParaRPr sz="1700" b="1" i="0" u="sng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ad73d50ae8_1_3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4FE52-47AD-4BF5-BE2D-2D657AE9A92E}"/>
              </a:ext>
            </a:extLst>
          </p:cNvPr>
          <p:cNvSpPr txBox="1"/>
          <p:nvPr/>
        </p:nvSpPr>
        <p:spPr>
          <a:xfrm>
            <a:off x="4649931" y="3075057"/>
            <a:ext cx="2892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감사합니다</a:t>
            </a:r>
            <a:r>
              <a:rPr lang="en-US" altLang="ko-KR" sz="4000" b="1" dirty="0"/>
              <a:t>.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2561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Topic 추출 과정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1073985" y="1692437"/>
            <a:ext cx="5022015" cy="456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Autoencoder 사용</a:t>
            </a:r>
            <a:endParaRPr sz="16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184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 3만 차원으로 변형 (binary or tf-idf)</a:t>
            </a:r>
            <a:endParaRPr/>
          </a:p>
          <a:p>
            <a:pPr marL="285750" marR="0" lvl="0" indent="-184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(질문, 정답문서, 거짓 문서)가 하나의 데이터</a:t>
            </a:r>
            <a:endParaRPr/>
          </a:p>
          <a:p>
            <a:pPr marL="285750" marR="0" lvl="0" indent="-184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3가지 방향으로 학습</a:t>
            </a:r>
            <a:endParaRPr/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1.  Autoencoder 복원률</a:t>
            </a:r>
            <a:endParaRPr sz="16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2.  정답 문서-질문 토픽 유사도 ↑ </a:t>
            </a:r>
            <a:endParaRPr/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거짓 문서-질문 토픽 유사도 ↓</a:t>
            </a:r>
            <a:endParaRPr/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3.  토픽 차원의 안정성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92" y="1692437"/>
            <a:ext cx="5022016" cy="435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Topic 추출 과정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1073987" y="2946400"/>
            <a:ext cx="4653713" cy="16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토픽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차원과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output차원의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weight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검사를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통해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각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단어가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토픽에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해당하는지를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알 수 </a:t>
            </a:r>
            <a:r>
              <a:rPr lang="en-US" sz="18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lang="en-US" sz="18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.”</a:t>
            </a:r>
            <a:endParaRPr dirty="0"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92" y="1692437"/>
            <a:ext cx="5022016" cy="435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2506133" y="1655344"/>
            <a:ext cx="2489200" cy="820416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7196666" y="1655345"/>
            <a:ext cx="2489200" cy="820415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220632" y="2832826"/>
            <a:ext cx="3750733" cy="112576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2777066" y="1897290"/>
            <a:ext cx="19473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기존 데이터</a:t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7332132" y="1895286"/>
            <a:ext cx="221826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데이터로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추출한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토픽</a:t>
            </a:r>
            <a:endParaRPr dirty="0"/>
          </a:p>
        </p:txBody>
      </p:sp>
      <p:sp>
        <p:nvSpPr>
          <p:cNvPr id="238" name="Google Shape;238;p27"/>
          <p:cNvSpPr txBox="1"/>
          <p:nvPr/>
        </p:nvSpPr>
        <p:spPr>
          <a:xfrm>
            <a:off x="4220632" y="3206725"/>
            <a:ext cx="37507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단어와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토픽을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가지고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있는</a:t>
            </a:r>
            <a:r>
              <a:rPr lang="en-US" sz="16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dirty="0"/>
          </a:p>
        </p:txBody>
      </p:sp>
      <p:cxnSp>
        <p:nvCxnSpPr>
          <p:cNvPr id="239" name="Google Shape;239;p27"/>
          <p:cNvCxnSpPr>
            <a:stCxn id="233" idx="3"/>
            <a:endCxn id="234" idx="1"/>
          </p:cNvCxnSpPr>
          <p:nvPr/>
        </p:nvCxnSpPr>
        <p:spPr>
          <a:xfrm>
            <a:off x="4995333" y="2065552"/>
            <a:ext cx="2201333" cy="1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27"/>
          <p:cNvCxnSpPr>
            <a:cxnSpLocks/>
          </p:cNvCxnSpPr>
          <p:nvPr/>
        </p:nvCxnSpPr>
        <p:spPr>
          <a:xfrm flipV="1">
            <a:off x="6095999" y="2064563"/>
            <a:ext cx="0" cy="754837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4256F226-AA7E-4133-99C8-09FE47F0218E}"/>
              </a:ext>
            </a:extLst>
          </p:cNvPr>
          <p:cNvSpPr/>
          <p:nvPr/>
        </p:nvSpPr>
        <p:spPr>
          <a:xfrm>
            <a:off x="4425948" y="4595495"/>
            <a:ext cx="3340100" cy="10033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/>
              <a:t>BM25 </a:t>
            </a:r>
            <a:r>
              <a:rPr lang="ko-KR" altLang="en-US" sz="1800" b="1" dirty="0"/>
              <a:t>알고리즘으로</a:t>
            </a:r>
            <a:endParaRPr lang="en-US" altLang="ko-KR" sz="1800" b="1" dirty="0"/>
          </a:p>
          <a:p>
            <a:pPr algn="ctr"/>
            <a:r>
              <a:rPr lang="ko-KR" altLang="en-US" sz="1800" b="1" dirty="0"/>
              <a:t>문서와 질문을 매칭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A53FD53-EF57-44CB-84A5-A7F266877760}"/>
              </a:ext>
            </a:extLst>
          </p:cNvPr>
          <p:cNvSpPr/>
          <p:nvPr/>
        </p:nvSpPr>
        <p:spPr>
          <a:xfrm>
            <a:off x="5905497" y="4089054"/>
            <a:ext cx="381002" cy="37389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BM25의 문제점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1231900" y="3228965"/>
            <a:ext cx="34925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ko-KR" altLang="en-US" sz="20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뽑아낸 </a:t>
            </a:r>
            <a:r>
              <a:rPr lang="en-US" sz="20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토픽의</a:t>
            </a:r>
            <a:r>
              <a:rPr lang="en-US" sz="20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의미가</a:t>
            </a:r>
            <a:r>
              <a:rPr lang="en-US" sz="20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없다</a:t>
            </a:r>
            <a:r>
              <a:rPr lang="en-US" sz="20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0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5511800" y="2721114"/>
            <a:ext cx="59817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romanUcPeriod"/>
            </a:pPr>
            <a:r>
              <a:rPr lang="en-US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소수의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단어가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여러가지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토픽과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동시에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연결되어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있는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경우가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많아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단어가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나타내는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토픽의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의미가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없어짐</a:t>
            </a:r>
            <a:r>
              <a:rPr lang="en-US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romanUcPeriod"/>
            </a:pPr>
            <a:endParaRPr lang="en-US" sz="16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romanUcPeriod"/>
            </a:pP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단어와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토픽을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단순히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더함에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의한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문제점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단어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자체가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중요한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경우에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토픽에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가려져서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제대로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매칭을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시키지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못하는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가능성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혹은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토픽이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중요한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경우에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단어에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가려져서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제대로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매칭을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시키지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못하는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가능성</a:t>
            </a:r>
            <a:r>
              <a:rPr lang="en-US" altLang="ko-KR" sz="1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E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000"/>
            </a:avLst>
          </a:prstGeom>
          <a:solidFill>
            <a:srgbClr val="896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3424200" y="836947"/>
            <a:ext cx="53436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연구 - BERT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30"/>
          <p:cNvGrpSpPr/>
          <p:nvPr/>
        </p:nvGrpSpPr>
        <p:grpSpPr>
          <a:xfrm>
            <a:off x="4525605" y="2542222"/>
            <a:ext cx="3175731" cy="3175717"/>
            <a:chOff x="1909405" y="2678598"/>
            <a:chExt cx="3175731" cy="3175731"/>
          </a:xfrm>
        </p:grpSpPr>
        <p:sp>
          <p:nvSpPr>
            <p:cNvPr id="266" name="Google Shape;266;p30"/>
            <p:cNvSpPr/>
            <p:nvPr/>
          </p:nvSpPr>
          <p:spPr>
            <a:xfrm>
              <a:off x="1909405" y="2678598"/>
              <a:ext cx="3175731" cy="3175731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E99F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30"/>
            <p:cNvSpPr txBox="1"/>
            <p:nvPr/>
          </p:nvSpPr>
          <p:spPr>
            <a:xfrm>
              <a:off x="2821630" y="5344119"/>
              <a:ext cx="1351280" cy="37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Dataset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30"/>
          <p:cNvGrpSpPr/>
          <p:nvPr/>
        </p:nvGrpSpPr>
        <p:grpSpPr>
          <a:xfrm>
            <a:off x="1494534" y="1908741"/>
            <a:ext cx="3175731" cy="3175731"/>
            <a:chOff x="6971934" y="2045127"/>
            <a:chExt cx="3175731" cy="3175731"/>
          </a:xfrm>
        </p:grpSpPr>
        <p:sp>
          <p:nvSpPr>
            <p:cNvPr id="269" name="Google Shape;269;p30"/>
            <p:cNvSpPr/>
            <p:nvPr/>
          </p:nvSpPr>
          <p:spPr>
            <a:xfrm rot="10800000" flipH="1">
              <a:off x="6971934" y="2045127"/>
              <a:ext cx="3175731" cy="3175731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30"/>
            <p:cNvSpPr txBox="1"/>
            <p:nvPr/>
          </p:nvSpPr>
          <p:spPr>
            <a:xfrm>
              <a:off x="7884159" y="2109743"/>
              <a:ext cx="1351280" cy="37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Model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30"/>
          <p:cNvSpPr/>
          <p:nvPr/>
        </p:nvSpPr>
        <p:spPr>
          <a:xfrm>
            <a:off x="1656649" y="3112638"/>
            <a:ext cx="28515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연구는 BERT Model을 사용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4687720" y="2720835"/>
            <a:ext cx="28515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 </a:t>
            </a:r>
            <a:r>
              <a:rPr lang="en-US" sz="1600" b="1" i="0" u="none" strike="noStrike" cap="none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</a:t>
            </a:r>
            <a:r>
              <a:rPr lang="en-US" sz="1600" b="1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Model에서</a:t>
            </a:r>
            <a:r>
              <a:rPr lang="en-US" sz="1600" b="1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사용한</a:t>
            </a:r>
            <a:r>
              <a:rPr lang="en-US" sz="1600" b="1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Question과</a:t>
            </a:r>
            <a:r>
              <a:rPr lang="en-US" sz="1600" b="1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Document로</a:t>
            </a:r>
            <a:r>
              <a:rPr lang="en-US" sz="1600" b="1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이루어진</a:t>
            </a:r>
            <a:r>
              <a:rPr lang="en-US" sz="1600" b="1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Google의</a:t>
            </a:r>
            <a:r>
              <a:rPr lang="en-US" sz="1600" b="1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“Natural Questions” + Topic data set</a:t>
            </a:r>
            <a:endParaRPr dirty="0"/>
          </a:p>
        </p:txBody>
      </p:sp>
      <p:grpSp>
        <p:nvGrpSpPr>
          <p:cNvPr id="273" name="Google Shape;273;p30"/>
          <p:cNvGrpSpPr/>
          <p:nvPr/>
        </p:nvGrpSpPr>
        <p:grpSpPr>
          <a:xfrm>
            <a:off x="7683909" y="1841110"/>
            <a:ext cx="3175800" cy="3175800"/>
            <a:chOff x="6971934" y="2045058"/>
            <a:chExt cx="3175800" cy="3175800"/>
          </a:xfrm>
        </p:grpSpPr>
        <p:sp>
          <p:nvSpPr>
            <p:cNvPr id="274" name="Google Shape;274;p30"/>
            <p:cNvSpPr/>
            <p:nvPr/>
          </p:nvSpPr>
          <p:spPr>
            <a:xfrm rot="10800000" flipH="1">
              <a:off x="6971934" y="2045058"/>
              <a:ext cx="3175800" cy="3175800"/>
            </a:xfrm>
            <a:prstGeom prst="chord">
              <a:avLst>
                <a:gd name="adj1" fmla="val 2412887"/>
                <a:gd name="adj2" fmla="val 8356864"/>
              </a:avLst>
            </a:prstGeom>
            <a:solidFill>
              <a:srgbClr val="8963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5" name="Google Shape;275;p30"/>
            <p:cNvSpPr txBox="1"/>
            <p:nvPr/>
          </p:nvSpPr>
          <p:spPr>
            <a:xfrm>
              <a:off x="7884159" y="2109743"/>
              <a:ext cx="13512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Matching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30"/>
          <p:cNvSpPr/>
          <p:nvPr/>
        </p:nvSpPr>
        <p:spPr>
          <a:xfrm>
            <a:off x="7845967" y="2888206"/>
            <a:ext cx="2851500" cy="12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Topic 부분과 겹치는 부분을 제외하여 학습시켜 학습 성능을 높이기 위해 Orthogonal Loss 방식을 사용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5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2284</Words>
  <Application>Microsoft Office PowerPoint</Application>
  <PresentationFormat>와이드스크린</PresentationFormat>
  <Paragraphs>578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Noto Sans Symbols</vt:lpstr>
      <vt:lpstr>Malgun Gothic</vt:lpstr>
      <vt:lpstr>Arial</vt:lpstr>
      <vt:lpstr>Cambria Math</vt:lpstr>
      <vt:lpstr>Wingdings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정학</cp:lastModifiedBy>
  <cp:revision>18</cp:revision>
  <dcterms:created xsi:type="dcterms:W3CDTF">2020-09-20T00:56:19Z</dcterms:created>
  <dcterms:modified xsi:type="dcterms:W3CDTF">2020-11-26T04:09:55Z</dcterms:modified>
</cp:coreProperties>
</file>