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71" r:id="rId5"/>
    <p:sldId id="275" r:id="rId6"/>
    <p:sldId id="259" r:id="rId7"/>
    <p:sldId id="273" r:id="rId8"/>
    <p:sldId id="277" r:id="rId9"/>
    <p:sldId id="268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59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9A6685B6-477A-449A-BD18-4418343785C8}"/>
    <pc:docChg chg="modSld">
      <pc:chgData name="" userId="" providerId="" clId="Web-{9A6685B6-477A-449A-BD18-4418343785C8}" dt="2018-09-28T06:57:59.193" v="13" actId="20577"/>
      <pc:docMkLst>
        <pc:docMk/>
      </pc:docMkLst>
      <pc:sldChg chg="modSp">
        <pc:chgData name="" userId="" providerId="" clId="Web-{9A6685B6-477A-449A-BD18-4418343785C8}" dt="2018-09-28T06:57:59.178" v="12" actId="20577"/>
        <pc:sldMkLst>
          <pc:docMk/>
          <pc:sldMk cId="3464198578" sldId="268"/>
        </pc:sldMkLst>
        <pc:spChg chg="mod">
          <ac:chgData name="" userId="" providerId="" clId="Web-{9A6685B6-477A-449A-BD18-4418343785C8}" dt="2018-09-28T06:57:59.178" v="12" actId="20577"/>
          <ac:spMkLst>
            <pc:docMk/>
            <pc:sldMk cId="3464198578" sldId="268"/>
            <ac:spMk id="3" creationId="{850F765B-7337-BE46-8112-422CCFBBC2F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7D49-639B-6841-A6B1-C99A84AD4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F0574-3E8A-1642-9738-6D312FD7D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2FAA2-71BC-534C-B6D1-99D41517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76F2-0B22-FC4B-9559-1989AFC3ED87}" type="datetimeFigureOut">
              <a:rPr lang="de-CH" smtClean="0"/>
              <a:t>22.11.19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7A838-AFA1-AE4C-979F-1052EB54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09C99-BA6D-134E-AACE-434A182C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1832-9770-DE4C-8762-709904C7F15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595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D31D-A259-1D4B-8121-35EF2B78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3234F-BFA6-DD40-993B-A6EACDD96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B7DE9-D592-D944-9623-2382F8B9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76F2-0B22-FC4B-9559-1989AFC3ED87}" type="datetimeFigureOut">
              <a:rPr lang="de-CH" smtClean="0"/>
              <a:t>22.11.19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C5F4E-5803-F549-B631-DA17E7F2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84CA2-357A-B646-B46A-FB684A2DA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1832-9770-DE4C-8762-709904C7F15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848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49595-EDC5-9349-A402-0537E71A1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B1939-33A0-5A4D-9931-3E0294178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E2B9D-5614-ED4A-9881-438903CD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76F2-0B22-FC4B-9559-1989AFC3ED87}" type="datetimeFigureOut">
              <a:rPr lang="de-CH" smtClean="0"/>
              <a:t>22.11.19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8CBC5-3081-264F-BC43-EFB659035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9AFC9-3ECD-F34C-9EC7-5012B639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1832-9770-DE4C-8762-709904C7F15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904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E5AE-FC6C-6D49-AEED-B81CE93E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37850-B775-2B48-B5F2-F0562AE52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6C389-DB93-B743-A50A-AD775EBC1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76F2-0B22-FC4B-9559-1989AFC3ED87}" type="datetimeFigureOut">
              <a:rPr lang="de-CH" smtClean="0"/>
              <a:t>22.11.19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2186C-4F48-A74F-95F3-27AD71B5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9C99D-F5A0-C549-A905-59A698E9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1832-9770-DE4C-8762-709904C7F15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789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9D9E-3902-C94B-8C67-09914D846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4D50B-71FC-0344-9279-AFB0577C6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04629-A329-6B48-933D-DCE8543F9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76F2-0B22-FC4B-9559-1989AFC3ED87}" type="datetimeFigureOut">
              <a:rPr lang="de-CH" smtClean="0"/>
              <a:t>22.11.19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08FF1-2721-9641-ACDB-49F56605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C5E40-90CA-C240-ADE5-B88B4113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1832-9770-DE4C-8762-709904C7F15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12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4B1FA-E177-F242-A526-48EBCA88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E4954-5E17-194C-8128-2397AA67B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0DA3F-B52F-2845-9D89-1B702C86D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07E1A-D1E1-8B4D-ADB8-80BED7BD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76F2-0B22-FC4B-9559-1989AFC3ED87}" type="datetimeFigureOut">
              <a:rPr lang="de-CH" smtClean="0"/>
              <a:t>22.11.19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93041-25C2-6D40-8890-D1F488C3B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6F23A-2F61-4D4A-BBF9-7FD3FDDA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1832-9770-DE4C-8762-709904C7F15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108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9E0C5-80B1-3C46-82F8-EF8EC7456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0EACE-F2D9-1F40-A51E-336A0908D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FA65D-1618-5E40-BD0D-0A8A934F3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5791F6-9180-1D48-929C-2535D0F10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C0C5DF-0FCB-DB41-AA9C-70817BC80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779C0-9B7C-EF43-8B77-BCBD0F78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76F2-0B22-FC4B-9559-1989AFC3ED87}" type="datetimeFigureOut">
              <a:rPr lang="de-CH" smtClean="0"/>
              <a:t>22.11.19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D456E1-3C73-8640-8C14-26C0BD5F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A65C5-C9DF-D449-8CB5-71FDD4CB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1832-9770-DE4C-8762-709904C7F15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089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CB504-FFFE-2E44-A2C0-453E31588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7B55D0-EA39-7544-B8C2-B4FD1075E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76F2-0B22-FC4B-9559-1989AFC3ED87}" type="datetimeFigureOut">
              <a:rPr lang="de-CH" smtClean="0"/>
              <a:t>22.11.19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3DEE9-ED51-C143-9767-D01B9017D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B6D7A-624B-DE4D-8552-B46B8E7F3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1832-9770-DE4C-8762-709904C7F15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749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1D820-4FC2-2742-BDA6-1B6E6A11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76F2-0B22-FC4B-9559-1989AFC3ED87}" type="datetimeFigureOut">
              <a:rPr lang="de-CH" smtClean="0"/>
              <a:t>22.11.19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9FF4A-19DE-3345-BC2C-6723C0233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D8BCE-591E-6E4D-B187-E1C9D853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1832-9770-DE4C-8762-709904C7F15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29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97C2-89A6-554D-9735-C67EF72D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7BFBC-2CF0-3F42-866B-59E0D1A1E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71672-85C3-A549-9088-D383B218F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B47E3-409A-1C4E-B7DD-7DE25899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76F2-0B22-FC4B-9559-1989AFC3ED87}" type="datetimeFigureOut">
              <a:rPr lang="de-CH" smtClean="0"/>
              <a:t>22.11.19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B0889-9C9B-434B-A11E-A818F70C5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9DDBF-E05E-8F4C-90B6-91A16B731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1832-9770-DE4C-8762-709904C7F15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877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4DF6-4A6C-E845-88A2-D3FCF265B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47EFA-51E4-0347-8F75-7295E9B31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0617B-1317-5546-8A88-E27648FED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99AF5-0BCF-9040-B89E-55032F0A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76F2-0B22-FC4B-9559-1989AFC3ED87}" type="datetimeFigureOut">
              <a:rPr lang="de-CH" smtClean="0"/>
              <a:t>22.11.19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6DF4F-43AC-D540-9E75-2F72F48F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08CD6-1177-9F46-B8E0-B8805A39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1832-9770-DE4C-8762-709904C7F15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791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8274ED-5EFD-B84E-B3C5-49ECE0505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13FEA-C83C-E745-B4B5-E486F8FE6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5B2CE-C51B-A849-9F20-5A97BEEC0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776F2-0B22-FC4B-9559-1989AFC3ED87}" type="datetimeFigureOut">
              <a:rPr lang="de-CH" smtClean="0"/>
              <a:t>22.11.19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FBB00-93E5-3B4B-9405-AE3419F45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5EE19-5B2C-9543-B518-DCC055B9A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11832-9770-DE4C-8762-709904C7F15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683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E8AB2-07A3-394A-AF92-57441D3D9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4800" dirty="0"/>
              <a:t>Verbindung zum </a:t>
            </a:r>
            <a:r>
              <a:rPr lang="de-CH" sz="4800" dirty="0" err="1"/>
              <a:t>Raspberry</a:t>
            </a:r>
            <a:r>
              <a:rPr lang="de-CH" sz="4800" dirty="0"/>
              <a:t> 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CD41C-1C5F-6D41-BAE0-7391AA78E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Youri Böhler - IBM</a:t>
            </a:r>
          </a:p>
        </p:txBody>
      </p:sp>
    </p:spTree>
    <p:extLst>
      <p:ext uri="{BB962C8B-B14F-4D97-AF65-F5344CB8AC3E}">
        <p14:creationId xmlns:p14="http://schemas.microsoft.com/office/powerpoint/2010/main" val="103155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1F49D-7910-254D-B6ED-02EF0D8E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4. Übung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13ACF-E401-4B40-88FB-F20E27717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de-CH" dirty="0"/>
              <a:t>Firmware Version?</a:t>
            </a:r>
          </a:p>
          <a:p>
            <a:pPr marL="228600" lvl="1">
              <a:spcBef>
                <a:spcPts val="1000"/>
              </a:spcBef>
            </a:pPr>
            <a:r>
              <a:rPr lang="de-CH" dirty="0"/>
              <a:t>OS-release?</a:t>
            </a:r>
          </a:p>
          <a:p>
            <a:pPr marL="228600" lvl="1">
              <a:spcBef>
                <a:spcPts val="1000"/>
              </a:spcBef>
            </a:pPr>
            <a:r>
              <a:rPr lang="de-CH" dirty="0" err="1"/>
              <a:t>Node.js</a:t>
            </a:r>
            <a:r>
              <a:rPr lang="de-CH" dirty="0"/>
              <a:t> Version?	</a:t>
            </a:r>
          </a:p>
          <a:p>
            <a:pPr marL="228600" lvl="1">
              <a:spcBef>
                <a:spcPts val="1000"/>
              </a:spcBef>
            </a:pPr>
            <a:r>
              <a:rPr lang="de-CH" dirty="0" err="1"/>
              <a:t>NodeRed</a:t>
            </a:r>
            <a:r>
              <a:rPr lang="de-CH" dirty="0"/>
              <a:t> Version?</a:t>
            </a:r>
          </a:p>
          <a:p>
            <a:pPr marL="228600" lvl="1">
              <a:spcBef>
                <a:spcPts val="1000"/>
              </a:spcBef>
            </a:pPr>
            <a:r>
              <a:rPr lang="de-CH" dirty="0" err="1"/>
              <a:t>NodeRed</a:t>
            </a:r>
            <a:r>
              <a:rPr lang="de-CH" dirty="0"/>
              <a:t> starten?</a:t>
            </a:r>
          </a:p>
        </p:txBody>
      </p:sp>
    </p:spTree>
    <p:extLst>
      <p:ext uri="{BB962C8B-B14F-4D97-AF65-F5344CB8AC3E}">
        <p14:creationId xmlns:p14="http://schemas.microsoft.com/office/powerpoint/2010/main" val="140807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9393-96FE-3549-88A8-17D26375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41CEE-A375-2D42-91A4-31FE2EF23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/>
              <a:t>0.   Grundbefehle für Terminal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Allgemeine Hinweise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User Computer mit </a:t>
            </a:r>
            <a:r>
              <a:rPr lang="de-CH" dirty="0" err="1"/>
              <a:t>Raspberry</a:t>
            </a:r>
            <a:r>
              <a:rPr lang="de-CH" dirty="0"/>
              <a:t> verbinden (ohne separaten Monitor)</a:t>
            </a:r>
          </a:p>
          <a:p>
            <a:pPr lvl="1"/>
            <a:r>
              <a:rPr lang="de-CH" dirty="0"/>
              <a:t>Mit Terminal/SSH (Secure Shell)</a:t>
            </a:r>
          </a:p>
          <a:p>
            <a:pPr lvl="1"/>
            <a:r>
              <a:rPr lang="de-CH" dirty="0"/>
              <a:t>Mit Remote Desktop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IP ausfindig machen</a:t>
            </a:r>
          </a:p>
          <a:p>
            <a:pPr lvl="1"/>
            <a:r>
              <a:rPr lang="de-CH" dirty="0"/>
              <a:t>Mit separatem Monitor</a:t>
            </a:r>
          </a:p>
          <a:p>
            <a:pPr lvl="1"/>
            <a:endParaRPr lang="de-CH" dirty="0"/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Übung: Versionen Check</a:t>
            </a:r>
          </a:p>
          <a:p>
            <a:pPr lvl="1"/>
            <a:r>
              <a:rPr lang="en-US" dirty="0"/>
              <a:t>Firmware Version: 		</a:t>
            </a:r>
          </a:p>
          <a:p>
            <a:pPr lvl="1"/>
            <a:r>
              <a:rPr lang="en-US" dirty="0"/>
              <a:t>OS-release:		</a:t>
            </a:r>
          </a:p>
          <a:p>
            <a:pPr lvl="1"/>
            <a:r>
              <a:rPr lang="de-CH" dirty="0" err="1"/>
              <a:t>Node.js</a:t>
            </a:r>
            <a:r>
              <a:rPr lang="de-CH" dirty="0"/>
              <a:t> Version: 		</a:t>
            </a:r>
            <a:endParaRPr lang="de-CH" b="1" dirty="0"/>
          </a:p>
          <a:p>
            <a:pPr lvl="1"/>
            <a:r>
              <a:rPr lang="de-CH" dirty="0" err="1"/>
              <a:t>NodeRed</a:t>
            </a:r>
            <a:r>
              <a:rPr lang="de-CH" dirty="0"/>
              <a:t> Version:		</a:t>
            </a:r>
          </a:p>
          <a:p>
            <a:pPr marL="514350" indent="-514350">
              <a:buFont typeface="+mj-lt"/>
              <a:buAutoNum type="arabicPeriod"/>
            </a:pPr>
            <a:endParaRPr lang="de-CH" dirty="0"/>
          </a:p>
          <a:p>
            <a:pPr marL="514350" indent="-514350">
              <a:buFont typeface="+mj-lt"/>
              <a:buAutoNum type="arabicPeriod"/>
            </a:pPr>
            <a:endParaRPr lang="de-CH" dirty="0"/>
          </a:p>
          <a:p>
            <a:pPr marL="514350" indent="-514350">
              <a:buFont typeface="+mj-lt"/>
              <a:buAutoNum type="arabicPeriod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58845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30B5-2567-B342-B6A4-D4D38319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0. Grundbefehle für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AB7E-A7B4-134D-8299-0CDF32700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IP </a:t>
            </a:r>
            <a:r>
              <a:rPr lang="en-US" dirty="0" err="1"/>
              <a:t>Adressen</a:t>
            </a:r>
            <a:r>
              <a:rPr lang="en-US" dirty="0"/>
              <a:t>:			</a:t>
            </a:r>
            <a:r>
              <a:rPr lang="en-US" b="1" dirty="0" err="1"/>
              <a:t>ifconfig</a:t>
            </a:r>
            <a:endParaRPr lang="en-US" dirty="0"/>
          </a:p>
          <a:p>
            <a:r>
              <a:rPr lang="en-US" dirty="0" err="1"/>
              <a:t>Versionen</a:t>
            </a:r>
            <a:r>
              <a:rPr lang="en-US" dirty="0"/>
              <a:t> Check</a:t>
            </a:r>
          </a:p>
          <a:p>
            <a:pPr lvl="1"/>
            <a:r>
              <a:rPr lang="en-US" dirty="0"/>
              <a:t>Firmware Version : 		</a:t>
            </a:r>
            <a:r>
              <a:rPr lang="en-US" b="1" dirty="0" err="1"/>
              <a:t>uname</a:t>
            </a:r>
            <a:r>
              <a:rPr lang="en-US" b="1" dirty="0"/>
              <a:t> –a</a:t>
            </a:r>
          </a:p>
          <a:p>
            <a:pPr lvl="1"/>
            <a:r>
              <a:rPr lang="en-US" dirty="0"/>
              <a:t>OS-release:		</a:t>
            </a:r>
            <a:r>
              <a:rPr lang="en-US" b="1" dirty="0"/>
              <a:t>cat 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os</a:t>
            </a:r>
            <a:r>
              <a:rPr lang="en-US" b="1" dirty="0"/>
              <a:t>-release</a:t>
            </a:r>
          </a:p>
          <a:p>
            <a:pPr lvl="1"/>
            <a:r>
              <a:rPr lang="de-CH" dirty="0" err="1"/>
              <a:t>Node.js</a:t>
            </a:r>
            <a:r>
              <a:rPr lang="de-CH" dirty="0"/>
              <a:t> Version: 		</a:t>
            </a:r>
            <a:r>
              <a:rPr lang="de-CH" b="1" dirty="0" err="1"/>
              <a:t>node</a:t>
            </a:r>
            <a:r>
              <a:rPr lang="de-CH" b="1" dirty="0"/>
              <a:t> -v</a:t>
            </a:r>
          </a:p>
          <a:p>
            <a:pPr lvl="1"/>
            <a:r>
              <a:rPr lang="de-CH" dirty="0" err="1"/>
              <a:t>NodeRed</a:t>
            </a:r>
            <a:r>
              <a:rPr lang="de-CH" dirty="0"/>
              <a:t> Version:		</a:t>
            </a:r>
            <a:r>
              <a:rPr lang="de-CH" b="1" dirty="0" err="1"/>
              <a:t>node-red</a:t>
            </a:r>
            <a:r>
              <a:rPr lang="de-CH" b="1" dirty="0"/>
              <a:t> –v</a:t>
            </a:r>
          </a:p>
          <a:p>
            <a:r>
              <a:rPr lang="de-CH" dirty="0" err="1"/>
              <a:t>Raspberry</a:t>
            </a:r>
            <a:r>
              <a:rPr lang="de-CH" dirty="0"/>
              <a:t> Ausschalten</a:t>
            </a:r>
          </a:p>
          <a:p>
            <a:pPr lvl="1"/>
            <a:r>
              <a:rPr lang="de-CH" dirty="0"/>
              <a:t>Ausschalten: 		</a:t>
            </a:r>
            <a:r>
              <a:rPr lang="de-CH" b="1" dirty="0" err="1"/>
              <a:t>sudo</a:t>
            </a:r>
            <a:r>
              <a:rPr lang="de-CH" b="1" dirty="0"/>
              <a:t> </a:t>
            </a:r>
            <a:r>
              <a:rPr lang="de-CH" b="1" dirty="0" err="1"/>
              <a:t>poweroff</a:t>
            </a:r>
            <a:r>
              <a:rPr lang="de-CH" b="1" dirty="0"/>
              <a:t> </a:t>
            </a:r>
            <a:r>
              <a:rPr lang="de-CH" dirty="0"/>
              <a:t>(oder </a:t>
            </a:r>
            <a:r>
              <a:rPr lang="de-CH" b="1" dirty="0" err="1"/>
              <a:t>sudo</a:t>
            </a:r>
            <a:r>
              <a:rPr lang="de-CH" b="1" dirty="0"/>
              <a:t> </a:t>
            </a:r>
            <a:r>
              <a:rPr lang="de-CH" b="1" dirty="0" err="1"/>
              <a:t>shutdown</a:t>
            </a:r>
            <a:r>
              <a:rPr lang="de-CH" b="1" dirty="0"/>
              <a:t> -h 0 </a:t>
            </a:r>
            <a:r>
              <a:rPr lang="de-CH" dirty="0"/>
              <a:t>)</a:t>
            </a:r>
          </a:p>
          <a:p>
            <a:pPr lvl="1"/>
            <a:r>
              <a:rPr lang="de-CH" dirty="0" err="1"/>
              <a:t>Reboot</a:t>
            </a:r>
            <a:r>
              <a:rPr lang="de-CH" dirty="0"/>
              <a:t>:			</a:t>
            </a:r>
            <a:r>
              <a:rPr lang="de-CH" b="1" dirty="0" err="1"/>
              <a:t>sudo</a:t>
            </a:r>
            <a:r>
              <a:rPr lang="de-CH" b="1" dirty="0"/>
              <a:t> </a:t>
            </a:r>
            <a:r>
              <a:rPr lang="de-CH" b="1" dirty="0" err="1"/>
              <a:t>reboot</a:t>
            </a:r>
            <a:endParaRPr lang="de-CH" b="1" dirty="0"/>
          </a:p>
          <a:p>
            <a:r>
              <a:rPr lang="de-CH" dirty="0" err="1"/>
              <a:t>NodeRed</a:t>
            </a:r>
            <a:endParaRPr lang="de-CH" dirty="0"/>
          </a:p>
          <a:p>
            <a:pPr lvl="1"/>
            <a:r>
              <a:rPr lang="de-CH" dirty="0"/>
              <a:t>Starten:			</a:t>
            </a:r>
            <a:r>
              <a:rPr lang="en-US" b="1" dirty="0"/>
              <a:t>node-red-start</a:t>
            </a:r>
            <a:r>
              <a:rPr lang="en-US" dirty="0"/>
              <a:t> </a:t>
            </a:r>
            <a:endParaRPr lang="de-CH" dirty="0"/>
          </a:p>
          <a:p>
            <a:pPr lvl="1"/>
            <a:r>
              <a:rPr lang="de-CH" dirty="0"/>
              <a:t>Stoppen:			</a:t>
            </a:r>
            <a:r>
              <a:rPr lang="en-US" b="1" dirty="0"/>
              <a:t>node-red-stop</a:t>
            </a:r>
          </a:p>
          <a:p>
            <a:r>
              <a:rPr lang="de-CH" dirty="0"/>
              <a:t>Ordner wechseln		</a:t>
            </a:r>
            <a:r>
              <a:rPr lang="de-CH" b="1" dirty="0"/>
              <a:t>cd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05F04-94C9-A94C-88B1-5F2F9A917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496" y="1340087"/>
            <a:ext cx="3284690" cy="24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83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980BF-90D1-C846-8C34-1EC32983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1. Allgemeine Hinweise &amp; Empfehlungen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0A37-8EB6-7A47-9A2C-50985C780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Username und PW bitte in Grundeinstellung lassen</a:t>
            </a:r>
          </a:p>
          <a:p>
            <a:pPr lvl="1"/>
            <a:r>
              <a:rPr lang="de-CH" dirty="0"/>
              <a:t>Username: «</a:t>
            </a:r>
            <a:r>
              <a:rPr lang="de-CH" dirty="0" err="1"/>
              <a:t>pi</a:t>
            </a:r>
            <a:r>
              <a:rPr lang="de-CH" dirty="0"/>
              <a:t>»</a:t>
            </a:r>
          </a:p>
          <a:p>
            <a:pPr lvl="1"/>
            <a:r>
              <a:rPr lang="de-CH" dirty="0"/>
              <a:t>Passwort: «</a:t>
            </a:r>
            <a:r>
              <a:rPr lang="de-CH" dirty="0" err="1"/>
              <a:t>raspberry</a:t>
            </a:r>
            <a:r>
              <a:rPr lang="de-CH" dirty="0"/>
              <a:t>»</a:t>
            </a:r>
          </a:p>
          <a:p>
            <a:r>
              <a:rPr lang="de-CH" dirty="0"/>
              <a:t>Kein </a:t>
            </a:r>
            <a:r>
              <a:rPr lang="de-CH" dirty="0" err="1"/>
              <a:t>Node-Red</a:t>
            </a:r>
            <a:r>
              <a:rPr lang="de-CH" dirty="0"/>
              <a:t> PW erstellen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186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238D-FF81-8D46-BCDA-4490AC44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CH" dirty="0"/>
              <a:t>2. User Computer mit </a:t>
            </a:r>
            <a:r>
              <a:rPr lang="de-CH" dirty="0" err="1"/>
              <a:t>Raspberry</a:t>
            </a:r>
            <a:r>
              <a:rPr lang="de-CH" dirty="0"/>
              <a:t> verbinden</a:t>
            </a:r>
            <a:br>
              <a:rPr lang="de-CH" dirty="0"/>
            </a:br>
            <a:r>
              <a:rPr lang="de-CH" dirty="0">
                <a:sym typeface="Wingdings" pitchFamily="2" charset="2"/>
              </a:rPr>
              <a:t> Übersicht</a:t>
            </a:r>
            <a:r>
              <a:rPr lang="de-CH" dirty="0"/>
              <a:t>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52C325-1A0F-4748-B505-F4215FE23D87}"/>
              </a:ext>
            </a:extLst>
          </p:cNvPr>
          <p:cNvGrpSpPr/>
          <p:nvPr/>
        </p:nvGrpSpPr>
        <p:grpSpPr>
          <a:xfrm>
            <a:off x="349796" y="1690688"/>
            <a:ext cx="8542411" cy="4569543"/>
            <a:chOff x="349796" y="1690688"/>
            <a:chExt cx="8542411" cy="4569543"/>
          </a:xfrm>
        </p:grpSpPr>
        <p:pic>
          <p:nvPicPr>
            <p:cNvPr id="1030" name="Picture 6" descr="Bildergebnis für mac laptop">
              <a:extLst>
                <a:ext uri="{FF2B5EF4-FFF2-40B4-BE49-F238E27FC236}">
                  <a16:creationId xmlns:a16="http://schemas.microsoft.com/office/drawing/2014/main" id="{CF48B462-4E2E-A84E-B6FC-2CB60D6EB1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180" y="4090153"/>
              <a:ext cx="1867058" cy="1867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0738587-0D64-644E-8293-437FF923F679}"/>
                </a:ext>
              </a:extLst>
            </p:cNvPr>
            <p:cNvSpPr/>
            <p:nvPr/>
          </p:nvSpPr>
          <p:spPr>
            <a:xfrm>
              <a:off x="2587453" y="3854113"/>
              <a:ext cx="1867058" cy="23206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209CB4F-990F-6147-BE88-8BEFAA2D4DF0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flipH="1">
              <a:off x="1266977" y="2717049"/>
              <a:ext cx="1171913" cy="1137064"/>
            </a:xfrm>
            <a:prstGeom prst="line">
              <a:avLst/>
            </a:prstGeom>
            <a:ln w="762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4" descr="Bildergebnis für internet">
              <a:extLst>
                <a:ext uri="{FF2B5EF4-FFF2-40B4-BE49-F238E27FC236}">
                  <a16:creationId xmlns:a16="http://schemas.microsoft.com/office/drawing/2014/main" id="{27D903F0-6E5D-AD49-82B8-8DD68A4B90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5709" y="1690688"/>
              <a:ext cx="1026361" cy="10263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50EF5FE-C587-0A45-899A-6971CA47BE73}"/>
                </a:ext>
              </a:extLst>
            </p:cNvPr>
            <p:cNvCxnSpPr>
              <a:cxnSpLocks/>
              <a:stCxn id="32" idx="2"/>
              <a:endCxn id="25" idx="0"/>
            </p:cNvCxnSpPr>
            <p:nvPr/>
          </p:nvCxnSpPr>
          <p:spPr>
            <a:xfrm>
              <a:off x="2438890" y="2717049"/>
              <a:ext cx="1082092" cy="1137064"/>
            </a:xfrm>
            <a:prstGeom prst="line">
              <a:avLst/>
            </a:prstGeom>
            <a:ln w="762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6" descr="Bildergebnis für mac laptop">
              <a:extLst>
                <a:ext uri="{FF2B5EF4-FFF2-40B4-BE49-F238E27FC236}">
                  <a16:creationId xmlns:a16="http://schemas.microsoft.com/office/drawing/2014/main" id="{D07E2B8A-A025-B04C-9BE8-BC9F1798CA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180" y="4166353"/>
              <a:ext cx="1867058" cy="1867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6" descr="Bildergebnis für mac laptop">
              <a:extLst>
                <a:ext uri="{FF2B5EF4-FFF2-40B4-BE49-F238E27FC236}">
                  <a16:creationId xmlns:a16="http://schemas.microsoft.com/office/drawing/2014/main" id="{6B7237AC-FCC8-5141-9524-643F25A1BB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5859" y="4166353"/>
              <a:ext cx="1867058" cy="1867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Bild 3">
              <a:extLst>
                <a:ext uri="{FF2B5EF4-FFF2-40B4-BE49-F238E27FC236}">
                  <a16:creationId xmlns:a16="http://schemas.microsoft.com/office/drawing/2014/main" id="{6924ABB9-E629-5943-A9A6-583C8426F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92917" y="4482999"/>
              <a:ext cx="1697690" cy="1026221"/>
            </a:xfrm>
            <a:prstGeom prst="rect">
              <a:avLst/>
            </a:prstGeom>
          </p:spPr>
        </p:pic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F0BCD23-1DD6-D148-A74D-6ED9CA8BBCC1}"/>
                </a:ext>
              </a:extLst>
            </p:cNvPr>
            <p:cNvSpPr/>
            <p:nvPr/>
          </p:nvSpPr>
          <p:spPr>
            <a:xfrm>
              <a:off x="4753048" y="3904913"/>
              <a:ext cx="4139159" cy="23206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09581B3-13BB-BB40-9EE5-1FB7898596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8065" y="5059054"/>
              <a:ext cx="1032005" cy="157433"/>
            </a:xfrm>
            <a:prstGeom prst="line">
              <a:avLst/>
            </a:prstGeom>
            <a:ln w="762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Picture 4" descr="Bildergebnis für internet">
              <a:extLst>
                <a:ext uri="{FF2B5EF4-FFF2-40B4-BE49-F238E27FC236}">
                  <a16:creationId xmlns:a16="http://schemas.microsoft.com/office/drawing/2014/main" id="{246EA38C-7512-2D4B-9682-16263AB6B7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5309" y="1741488"/>
              <a:ext cx="1026361" cy="10263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1B98116-2446-904F-9F72-E9F444F0D78A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 flipH="1">
              <a:off x="6822628" y="2767849"/>
              <a:ext cx="35862" cy="1137064"/>
            </a:xfrm>
            <a:prstGeom prst="line">
              <a:avLst/>
            </a:prstGeom>
            <a:ln w="762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908CBC4-66B1-8148-986B-EA671579E328}"/>
                </a:ext>
              </a:extLst>
            </p:cNvPr>
            <p:cNvSpPr/>
            <p:nvPr/>
          </p:nvSpPr>
          <p:spPr>
            <a:xfrm>
              <a:off x="349796" y="3939532"/>
              <a:ext cx="1867058" cy="23206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71" name="Bild 3">
              <a:extLst>
                <a:ext uri="{FF2B5EF4-FFF2-40B4-BE49-F238E27FC236}">
                  <a16:creationId xmlns:a16="http://schemas.microsoft.com/office/drawing/2014/main" id="{6969BC2D-A5FF-FF41-84CD-4B08EC7C1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56477" y="4586770"/>
              <a:ext cx="1697690" cy="1026221"/>
            </a:xfrm>
            <a:prstGeom prst="rect">
              <a:avLst/>
            </a:prstGeom>
          </p:spPr>
        </p:pic>
      </p:grpSp>
      <p:pic>
        <p:nvPicPr>
          <p:cNvPr id="23" name="Bild 3">
            <a:extLst>
              <a:ext uri="{FF2B5EF4-FFF2-40B4-BE49-F238E27FC236}">
                <a16:creationId xmlns:a16="http://schemas.microsoft.com/office/drawing/2014/main" id="{846319FB-9785-0A4B-911F-9D85EEAFA4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65648" y="5236665"/>
            <a:ext cx="1225389" cy="740724"/>
          </a:xfrm>
          <a:prstGeom prst="rect">
            <a:avLst/>
          </a:prstGeom>
        </p:spPr>
      </p:pic>
      <p:pic>
        <p:nvPicPr>
          <p:cNvPr id="24" name="Picture 2" descr="Bildergebnis für bildschirm">
            <a:extLst>
              <a:ext uri="{FF2B5EF4-FFF2-40B4-BE49-F238E27FC236}">
                <a16:creationId xmlns:a16="http://schemas.microsoft.com/office/drawing/2014/main" id="{C484DBBC-D960-4C41-8641-1A2F76292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467" y="3824239"/>
            <a:ext cx="1131570" cy="107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D53C3E-AECB-3C47-A990-5BB665D41A9F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 flipH="1">
            <a:off x="10578343" y="4901621"/>
            <a:ext cx="46909" cy="3350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5827C8-3EEE-F747-8192-4560092ACA20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0607348" y="2418325"/>
            <a:ext cx="2244" cy="1004130"/>
          </a:xfrm>
          <a:prstGeom prst="line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Bildergebnis für internet">
            <a:extLst>
              <a:ext uri="{FF2B5EF4-FFF2-40B4-BE49-F238E27FC236}">
                <a16:creationId xmlns:a16="http://schemas.microsoft.com/office/drawing/2014/main" id="{66A13401-FDCF-9941-9620-2130F794D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016" y="1581028"/>
            <a:ext cx="1136021" cy="113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C87E8A2A-C94F-EF4D-95D4-8D401101E4CB}"/>
              </a:ext>
            </a:extLst>
          </p:cNvPr>
          <p:cNvSpPr/>
          <p:nvPr/>
        </p:nvSpPr>
        <p:spPr>
          <a:xfrm>
            <a:off x="9436856" y="3422455"/>
            <a:ext cx="2340984" cy="28031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583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238D-FF81-8D46-BCDA-4490AC44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2694" cy="1325563"/>
          </a:xfrm>
        </p:spPr>
        <p:txBody>
          <a:bodyPr>
            <a:normAutofit/>
          </a:bodyPr>
          <a:lstStyle/>
          <a:p>
            <a:r>
              <a:rPr lang="de-CH" dirty="0"/>
              <a:t>2. User Computer mit </a:t>
            </a:r>
            <a:r>
              <a:rPr lang="de-CH" dirty="0" err="1"/>
              <a:t>Raspberry</a:t>
            </a:r>
            <a:r>
              <a:rPr lang="de-CH" dirty="0"/>
              <a:t> verbinden (ohne separaten Monitor) </a:t>
            </a:r>
            <a:r>
              <a:rPr lang="de-CH" dirty="0">
                <a:sym typeface="Wingdings" pitchFamily="2" charset="2"/>
              </a:rPr>
              <a:t> Mit Terminal/SHH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F765B-7337-BE46-8112-422CCFBBC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CH" dirty="0"/>
              <a:t>IP oder Hostname sollte bekannt sein: z.B. 192.168.0.1 (Falls IP-Adresse nicht bekannt siehe Kapitel 3)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User Computer mit </a:t>
            </a:r>
            <a:r>
              <a:rPr lang="de-CH" dirty="0" err="1"/>
              <a:t>RaspberryPi</a:t>
            </a:r>
            <a:r>
              <a:rPr lang="de-CH" dirty="0"/>
              <a:t> verbinden (via LAN-Kabel oder gleiches WLAN-Netz)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SSH-Verbindung zum </a:t>
            </a:r>
            <a:r>
              <a:rPr lang="de-CH" dirty="0" err="1"/>
              <a:t>RaspberryPi</a:t>
            </a:r>
            <a:r>
              <a:rPr lang="de-CH" dirty="0"/>
              <a:t> herstellen. Wobei die SSH Verbindung je nach Betriebssystem unterschiedlich ist:</a:t>
            </a:r>
          </a:p>
          <a:p>
            <a:pPr marL="1428750" lvl="2" indent="-514350">
              <a:buFont typeface="+mj-lt"/>
              <a:buAutoNum type="arabicPeriod"/>
            </a:pPr>
            <a:r>
              <a:rPr lang="de-CH" dirty="0"/>
              <a:t>Chrome </a:t>
            </a:r>
            <a:r>
              <a:rPr lang="de-CH" dirty="0" err="1"/>
              <a:t>AddOn</a:t>
            </a:r>
            <a:r>
              <a:rPr lang="de-CH" dirty="0"/>
              <a:t> (unabhängig vom Betriebssystem )</a:t>
            </a:r>
          </a:p>
          <a:p>
            <a:pPr marL="1885950" lvl="3" indent="-514350">
              <a:buFont typeface="+mj-lt"/>
              <a:buAutoNum type="arabicPeriod"/>
            </a:pPr>
            <a:r>
              <a:rPr lang="de-CH" dirty="0"/>
              <a:t>Google Suche nach «</a:t>
            </a:r>
            <a:r>
              <a:rPr lang="de-CH" dirty="0" err="1"/>
              <a:t>add</a:t>
            </a:r>
            <a:r>
              <a:rPr lang="de-CH" dirty="0"/>
              <a:t> on </a:t>
            </a:r>
            <a:r>
              <a:rPr lang="de-CH" dirty="0" err="1"/>
              <a:t>ssh</a:t>
            </a:r>
            <a:r>
              <a:rPr lang="de-CH" dirty="0"/>
              <a:t>» und installieren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i="1" dirty="0" err="1"/>
              <a:t>ssh</a:t>
            </a:r>
            <a:r>
              <a:rPr lang="en-US" i="1" dirty="0"/>
              <a:t> pi@</a:t>
            </a:r>
            <a:r>
              <a:rPr lang="de-CH" i="1" dirty="0"/>
              <a:t>«IP-Adresse»</a:t>
            </a:r>
          </a:p>
          <a:p>
            <a:pPr marL="1885950" lvl="3" indent="-514350">
              <a:buFont typeface="+mj-lt"/>
              <a:buAutoNum type="arabicPeriod"/>
            </a:pPr>
            <a:r>
              <a:rPr lang="de-CH" dirty="0"/>
              <a:t>PW eingeben</a:t>
            </a:r>
          </a:p>
          <a:p>
            <a:pPr marL="1428750" lvl="2" indent="-514350">
              <a:buFont typeface="+mj-lt"/>
              <a:buAutoNum type="arabicPeriod"/>
            </a:pPr>
            <a:r>
              <a:rPr lang="de-CH" dirty="0"/>
              <a:t>Terminal (für Mac User)</a:t>
            </a:r>
          </a:p>
          <a:p>
            <a:pPr marL="1885950" lvl="3" indent="-514350">
              <a:buFont typeface="+mj-lt"/>
              <a:buAutoNum type="arabicPeriod"/>
            </a:pPr>
            <a:r>
              <a:rPr lang="de-CH" dirty="0"/>
              <a:t>«Terminal» im Finder suchen und öffnen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i="1" dirty="0" err="1"/>
              <a:t>ssh</a:t>
            </a:r>
            <a:r>
              <a:rPr lang="en-US" i="1" dirty="0"/>
              <a:t> pi@</a:t>
            </a:r>
            <a:r>
              <a:rPr lang="de-CH" i="1" dirty="0"/>
              <a:t>«IP-Adresse»</a:t>
            </a:r>
          </a:p>
          <a:p>
            <a:pPr marL="1885950" lvl="3" indent="-514350">
              <a:buFont typeface="+mj-lt"/>
              <a:buAutoNum type="arabicPeriod"/>
            </a:pPr>
            <a:r>
              <a:rPr lang="de-CH" dirty="0"/>
              <a:t>PW eingeben</a:t>
            </a:r>
          </a:p>
          <a:p>
            <a:pPr marL="1428750" lvl="2" indent="-514350">
              <a:buFont typeface="+mj-lt"/>
              <a:buAutoNum type="arabicPeriod"/>
            </a:pPr>
            <a:r>
              <a:rPr lang="de-CH" dirty="0" err="1"/>
              <a:t>PuTTY</a:t>
            </a:r>
            <a:r>
              <a:rPr lang="de-CH" dirty="0"/>
              <a:t> (für Windows User)</a:t>
            </a:r>
          </a:p>
          <a:p>
            <a:pPr marL="1885950" lvl="3" indent="-514350">
              <a:buFont typeface="+mj-lt"/>
              <a:buAutoNum type="arabicPeriod"/>
            </a:pPr>
            <a:r>
              <a:rPr lang="de-CH" dirty="0" err="1"/>
              <a:t>PuTTY</a:t>
            </a:r>
            <a:r>
              <a:rPr lang="de-CH" dirty="0"/>
              <a:t> installieren und öffnen</a:t>
            </a:r>
          </a:p>
          <a:p>
            <a:pPr marL="1885950" lvl="3" indent="-514350">
              <a:buFont typeface="+mj-lt"/>
              <a:buAutoNum type="arabicPeriod"/>
            </a:pPr>
            <a:r>
              <a:rPr lang="de-CH" dirty="0"/>
              <a:t>Via </a:t>
            </a:r>
            <a:r>
              <a:rPr lang="de-CH" dirty="0" err="1"/>
              <a:t>ssh</a:t>
            </a:r>
            <a:r>
              <a:rPr lang="de-CH" dirty="0"/>
              <a:t> Verbindung auf die </a:t>
            </a:r>
            <a:r>
              <a:rPr lang="de-CH" i="1" dirty="0"/>
              <a:t>«IP-Adresse» verbinden</a:t>
            </a:r>
          </a:p>
          <a:p>
            <a:pPr marL="1885950" lvl="3" indent="-514350">
              <a:buFont typeface="+mj-lt"/>
              <a:buAutoNum type="arabicPeriod"/>
            </a:pPr>
            <a:r>
              <a:rPr lang="de-CH" dirty="0"/>
              <a:t>PW eingeben</a:t>
            </a:r>
          </a:p>
          <a:p>
            <a:pPr marL="1428750" lvl="2" indent="-514350">
              <a:buFont typeface="+mj-lt"/>
              <a:buAutoNum type="arabicPeriod"/>
            </a:pPr>
            <a:endParaRPr lang="de-CH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C88386-55B5-B54E-A4DD-6A636FCB812A}"/>
              </a:ext>
            </a:extLst>
          </p:cNvPr>
          <p:cNvGrpSpPr/>
          <p:nvPr/>
        </p:nvGrpSpPr>
        <p:grpSpPr>
          <a:xfrm>
            <a:off x="7035658" y="3429000"/>
            <a:ext cx="4820720" cy="2578720"/>
            <a:chOff x="349796" y="1690688"/>
            <a:chExt cx="8542411" cy="4569543"/>
          </a:xfrm>
        </p:grpSpPr>
        <p:pic>
          <p:nvPicPr>
            <p:cNvPr id="5" name="Picture 6" descr="Bildergebnis für mac laptop">
              <a:extLst>
                <a:ext uri="{FF2B5EF4-FFF2-40B4-BE49-F238E27FC236}">
                  <a16:creationId xmlns:a16="http://schemas.microsoft.com/office/drawing/2014/main" id="{6CA6E609-F012-3A41-8F9C-1CC00BB3EB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180" y="4090153"/>
              <a:ext cx="1867058" cy="1867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7D83CFB-FFDE-2446-809A-DF61463DF929}"/>
                </a:ext>
              </a:extLst>
            </p:cNvPr>
            <p:cNvSpPr/>
            <p:nvPr/>
          </p:nvSpPr>
          <p:spPr>
            <a:xfrm>
              <a:off x="2587453" y="3854113"/>
              <a:ext cx="1867058" cy="23206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16FB331-3C71-F643-9424-608E88E90FA7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1266977" y="2717049"/>
              <a:ext cx="1171913" cy="1137064"/>
            </a:xfrm>
            <a:prstGeom prst="line">
              <a:avLst/>
            </a:prstGeom>
            <a:ln w="762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4" descr="Bildergebnis für internet">
              <a:extLst>
                <a:ext uri="{FF2B5EF4-FFF2-40B4-BE49-F238E27FC236}">
                  <a16:creationId xmlns:a16="http://schemas.microsoft.com/office/drawing/2014/main" id="{BCF06E8A-5842-574F-A247-96D558492D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5709" y="1690688"/>
              <a:ext cx="1026361" cy="10263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1DBF3F9-0CFE-E949-9AEB-B03C875525D8}"/>
                </a:ext>
              </a:extLst>
            </p:cNvPr>
            <p:cNvCxnSpPr>
              <a:cxnSpLocks/>
              <a:stCxn id="8" idx="2"/>
              <a:endCxn id="6" idx="0"/>
            </p:cNvCxnSpPr>
            <p:nvPr/>
          </p:nvCxnSpPr>
          <p:spPr>
            <a:xfrm>
              <a:off x="2438890" y="2717049"/>
              <a:ext cx="1082092" cy="1137064"/>
            </a:xfrm>
            <a:prstGeom prst="line">
              <a:avLst/>
            </a:prstGeom>
            <a:ln w="762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6" descr="Bildergebnis für mac laptop">
              <a:extLst>
                <a:ext uri="{FF2B5EF4-FFF2-40B4-BE49-F238E27FC236}">
                  <a16:creationId xmlns:a16="http://schemas.microsoft.com/office/drawing/2014/main" id="{9F2D43F1-D35D-984E-A322-F114AB63D5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180" y="4166353"/>
              <a:ext cx="1867058" cy="1867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Bildergebnis für mac laptop">
              <a:extLst>
                <a:ext uri="{FF2B5EF4-FFF2-40B4-BE49-F238E27FC236}">
                  <a16:creationId xmlns:a16="http://schemas.microsoft.com/office/drawing/2014/main" id="{4E0182D2-CF72-D748-A791-E094CFCCC3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5859" y="4166353"/>
              <a:ext cx="1867058" cy="1867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Bild 3">
              <a:extLst>
                <a:ext uri="{FF2B5EF4-FFF2-40B4-BE49-F238E27FC236}">
                  <a16:creationId xmlns:a16="http://schemas.microsoft.com/office/drawing/2014/main" id="{5D5BD5A3-9197-6F44-9543-04D827575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92917" y="4482999"/>
              <a:ext cx="1697690" cy="1026221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8181ED5-275C-DF4B-AE9E-528C372E6875}"/>
                </a:ext>
              </a:extLst>
            </p:cNvPr>
            <p:cNvSpPr/>
            <p:nvPr/>
          </p:nvSpPr>
          <p:spPr>
            <a:xfrm>
              <a:off x="4753048" y="3904913"/>
              <a:ext cx="4139159" cy="23206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01A90A2-5FF2-3D46-B579-762E0C6E8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8065" y="5059054"/>
              <a:ext cx="1032005" cy="157433"/>
            </a:xfrm>
            <a:prstGeom prst="line">
              <a:avLst/>
            </a:prstGeom>
            <a:ln w="762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4" descr="Bildergebnis für internet">
              <a:extLst>
                <a:ext uri="{FF2B5EF4-FFF2-40B4-BE49-F238E27FC236}">
                  <a16:creationId xmlns:a16="http://schemas.microsoft.com/office/drawing/2014/main" id="{4B2B80BC-6CC6-0344-A844-8469A09A52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5309" y="1741488"/>
              <a:ext cx="1026361" cy="10263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537314-ADC6-4740-BE78-F4F2D8257451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H="1">
              <a:off x="6822628" y="2767849"/>
              <a:ext cx="35862" cy="1137064"/>
            </a:xfrm>
            <a:prstGeom prst="line">
              <a:avLst/>
            </a:prstGeom>
            <a:ln w="762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E9645E7-545D-C24B-9106-7A0A2D0BF9C2}"/>
                </a:ext>
              </a:extLst>
            </p:cNvPr>
            <p:cNvSpPr/>
            <p:nvPr/>
          </p:nvSpPr>
          <p:spPr>
            <a:xfrm>
              <a:off x="349796" y="3939532"/>
              <a:ext cx="1867058" cy="23206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8" name="Bild 3">
              <a:extLst>
                <a:ext uri="{FF2B5EF4-FFF2-40B4-BE49-F238E27FC236}">
                  <a16:creationId xmlns:a16="http://schemas.microsoft.com/office/drawing/2014/main" id="{4E2760C9-712C-4449-BB7F-1EC4B3C04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56477" y="4586770"/>
              <a:ext cx="1697690" cy="10262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37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F765B-7337-BE46-8112-422CCFBBC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4745"/>
            <a:ext cx="10515600" cy="3852217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CH" dirty="0"/>
              <a:t>IP oder Hostname sollte bekannt sein: z.B. 192.168.0.1 (Falls IP-Adresse nicht bekannt siehe Kapitel 3)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User Computer mit </a:t>
            </a:r>
            <a:r>
              <a:rPr lang="de-CH" dirty="0" err="1"/>
              <a:t>RaspberryPi</a:t>
            </a:r>
            <a:r>
              <a:rPr lang="de-CH" dirty="0"/>
              <a:t> verbinden (via LAN-Kabel oder gleiches WLAN-Netz)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Remote Desktop: VNC Verbindung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CH" dirty="0"/>
              <a:t>VNC Viewer muss zuvor auf dem </a:t>
            </a:r>
            <a:r>
              <a:rPr lang="de-CH" dirty="0" err="1"/>
              <a:t>RaspberryPi</a:t>
            </a:r>
            <a:r>
              <a:rPr lang="de-CH" dirty="0"/>
              <a:t> </a:t>
            </a:r>
            <a:r>
              <a:rPr lang="de-CH" dirty="0" err="1"/>
              <a:t>enabled</a:t>
            </a:r>
            <a:r>
              <a:rPr lang="de-CH" dirty="0"/>
              <a:t> sein </a:t>
            </a:r>
            <a:br>
              <a:rPr lang="de-CH" dirty="0"/>
            </a:br>
            <a:r>
              <a:rPr lang="de-CH" dirty="0">
                <a:sym typeface="Wingdings" pitchFamily="2" charset="2"/>
              </a:rPr>
              <a:t> Terminal </a:t>
            </a:r>
            <a:r>
              <a:rPr lang="de-CH" dirty="0" err="1">
                <a:sym typeface="Wingdings" pitchFamily="2" charset="2"/>
              </a:rPr>
              <a:t>RaspberryPI</a:t>
            </a:r>
            <a:r>
              <a:rPr lang="de-CH" dirty="0">
                <a:sym typeface="Wingdings" pitchFamily="2" charset="2"/>
              </a:rPr>
              <a:t>: </a:t>
            </a:r>
            <a:r>
              <a:rPr lang="en-US" b="1" i="1" dirty="0" err="1"/>
              <a:t>vncserver</a:t>
            </a:r>
            <a:r>
              <a:rPr lang="en-US" b="1" i="1" dirty="0"/>
              <a:t> :1 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CH" dirty="0"/>
              <a:t>Auf User Computer VNC Viewer öffnen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CH" dirty="0"/>
              <a:t>Im Eingabefeld </a:t>
            </a:r>
            <a:r>
              <a:rPr lang="de-CH" b="1" dirty="0"/>
              <a:t>«IP-Adresse-RaspberryPi:5901» </a:t>
            </a:r>
            <a:r>
              <a:rPr lang="de-CH" dirty="0"/>
              <a:t>eingeben</a:t>
            </a:r>
            <a:br>
              <a:rPr lang="de-CH" dirty="0"/>
            </a:br>
            <a:r>
              <a:rPr lang="de-CH" dirty="0"/>
              <a:t>z.B. </a:t>
            </a:r>
            <a:r>
              <a:rPr lang="en-US" dirty="0"/>
              <a:t>“192.168.0.104:5901”</a:t>
            </a:r>
            <a:endParaRPr lang="de-CH" dirty="0"/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Alternative zum VNC Viewer kann für Mac-User mit </a:t>
            </a:r>
            <a:br>
              <a:rPr lang="de-CH" dirty="0"/>
            </a:br>
            <a:r>
              <a:rPr lang="de-CH" b="1" i="1" dirty="0"/>
              <a:t>«</a:t>
            </a:r>
            <a:r>
              <a:rPr lang="de-CH" i="1" dirty="0"/>
              <a:t>Connect </a:t>
            </a:r>
            <a:r>
              <a:rPr lang="de-CH" i="1" dirty="0" err="1"/>
              <a:t>to</a:t>
            </a:r>
            <a:r>
              <a:rPr lang="de-CH" i="1" dirty="0"/>
              <a:t> Server» </a:t>
            </a:r>
            <a:r>
              <a:rPr lang="de-CH" dirty="0"/>
              <a:t>die Verbindung hergestellt werden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CH" dirty="0"/>
              <a:t>Finder öffnen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CH" dirty="0"/>
              <a:t>Über </a:t>
            </a:r>
            <a:r>
              <a:rPr lang="de-CH" b="1" i="1" dirty="0"/>
              <a:t>«Go» </a:t>
            </a:r>
            <a:r>
              <a:rPr lang="de-CH" b="1" i="1" dirty="0">
                <a:sym typeface="Wingdings" pitchFamily="2" charset="2"/>
              </a:rPr>
              <a:t> </a:t>
            </a:r>
            <a:r>
              <a:rPr lang="de-CH" i="1" dirty="0"/>
              <a:t> </a:t>
            </a:r>
            <a:r>
              <a:rPr lang="de-CH" b="1" i="1" dirty="0"/>
              <a:t>«Connect </a:t>
            </a:r>
            <a:r>
              <a:rPr lang="de-CH" b="1" i="1" dirty="0" err="1"/>
              <a:t>to</a:t>
            </a:r>
            <a:r>
              <a:rPr lang="de-CH" b="1" i="1" dirty="0"/>
              <a:t> Server»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de-CH" dirty="0"/>
              <a:t>Im Eingabefeld </a:t>
            </a:r>
            <a:r>
              <a:rPr lang="de-CH" b="1" dirty="0"/>
              <a:t>«</a:t>
            </a:r>
            <a:r>
              <a:rPr lang="en-US" b="1" dirty="0" err="1"/>
              <a:t>vnc</a:t>
            </a:r>
            <a:r>
              <a:rPr lang="en-US" b="1" dirty="0"/>
              <a:t>:// </a:t>
            </a:r>
            <a:r>
              <a:rPr lang="de-CH" b="1" dirty="0"/>
              <a:t>IP-Adresse-RaspberryPi:5901» </a:t>
            </a:r>
            <a:r>
              <a:rPr lang="de-CH" dirty="0"/>
              <a:t>eingeben</a:t>
            </a:r>
            <a:br>
              <a:rPr lang="de-CH" dirty="0"/>
            </a:br>
            <a:r>
              <a:rPr lang="de-CH" dirty="0"/>
              <a:t>z.B. </a:t>
            </a:r>
            <a:r>
              <a:rPr lang="en-US" dirty="0"/>
              <a:t>“</a:t>
            </a:r>
            <a:r>
              <a:rPr lang="en-US" dirty="0" err="1"/>
              <a:t>vnc</a:t>
            </a:r>
            <a:r>
              <a:rPr lang="en-US" dirty="0"/>
              <a:t>://192.168.0.104:5901”</a:t>
            </a:r>
            <a:endParaRPr lang="de-CH" b="1" i="1" dirty="0"/>
          </a:p>
          <a:p>
            <a:pPr marL="514350" indent="-514350">
              <a:buFont typeface="+mj-lt"/>
              <a:buAutoNum type="arabicPeriod"/>
            </a:pPr>
            <a:endParaRPr lang="de-CH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E5ED76-52C3-EB4C-9BA0-F688321DD6D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2. User Computer mit </a:t>
            </a:r>
            <a:r>
              <a:rPr lang="de-CH" dirty="0" err="1"/>
              <a:t>Raspberry</a:t>
            </a:r>
            <a:r>
              <a:rPr lang="de-CH" dirty="0"/>
              <a:t> verbinden (ohne separaten Monitor) </a:t>
            </a:r>
            <a:r>
              <a:rPr lang="de-CH" dirty="0">
                <a:sym typeface="Wingdings" pitchFamily="2" charset="2"/>
              </a:rPr>
              <a:t> Mit Remote Desktop</a:t>
            </a:r>
            <a:endParaRPr lang="de-CH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82506E5-FAEB-0741-8B15-AF9640659C35}"/>
              </a:ext>
            </a:extLst>
          </p:cNvPr>
          <p:cNvGrpSpPr/>
          <p:nvPr/>
        </p:nvGrpSpPr>
        <p:grpSpPr>
          <a:xfrm>
            <a:off x="7035658" y="3429000"/>
            <a:ext cx="4820720" cy="2578720"/>
            <a:chOff x="349796" y="1690688"/>
            <a:chExt cx="8542411" cy="4569543"/>
          </a:xfrm>
        </p:grpSpPr>
        <p:pic>
          <p:nvPicPr>
            <p:cNvPr id="5" name="Picture 6" descr="Bildergebnis für mac laptop">
              <a:extLst>
                <a:ext uri="{FF2B5EF4-FFF2-40B4-BE49-F238E27FC236}">
                  <a16:creationId xmlns:a16="http://schemas.microsoft.com/office/drawing/2014/main" id="{4902F251-20AC-9C4C-8CB8-A9D75E00B3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180" y="4090153"/>
              <a:ext cx="1867058" cy="1867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AD8BA25-2B1F-0949-986C-CBE435E9ACF3}"/>
                </a:ext>
              </a:extLst>
            </p:cNvPr>
            <p:cNvSpPr/>
            <p:nvPr/>
          </p:nvSpPr>
          <p:spPr>
            <a:xfrm>
              <a:off x="2587453" y="3854113"/>
              <a:ext cx="1867058" cy="23206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8A65EB-F023-854E-837F-8306F65B1FC0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1266977" y="2717049"/>
              <a:ext cx="1171913" cy="1137064"/>
            </a:xfrm>
            <a:prstGeom prst="line">
              <a:avLst/>
            </a:prstGeom>
            <a:ln w="762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4" descr="Bildergebnis für internet">
              <a:extLst>
                <a:ext uri="{FF2B5EF4-FFF2-40B4-BE49-F238E27FC236}">
                  <a16:creationId xmlns:a16="http://schemas.microsoft.com/office/drawing/2014/main" id="{F252B5F2-9663-ED40-A737-78419A2EF7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5709" y="1690688"/>
              <a:ext cx="1026361" cy="10263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263A747-7DC1-F741-9A83-77651019A12D}"/>
                </a:ext>
              </a:extLst>
            </p:cNvPr>
            <p:cNvCxnSpPr>
              <a:cxnSpLocks/>
              <a:stCxn id="9" idx="2"/>
              <a:endCxn id="6" idx="0"/>
            </p:cNvCxnSpPr>
            <p:nvPr/>
          </p:nvCxnSpPr>
          <p:spPr>
            <a:xfrm>
              <a:off x="2438890" y="2717049"/>
              <a:ext cx="1082092" cy="1137064"/>
            </a:xfrm>
            <a:prstGeom prst="line">
              <a:avLst/>
            </a:prstGeom>
            <a:ln w="762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6" descr="Bildergebnis für mac laptop">
              <a:extLst>
                <a:ext uri="{FF2B5EF4-FFF2-40B4-BE49-F238E27FC236}">
                  <a16:creationId xmlns:a16="http://schemas.microsoft.com/office/drawing/2014/main" id="{B90BFB16-8BA0-DD49-8AA9-5C9C9CE914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180" y="4166353"/>
              <a:ext cx="1867058" cy="1867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Bildergebnis für mac laptop">
              <a:extLst>
                <a:ext uri="{FF2B5EF4-FFF2-40B4-BE49-F238E27FC236}">
                  <a16:creationId xmlns:a16="http://schemas.microsoft.com/office/drawing/2014/main" id="{BE156909-607E-D24E-94FC-B1FEDDABC3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5859" y="4166353"/>
              <a:ext cx="1867058" cy="1867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Bild 3">
              <a:extLst>
                <a:ext uri="{FF2B5EF4-FFF2-40B4-BE49-F238E27FC236}">
                  <a16:creationId xmlns:a16="http://schemas.microsoft.com/office/drawing/2014/main" id="{AE5A0716-9198-1443-A956-7FEEED89C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92917" y="4482999"/>
              <a:ext cx="1697690" cy="1026221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5C4179F-0639-6F40-B080-1D9B874E6D01}"/>
                </a:ext>
              </a:extLst>
            </p:cNvPr>
            <p:cNvSpPr/>
            <p:nvPr/>
          </p:nvSpPr>
          <p:spPr>
            <a:xfrm>
              <a:off x="4753048" y="3904913"/>
              <a:ext cx="4139159" cy="23206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A7507D9-1702-2444-B104-941DADE522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8065" y="5059054"/>
              <a:ext cx="1032005" cy="157433"/>
            </a:xfrm>
            <a:prstGeom prst="line">
              <a:avLst/>
            </a:prstGeom>
            <a:ln w="762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4" descr="Bildergebnis für internet">
              <a:extLst>
                <a:ext uri="{FF2B5EF4-FFF2-40B4-BE49-F238E27FC236}">
                  <a16:creationId xmlns:a16="http://schemas.microsoft.com/office/drawing/2014/main" id="{4D6334D2-E128-4044-846B-C2515DB502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5309" y="1741488"/>
              <a:ext cx="1026361" cy="10263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0791F50-E059-3C4C-95BB-3C8D21206A27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flipH="1">
              <a:off x="6822628" y="2767849"/>
              <a:ext cx="35862" cy="1137064"/>
            </a:xfrm>
            <a:prstGeom prst="line">
              <a:avLst/>
            </a:prstGeom>
            <a:ln w="762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A33B064-6835-E24D-B622-4D002838A9F9}"/>
                </a:ext>
              </a:extLst>
            </p:cNvPr>
            <p:cNvSpPr/>
            <p:nvPr/>
          </p:nvSpPr>
          <p:spPr>
            <a:xfrm>
              <a:off x="349796" y="3939532"/>
              <a:ext cx="1867058" cy="23206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9" name="Bild 3">
              <a:extLst>
                <a:ext uri="{FF2B5EF4-FFF2-40B4-BE49-F238E27FC236}">
                  <a16:creationId xmlns:a16="http://schemas.microsoft.com/office/drawing/2014/main" id="{E5765217-62D2-4C40-9CA6-B940E1213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56477" y="4586770"/>
              <a:ext cx="1697690" cy="10262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5210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238D-FF81-8D46-BCDA-4490AC44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CH" sz="4000" dirty="0"/>
              <a:t>3. IP ausfindig machen (mit separatem Monitor)</a:t>
            </a:r>
          </a:p>
        </p:txBody>
      </p:sp>
      <p:pic>
        <p:nvPicPr>
          <p:cNvPr id="6" name="Bild 3">
            <a:extLst>
              <a:ext uri="{FF2B5EF4-FFF2-40B4-BE49-F238E27FC236}">
                <a16:creationId xmlns:a16="http://schemas.microsoft.com/office/drawing/2014/main" id="{09A5B168-0EAD-5948-ABF1-F8441B2745C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6992" y="5243210"/>
            <a:ext cx="1225389" cy="740724"/>
          </a:xfrm>
          <a:prstGeom prst="rect">
            <a:avLst/>
          </a:prstGeom>
        </p:spPr>
      </p:pic>
      <p:pic>
        <p:nvPicPr>
          <p:cNvPr id="1026" name="Picture 2" descr="Bildergebnis für bildschirm">
            <a:extLst>
              <a:ext uri="{FF2B5EF4-FFF2-40B4-BE49-F238E27FC236}">
                <a16:creationId xmlns:a16="http://schemas.microsoft.com/office/drawing/2014/main" id="{C2DC0248-3BD0-5B4E-A423-587F40A86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811" y="3830784"/>
            <a:ext cx="1131570" cy="107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4DF74F-4C0F-5A46-B1CD-BA3B97614A63}"/>
              </a:ext>
            </a:extLst>
          </p:cNvPr>
          <p:cNvCxnSpPr>
            <a:cxnSpLocks/>
            <a:stCxn id="1026" idx="2"/>
            <a:endCxn id="6" idx="0"/>
          </p:cNvCxnSpPr>
          <p:nvPr/>
        </p:nvCxnSpPr>
        <p:spPr>
          <a:xfrm flipH="1">
            <a:off x="1979687" y="4908166"/>
            <a:ext cx="46909" cy="3350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C0546B-9ABE-9343-9188-AAC534C92D45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2008692" y="2424870"/>
            <a:ext cx="2244" cy="1004130"/>
          </a:xfrm>
          <a:prstGeom prst="line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Bildergebnis für internet">
            <a:extLst>
              <a:ext uri="{FF2B5EF4-FFF2-40B4-BE49-F238E27FC236}">
                <a16:creationId xmlns:a16="http://schemas.microsoft.com/office/drawing/2014/main" id="{8197FF98-B4BF-084B-A819-0B5A9CAC5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360" y="1587573"/>
            <a:ext cx="1136021" cy="113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DF5F7543-771B-B14F-948A-7D7143E1CA09}"/>
              </a:ext>
            </a:extLst>
          </p:cNvPr>
          <p:cNvSpPr/>
          <p:nvPr/>
        </p:nvSpPr>
        <p:spPr>
          <a:xfrm>
            <a:off x="838200" y="3429000"/>
            <a:ext cx="2340984" cy="28031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F1100AD-10B4-9E4F-B338-6AC7C18AB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5449" y="1945737"/>
            <a:ext cx="7655740" cy="4038197"/>
          </a:xfrm>
        </p:spPr>
        <p:txBody>
          <a:bodyPr>
            <a:normAutofit fontScale="85000" lnSpcReduction="20000"/>
          </a:bodyPr>
          <a:lstStyle/>
          <a:p>
            <a:r>
              <a:rPr lang="de-CH" dirty="0"/>
              <a:t>Hinweise</a:t>
            </a:r>
          </a:p>
          <a:p>
            <a:pPr lvl="1"/>
            <a:r>
              <a:rPr lang="de-CH" dirty="0"/>
              <a:t>Die IP über das WLAN wird in der Regel dynamisch verteilt</a:t>
            </a:r>
            <a:endParaRPr lang="de-CH" dirty="0">
              <a:cs typeface="Calibri"/>
            </a:endParaRPr>
          </a:p>
          <a:p>
            <a:pPr lvl="1"/>
            <a:r>
              <a:rPr lang="de-CH" dirty="0"/>
              <a:t>Einfacher ist, wenn ein statische IP verliehen wird</a:t>
            </a:r>
          </a:p>
          <a:p>
            <a:pPr lvl="1"/>
            <a:r>
              <a:rPr lang="de-CH" dirty="0"/>
              <a:t>Beim erstmaligen </a:t>
            </a:r>
            <a:r>
              <a:rPr lang="de-CH" dirty="0" err="1"/>
              <a:t>SetUp</a:t>
            </a:r>
            <a:r>
              <a:rPr lang="de-CH" dirty="0"/>
              <a:t> muss das </a:t>
            </a:r>
            <a:r>
              <a:rPr lang="de-CH" dirty="0" err="1"/>
              <a:t>RaspberryPi</a:t>
            </a:r>
            <a:r>
              <a:rPr lang="de-CH" dirty="0"/>
              <a:t> an einen Bildschirm angeschlossen werden um die IP (statisch und/oder WLAN) herauszufinden</a:t>
            </a:r>
          </a:p>
          <a:p>
            <a:r>
              <a:rPr lang="de-CH" dirty="0"/>
              <a:t>Vorgehen</a:t>
            </a:r>
          </a:p>
          <a:p>
            <a:pPr lvl="1"/>
            <a:r>
              <a:rPr lang="de-CH" dirty="0" err="1"/>
              <a:t>Raspberry</a:t>
            </a:r>
            <a:r>
              <a:rPr lang="de-CH" dirty="0"/>
              <a:t> an einen separaten Monitor und</a:t>
            </a:r>
            <a:br>
              <a:rPr lang="de-CH" dirty="0"/>
            </a:br>
            <a:r>
              <a:rPr lang="de-CH" dirty="0"/>
              <a:t>die Stromversorgung anschliessen</a:t>
            </a:r>
          </a:p>
          <a:p>
            <a:pPr lvl="1"/>
            <a:r>
              <a:rPr lang="de-CH" dirty="0"/>
              <a:t>Terminal auf dem </a:t>
            </a:r>
            <a:r>
              <a:rPr lang="de-CH" dirty="0" err="1"/>
              <a:t>Raspberry</a:t>
            </a:r>
            <a:r>
              <a:rPr lang="de-CH" dirty="0"/>
              <a:t> öffnen</a:t>
            </a:r>
          </a:p>
          <a:p>
            <a:pPr lvl="1"/>
            <a:r>
              <a:rPr lang="de-CH" dirty="0"/>
              <a:t>Terminalbefehl auf dem </a:t>
            </a:r>
            <a:r>
              <a:rPr lang="de-CH" dirty="0" err="1"/>
              <a:t>RaspberryPi</a:t>
            </a:r>
            <a:r>
              <a:rPr lang="de-CH" dirty="0"/>
              <a:t>: </a:t>
            </a:r>
            <a:r>
              <a:rPr lang="de-CH" b="1" dirty="0"/>
              <a:t>	</a:t>
            </a:r>
            <a:r>
              <a:rPr lang="de-CH" b="1" dirty="0" err="1"/>
              <a:t>ifconfig</a:t>
            </a:r>
            <a:endParaRPr lang="de-CH" b="1" dirty="0"/>
          </a:p>
          <a:p>
            <a:pPr lvl="1"/>
            <a:r>
              <a:rPr lang="de-CH" dirty="0"/>
              <a:t>IP auslesen</a:t>
            </a:r>
          </a:p>
          <a:p>
            <a:pPr lvl="2"/>
            <a:r>
              <a:rPr lang="de-CH" dirty="0"/>
              <a:t>Eth0 = statisch IP-Adresse</a:t>
            </a:r>
          </a:p>
          <a:p>
            <a:pPr lvl="2"/>
            <a:r>
              <a:rPr lang="de-CH" dirty="0"/>
              <a:t>Wlan0= </a:t>
            </a:r>
            <a:r>
              <a:rPr lang="de-CH" dirty="0" err="1"/>
              <a:t>Wlan</a:t>
            </a:r>
            <a:r>
              <a:rPr lang="de-CH" dirty="0"/>
              <a:t> IP-Adresse</a:t>
            </a:r>
          </a:p>
          <a:p>
            <a:pPr lvl="1"/>
            <a:endParaRPr lang="de-CH" dirty="0"/>
          </a:p>
          <a:p>
            <a:pPr lvl="1"/>
            <a:endParaRPr lang="de-CH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2CC29BA-9D31-CC47-8319-BAD290CCB1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1362" y="3793807"/>
            <a:ext cx="3633103" cy="256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47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F765B-7337-BE46-8112-422CCFBBC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8765"/>
            <a:ext cx="7620000" cy="40381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CH" dirty="0"/>
              <a:t>Vorgehen</a:t>
            </a:r>
          </a:p>
          <a:p>
            <a:pPr lvl="1"/>
            <a:r>
              <a:rPr lang="de-CH" dirty="0" err="1"/>
              <a:t>RaspberryPi</a:t>
            </a:r>
            <a:r>
              <a:rPr lang="de-CH" dirty="0"/>
              <a:t> mit User Computer verbinden </a:t>
            </a:r>
          </a:p>
          <a:p>
            <a:pPr lvl="2"/>
            <a:r>
              <a:rPr lang="de-CH" dirty="0"/>
              <a:t>Via LAN: Mit LAN Kabel User Computer und </a:t>
            </a:r>
            <a:r>
              <a:rPr lang="de-CH" dirty="0" err="1"/>
              <a:t>RaspberryPi</a:t>
            </a:r>
            <a:r>
              <a:rPr lang="de-CH" dirty="0"/>
              <a:t> verbinden </a:t>
            </a:r>
          </a:p>
          <a:p>
            <a:pPr lvl="2"/>
            <a:r>
              <a:rPr lang="de-CH" dirty="0"/>
              <a:t>Via WLAN: User Computer und </a:t>
            </a:r>
            <a:r>
              <a:rPr lang="de-CH" dirty="0" err="1"/>
              <a:t>RaspberryPi</a:t>
            </a:r>
            <a:r>
              <a:rPr lang="de-CH" dirty="0"/>
              <a:t> verbinden sollten im gleichen Netzwerk sein</a:t>
            </a:r>
            <a:endParaRPr lang="de-CH" dirty="0">
              <a:cs typeface="Calibri"/>
            </a:endParaRPr>
          </a:p>
          <a:p>
            <a:pPr lvl="1"/>
            <a:r>
              <a:rPr lang="de-CH" dirty="0"/>
              <a:t>Terminalbefehl auf dem </a:t>
            </a:r>
            <a:r>
              <a:rPr lang="de-CH" dirty="0" err="1"/>
              <a:t>RaspberryPi</a:t>
            </a:r>
            <a:r>
              <a:rPr lang="de-CH" dirty="0"/>
              <a:t>: </a:t>
            </a:r>
            <a:r>
              <a:rPr lang="de-CH" b="1" dirty="0"/>
              <a:t>	</a:t>
            </a:r>
            <a:r>
              <a:rPr lang="de-CH" b="1" dirty="0" err="1"/>
              <a:t>ifconfig</a:t>
            </a:r>
            <a:endParaRPr lang="de-CH" b="1" dirty="0"/>
          </a:p>
          <a:p>
            <a:pPr lvl="1"/>
            <a:r>
              <a:rPr lang="de-CH" dirty="0"/>
              <a:t>IP auslesen</a:t>
            </a:r>
          </a:p>
          <a:p>
            <a:pPr lvl="2"/>
            <a:r>
              <a:rPr lang="de-CH" dirty="0"/>
              <a:t>Eth0 = statisch IP-Adresse</a:t>
            </a:r>
          </a:p>
          <a:p>
            <a:pPr lvl="2"/>
            <a:r>
              <a:rPr lang="de-CH" dirty="0"/>
              <a:t>Wlan0= </a:t>
            </a:r>
            <a:r>
              <a:rPr lang="de-CH" dirty="0" err="1"/>
              <a:t>Wlan</a:t>
            </a:r>
            <a:r>
              <a:rPr lang="de-CH" dirty="0"/>
              <a:t> IP-Adresse</a:t>
            </a:r>
          </a:p>
          <a:p>
            <a:pPr lvl="1"/>
            <a:endParaRPr lang="de-CH" dirty="0"/>
          </a:p>
          <a:p>
            <a:pPr lvl="1"/>
            <a:endParaRPr lang="de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057780-1C47-2643-A43A-BB95F365C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008" y="2727349"/>
            <a:ext cx="3633103" cy="256376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6DDB0A6-86A3-6947-BD50-B612CD079C0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3 User Computer mit </a:t>
            </a:r>
            <a:r>
              <a:rPr lang="de-CH" dirty="0" err="1"/>
              <a:t>Raspberry</a:t>
            </a:r>
            <a:r>
              <a:rPr lang="de-CH" dirty="0"/>
              <a:t> verbinden </a:t>
            </a:r>
          </a:p>
          <a:p>
            <a:r>
              <a:rPr lang="de-CH" dirty="0">
                <a:sym typeface="Wingdings" pitchFamily="2" charset="2"/>
              </a:rPr>
              <a:t> </a:t>
            </a:r>
            <a:r>
              <a:rPr lang="de-CH" dirty="0"/>
              <a:t>IP ausfindig machen	</a:t>
            </a:r>
          </a:p>
        </p:txBody>
      </p:sp>
    </p:spTree>
    <p:extLst>
      <p:ext uri="{BB962C8B-B14F-4D97-AF65-F5344CB8AC3E}">
        <p14:creationId xmlns:p14="http://schemas.microsoft.com/office/powerpoint/2010/main" val="3464198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2336</TotalTime>
  <Words>635</Words>
  <Application>Microsoft Macintosh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Verbindung zum Raspberry Pi</vt:lpstr>
      <vt:lpstr>Inhalt</vt:lpstr>
      <vt:lpstr>0. Grundbefehle für Terminal</vt:lpstr>
      <vt:lpstr>1. Allgemeine Hinweise &amp; Empfehlungen</vt:lpstr>
      <vt:lpstr>2. User Computer mit Raspberry verbinden  Übersicht </vt:lpstr>
      <vt:lpstr>2. User Computer mit Raspberry verbinden (ohne separaten Monitor)  Mit Terminal/SHH</vt:lpstr>
      <vt:lpstr>PowerPoint Presentation</vt:lpstr>
      <vt:lpstr>3. IP ausfindig machen (mit separatem Monitor)</vt:lpstr>
      <vt:lpstr>PowerPoint Presentation</vt:lpstr>
      <vt:lpstr>4. Übung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HSLU</dc:title>
  <dc:creator>Youri Boehler</dc:creator>
  <cp:lastModifiedBy>Youri.Boehler</cp:lastModifiedBy>
  <cp:revision>103</cp:revision>
  <dcterms:created xsi:type="dcterms:W3CDTF">2018-03-21T20:00:14Z</dcterms:created>
  <dcterms:modified xsi:type="dcterms:W3CDTF">2019-11-22T15:26:19Z</dcterms:modified>
</cp:coreProperties>
</file>