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257" r:id="rId3"/>
    <p:sldId id="270" r:id="rId4"/>
    <p:sldId id="287" r:id="rId5"/>
    <p:sldId id="271" r:id="rId6"/>
    <p:sldId id="272" r:id="rId7"/>
    <p:sldId id="288" r:id="rId8"/>
    <p:sldId id="279" r:id="rId9"/>
    <p:sldId id="278" r:id="rId10"/>
    <p:sldId id="28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949208-DB83-A840-B907-F569129BCA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CF4FC-4F5F-D54C-8190-6ECE18A4A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B272-D395-4F4A-A65F-00CC0073191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78712-6EF3-4648-9959-8B90C8501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423D-CF61-EF43-9083-960DB483F2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D3BD3-1CC6-1A4A-82E7-AEA1EC5A8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3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B384-1784-1845-B5A2-EDD8527F41A9}" type="datetimeFigureOut">
              <a:rPr lang="de-CH" smtClean="0"/>
              <a:t>05.12.19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F2CE-00F9-434A-B464-D7D5CFCEC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102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CE59-0D4D-CD42-BC66-AAE0171E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5EBC-18A7-DF42-BBE6-CEBE00DA8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B065-F508-6D4D-B9E3-C75ADFD9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3308-045F-5D44-A723-01BEF5EB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9F7D-D13F-8345-B91A-7D315393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8248-F28E-444C-92FC-82C62BAD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1FC07-CD1F-FB42-853A-1EEEBFE5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16F7-F44A-904C-82DD-5F51F54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3040-D15E-4240-8EFD-5BF0A91C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E0F-0909-EF40-90E0-CE5D007E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2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D91E0-FD0D-E74A-942A-55BC2934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78DBB-D8CD-4A4D-9D89-B07B4437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1301-3CBF-9D49-892B-7366CA17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64FB-0360-7D4B-AEFE-E77AECB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8531-E061-B146-BD9E-8E38B684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9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242-0670-4545-80FA-3354B8F7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D697-4F7D-3345-9F64-51C64B7B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8C8-707D-6945-AFB8-09BF3623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2916-160F-494C-80D2-942D1258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A85F-25FD-8341-80C6-B919967B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1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C247-7C07-DB47-8EE7-297A303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C79D-88D9-D54B-8906-2D5B08FA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296A-83F2-6040-B205-688EDD92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F0B4-C6F6-F44C-9678-F3F8801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CC8A-93B5-4A48-9CF1-62F524C5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32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828E-DA94-444E-8A15-4D850A06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84BD-7D69-154F-858C-345532A75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A0EB-DB60-C841-B993-D52E6425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3DED-0356-EE46-858F-54AC2CA3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7622-168B-9A4E-8A9E-5A101D6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653E2-232D-0C4E-BA52-E9FE54FC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17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07D-7CEC-B64C-9833-DBE9F1C4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CEAB-5BDD-6646-B2EA-7327AC4E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3F36-34E0-6240-9C98-251600EE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9C340-257E-E047-A8C8-35125E8C2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68095-468C-224D-A964-CDF3077D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4FD2E-449D-274C-BC91-A97FC159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73564-7F99-854E-BD85-3A5228E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255D7-E627-D64D-A1F5-75855CE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44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87CA-B510-A749-9132-BC124475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65373-F9A2-FD49-8D86-8EE0B4E0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F49C9-68A0-6549-9511-006062AB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80F9F-A0B3-744F-AA1A-FC28385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5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64DA5-9E4E-664C-B78D-FB393464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2B28E-3AFD-F641-8C6C-A2415110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5815-1EAF-B84E-B46E-C63F4B44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5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B3BD-2C37-194B-96F9-27EC38FB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8B8B-85BF-6843-AA1E-F5445BDC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F17F-C56D-6942-A014-2D8818F9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7B35-5505-F644-9164-4039CBC9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0E245-F86D-3C42-A047-DA7F3A4A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45A1-2B72-7B46-A724-54AF715A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32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C0B1-D292-564C-BF4B-F44004F0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6552B-479D-8D4E-93A5-91A69E41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9822-566C-CE49-B6C3-8E34BE6F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33BA8-DF73-D943-A601-3EBAD507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 Mai 2018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A7A2-DBEB-B449-977E-4756038B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D750-353B-6B4A-8C12-B3694DA6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5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8A7C-5546-0646-8331-FEA82274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DC26-0A34-B94B-A61F-C6BEB9C5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851"/>
            <a:ext cx="10515600" cy="48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09A2-E903-484C-9D6B-B65354CA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17. Mai 2018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6C21-4CAE-D446-9A53-16925429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Youri Böhler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0FE9-5C7F-F041-A0C5-5442B779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299C-9C25-0E4C-B66F-93F1B42CC670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Picture 4" descr="Bildergebnis für ibm">
            <a:extLst>
              <a:ext uri="{FF2B5EF4-FFF2-40B4-BE49-F238E27FC236}">
                <a16:creationId xmlns:a16="http://schemas.microsoft.com/office/drawing/2014/main" id="{32AC2E4C-6F8A-D14A-91E8-E33964F7B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527" y="249964"/>
            <a:ext cx="1180111" cy="53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ocs/content/wsj/analyze-data/visual-recognition-create-model.html?linkInPage=true" TargetMode="External"/><Relationship Id="rId2" Type="http://schemas.openxmlformats.org/officeDocument/2006/relationships/hyperlink" Target="https://console.bluemix.net/docs/services/visual-recognition/getting-started.html#getting-started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how.com/Export-Image-Files-from-a-Video-File-using-VLC" TargetMode="External"/><Relationship Id="rId5" Type="http://schemas.openxmlformats.org/officeDocument/2006/relationships/hyperlink" Target="https://console.bluemix.net/docs/services/visual-recognition/customizing.html#guidelines-for-training-classifiers" TargetMode="External"/><Relationship Id="rId4" Type="http://schemas.openxmlformats.org/officeDocument/2006/relationships/hyperlink" Target="https://console.bluemix.net/docs/services/visual-recognition/tutorial-custom-classifier.html#creating-a-custom-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bluemix.net/docs/services/visual-recognition/customizing.html#guidelines-for-training-classifiers" TargetMode="External"/><Relationship Id="rId3" Type="http://schemas.openxmlformats.org/officeDocument/2006/relationships/hyperlink" Target="https://watson-developer-cloud.github.io/doc-tutorial-downloads/visual-recognition/beagle.zip" TargetMode="External"/><Relationship Id="rId7" Type="http://schemas.openxmlformats.org/officeDocument/2006/relationships/hyperlink" Target="https://dataplatform.cloud.ibm.com/docs/content/wsj/analyze-data/visual-recognition-prepare.html?linkInPage=true" TargetMode="External"/><Relationship Id="rId2" Type="http://schemas.openxmlformats.org/officeDocument/2006/relationships/hyperlink" Target="https://cloud.ibm.com/docs/services/visual-recognition?topic=visual-recognition-tutorial-custom-classifier&amp;locale=en-US#tutorial-custom-classifi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tson-developer-cloud.github.io/doc-tutorial-downloads/visual-recognition/cats.zip" TargetMode="External"/><Relationship Id="rId5" Type="http://schemas.openxmlformats.org/officeDocument/2006/relationships/hyperlink" Target="https://watson-developer-cloud.github.io/doc-tutorial-downloads/visual-recognition/golden-retriever.zip" TargetMode="External"/><Relationship Id="rId4" Type="http://schemas.openxmlformats.org/officeDocument/2006/relationships/hyperlink" Target="https://watson-developer-cloud.github.io/doc-tutorial-downloads/visual-recognition/husky.zip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B14A-FD2A-BA4E-BB3F-43D3A0A16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Workshop HSLU – Hands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6D4B-2AE7-6144-8EBC-3690E751E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Train Watson Visual Recognition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8F5F-AAF0-2A4C-985D-14DCBDB7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FA23-A085-1949-9BC5-576CB78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26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7AEC-66C8-2941-9125-FD92DA82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5. Deploy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227E-D8BE-1E43-A7F5-AF217BA3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69" y="3019224"/>
            <a:ext cx="6001084" cy="351968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 the Watson Studio click on </a:t>
            </a:r>
            <a:br>
              <a:rPr lang="en-GB" dirty="0"/>
            </a:br>
            <a:r>
              <a:rPr lang="en-GB" dirty="0"/>
              <a:t>new created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the Model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the Model ID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an additional function Node before the Visual Recognition Node 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open the function node and a</a:t>
            </a:r>
            <a:r>
              <a:rPr lang="en-GB" dirty="0"/>
              <a:t>dd your Model ID: </a:t>
            </a:r>
            <a:r>
              <a:rPr lang="en-GB" dirty="0" err="1"/>
              <a:t>msg.params</a:t>
            </a:r>
            <a:r>
              <a:rPr lang="en-GB" dirty="0"/>
              <a:t>={"</a:t>
            </a:r>
            <a:r>
              <a:rPr lang="en-GB" dirty="0" err="1"/>
              <a:t>classifier_ids</a:t>
            </a:r>
            <a:r>
              <a:rPr lang="en-GB" dirty="0"/>
              <a:t>":[Model-ID]};</a:t>
            </a:r>
            <a:br>
              <a:rPr lang="en-GB" dirty="0"/>
            </a:br>
            <a:r>
              <a:rPr lang="en-GB" dirty="0"/>
              <a:t>(replace Model-ID with your ID)</a:t>
            </a: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Deploy and Test Your flow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9FA7-F730-3543-B860-9C34191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Youri </a:t>
            </a:r>
            <a:r>
              <a:rPr lang="en-GB" dirty="0" err="1"/>
              <a:t>Böhler</a:t>
            </a:r>
            <a:r>
              <a:rPr lang="en-GB" dirty="0"/>
              <a:t> &amp; Raphael </a:t>
            </a:r>
            <a:r>
              <a:rPr lang="en-GB" dirty="0" err="1"/>
              <a:t>Tholl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8C86-A8DD-5344-B863-927F448D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en-GB" smtClean="0"/>
              <a:t>10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EDBB6-5709-2B44-8144-EE72032DBE4A}"/>
              </a:ext>
            </a:extLst>
          </p:cNvPr>
          <p:cNvSpPr txBox="1">
            <a:spLocks/>
          </p:cNvSpPr>
          <p:nvPr/>
        </p:nvSpPr>
        <p:spPr>
          <a:xfrm>
            <a:off x="1076804" y="1239865"/>
            <a:ext cx="10671748" cy="1182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Hint:  </a:t>
            </a:r>
            <a:r>
              <a:rPr lang="en-GB" dirty="0"/>
              <a:t>To integrate your custom model in the previous exercise, the service needs to know which class it has to use. This is specified with the Model ID.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F494A-F639-D348-91CC-8CEE4C6B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83" y="3914813"/>
            <a:ext cx="5170733" cy="21509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206E11-6862-CB42-8E7C-9BBC090E182E}"/>
              </a:ext>
            </a:extLst>
          </p:cNvPr>
          <p:cNvSpPr/>
          <p:nvPr/>
        </p:nvSpPr>
        <p:spPr>
          <a:xfrm>
            <a:off x="10302705" y="5551956"/>
            <a:ext cx="1825892" cy="569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F83F5-EA58-EC47-9AD8-2806BEBC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75" y="2134341"/>
            <a:ext cx="5623250" cy="14241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3A87CD-D97A-F545-9419-75FFFE490024}"/>
              </a:ext>
            </a:extLst>
          </p:cNvPr>
          <p:cNvCxnSpPr>
            <a:cxnSpLocks/>
          </p:cNvCxnSpPr>
          <p:nvPr/>
        </p:nvCxnSpPr>
        <p:spPr>
          <a:xfrm flipV="1">
            <a:off x="6720702" y="3429000"/>
            <a:ext cx="676691" cy="914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F017A-30DC-ED41-B0C5-4C0E09EE6CF6}"/>
              </a:ext>
            </a:extLst>
          </p:cNvPr>
          <p:cNvCxnSpPr>
            <a:cxnSpLocks/>
          </p:cNvCxnSpPr>
          <p:nvPr/>
        </p:nvCxnSpPr>
        <p:spPr>
          <a:xfrm>
            <a:off x="6585857" y="5288535"/>
            <a:ext cx="4170135" cy="548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0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6D01-7FB9-F641-ACB4-5568A44F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6.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6DE5-22B6-644B-A2B0-408011CD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>
                <a:hlinkClick r:id="rId2"/>
              </a:rPr>
              <a:t>https://console.bluemix.net/docs/services/visual-recognition/getting-started.html#getting-started-tutorial</a:t>
            </a:r>
            <a:endParaRPr lang="de-CH" dirty="0"/>
          </a:p>
          <a:p>
            <a:r>
              <a:rPr lang="de-CH" dirty="0"/>
              <a:t>Custom </a:t>
            </a:r>
            <a:r>
              <a:rPr lang="de-CH" dirty="0" err="1"/>
              <a:t>Classifier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>
                <a:hlinkClick r:id="rId3"/>
              </a:rPr>
              <a:t>https://dataplatform.cloud.ibm.com/docs/content/wsj/analyze-data/visual-recognition-create-model.html?linkInPage=true</a:t>
            </a:r>
            <a:br>
              <a:rPr lang="de-CH" dirty="0"/>
            </a:br>
            <a:r>
              <a:rPr lang="de-CH" dirty="0">
                <a:hlinkClick r:id="rId4"/>
              </a:rPr>
              <a:t>https://console.bluemix.net/docs/services/visual-recognition/tutorial-custom-classifier.html#creating-a-custom-model</a:t>
            </a:r>
            <a:endParaRPr lang="de-CH" dirty="0"/>
          </a:p>
          <a:p>
            <a:r>
              <a:rPr lang="de-CH" dirty="0" err="1"/>
              <a:t>Prepare</a:t>
            </a:r>
            <a:r>
              <a:rPr lang="de-CH" dirty="0"/>
              <a:t> </a:t>
            </a:r>
            <a:r>
              <a:rPr lang="de-CH" dirty="0" err="1"/>
              <a:t>images</a:t>
            </a:r>
            <a:endParaRPr lang="de-CH" dirty="0"/>
          </a:p>
          <a:p>
            <a:pPr lvl="1"/>
            <a:r>
              <a:rPr lang="de-CH" dirty="0"/>
              <a:t>Guidelines: </a:t>
            </a:r>
            <a:br>
              <a:rPr lang="de-CH" dirty="0"/>
            </a:br>
            <a:r>
              <a:rPr lang="de-CH" dirty="0">
                <a:hlinkClick r:id="rId5"/>
              </a:rPr>
              <a:t>https://console.bluemix.net/docs/services/visual-recognition/customizing.html#guidelines-for-training-classifiers</a:t>
            </a:r>
            <a:endParaRPr lang="de-CH" dirty="0"/>
          </a:p>
          <a:p>
            <a:pPr lvl="1"/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vides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>
                <a:hlinkClick r:id="rId6"/>
              </a:rPr>
              <a:t>https://www.wikihow.com/Export-Image-Files-from-a-Video-File-using-VLC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DF0D-C72A-FF4D-AD73-8A4F3E7D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FEAD-0C16-F141-BA66-9448D18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2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75C-AD50-DE43-8BAE-4B03FC7F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Content – Train Watson Visual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DA5C-829A-C249-8DBC-138ADEA6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Prepare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Train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Test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Links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0172-AFFE-4C44-B361-7D7ED09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1313-A783-C840-B609-6EF844E1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3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F47D-C53B-0E4F-8763-DA39D48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021FDA-C73F-8A43-9BAA-BEAE59063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108" y="717694"/>
            <a:ext cx="5236692" cy="3005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2E96C-8A95-6E4F-8C8A-BDCF11EE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731" y="4076219"/>
            <a:ext cx="3316069" cy="25294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92ABA-B8F4-D448-9D33-8725C40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Youri Böhler &amp; Raphael Tholl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49469-B2F1-3D42-9C9B-5405F682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0863D-7AE9-B442-A8C0-C4776EFE95B5}"/>
              </a:ext>
            </a:extLst>
          </p:cNvPr>
          <p:cNvSpPr txBox="1"/>
          <p:nvPr/>
        </p:nvSpPr>
        <p:spPr>
          <a:xfrm>
            <a:off x="8501742" y="3891553"/>
            <a:ext cx="22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Classifier vs. Classifier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72E03A-9964-964B-A05F-1939DFC637CD}"/>
              </a:ext>
            </a:extLst>
          </p:cNvPr>
          <p:cNvSpPr txBox="1">
            <a:spLocks/>
          </p:cNvSpPr>
          <p:nvPr/>
        </p:nvSpPr>
        <p:spPr>
          <a:xfrm>
            <a:off x="838200" y="1363851"/>
            <a:ext cx="5100263" cy="4813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Procedure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/>
              <a:t>Prepare your images</a:t>
            </a:r>
            <a:br>
              <a:rPr lang="en-US" sz="1800" dirty="0"/>
            </a:br>
            <a:r>
              <a:rPr lang="en-US" sz="1800" dirty="0"/>
              <a:t>We are going to train a classifier called dogs and we prepared for you some pictures to train the individual classes.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/>
              <a:t>Train your custom model</a:t>
            </a:r>
            <a:br>
              <a:rPr lang="en-US" sz="1800" dirty="0"/>
            </a:br>
            <a:r>
              <a:rPr lang="en-US" sz="1800" dirty="0"/>
              <a:t>To create your classes you can use 2 options:</a:t>
            </a:r>
            <a:br>
              <a:rPr lang="en-US" sz="1800" dirty="0"/>
            </a:br>
            <a:r>
              <a:rPr lang="en-US" sz="1800" dirty="0"/>
              <a:t>- The Model Builder in Watson Studio</a:t>
            </a:r>
            <a:br>
              <a:rPr lang="en-US" sz="1800" dirty="0"/>
            </a:br>
            <a:r>
              <a:rPr lang="en-US" sz="1800" dirty="0"/>
              <a:t>- Command Line Tool</a:t>
            </a:r>
            <a:br>
              <a:rPr lang="en-US" sz="1800" dirty="0"/>
            </a:br>
            <a:r>
              <a:rPr lang="en-US" sz="1800" dirty="0"/>
              <a:t>We are going to use the Builder.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/>
              <a:t>Test your trained model</a:t>
            </a:r>
            <a:br>
              <a:rPr lang="en-US" sz="1800" dirty="0"/>
            </a:br>
            <a:r>
              <a:rPr lang="en-US" sz="1800" dirty="0"/>
              <a:t>After your model is trained, in the Watson Studio you can use the Test area of the model builder to classify test images using your custom model.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/>
              <a:t>(Optional) Retrain your model</a:t>
            </a:r>
            <a:br>
              <a:rPr lang="en-US" sz="1800" dirty="0"/>
            </a:br>
            <a:r>
              <a:rPr lang="en-US" sz="1800" dirty="0"/>
              <a:t>You can improve the performance of your model by adding or removing training images and then retraining the model.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/>
              <a:t>Deploy your model</a:t>
            </a:r>
            <a:br>
              <a:rPr lang="en-US" sz="1800" b="1" dirty="0"/>
            </a:br>
            <a:r>
              <a:rPr lang="en-US" sz="1800" dirty="0"/>
              <a:t>In the last step we will implement the new model into the previous exercise</a:t>
            </a:r>
            <a:endParaRPr lang="en-US" sz="1800" b="1" dirty="0"/>
          </a:p>
          <a:p>
            <a:pPr marL="514350" indent="-514350">
              <a:buFont typeface="+mj-lt"/>
              <a:buAutoNum type="alphaUcPeriod"/>
            </a:pPr>
            <a:endParaRPr lang="en-US" sz="1800" dirty="0"/>
          </a:p>
          <a:p>
            <a:pPr marL="514350" indent="-514350">
              <a:buFont typeface="+mj-lt"/>
              <a:buAutoNum type="alphaUcPeriod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77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A9B8-BE83-7A46-83A7-810D8E9C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Prepare your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10B5-AAF5-EA4B-98E5-03763D6C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the four classes (zip-files):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https://cloud.ibm.com/docs/services/visual-recognition?topic=visual-recognition-tutorial-custom-classifier&amp;locale=en-US#tutorial-custom-classifier</a:t>
            </a:r>
            <a:endParaRPr lang="en-US" sz="2400" dirty="0"/>
          </a:p>
          <a:p>
            <a:pPr lvl="1"/>
            <a:r>
              <a:rPr lang="en-US" sz="2000" dirty="0"/>
              <a:t>Direct Links:</a:t>
            </a:r>
          </a:p>
          <a:p>
            <a:pPr lvl="2"/>
            <a:r>
              <a:rPr lang="en-US" sz="1600" dirty="0"/>
              <a:t>Beagle: </a:t>
            </a:r>
            <a:r>
              <a:rPr lang="en-US" sz="1600" dirty="0">
                <a:hlinkClick r:id="rId3"/>
              </a:rPr>
              <a:t>https://watson-developer-cloud.github.io/doc-tutorial-downloads/visual-recognition/beagle.zip</a:t>
            </a:r>
            <a:endParaRPr lang="en-US" sz="1600" dirty="0"/>
          </a:p>
          <a:p>
            <a:pPr lvl="2"/>
            <a:r>
              <a:rPr lang="en-US" sz="1600" dirty="0"/>
              <a:t>Husky: </a:t>
            </a:r>
            <a:r>
              <a:rPr lang="en-US" sz="1600" dirty="0">
                <a:hlinkClick r:id="rId4"/>
              </a:rPr>
              <a:t>https://watson-developer-cloud.github.io/doc-tutorial-downloads/visual-recognition/husky.zip</a:t>
            </a:r>
            <a:endParaRPr lang="en-US" sz="1600" dirty="0"/>
          </a:p>
          <a:p>
            <a:pPr lvl="2"/>
            <a:r>
              <a:rPr lang="en-US" sz="1600" dirty="0"/>
              <a:t>Golden-retriever: </a:t>
            </a:r>
            <a:r>
              <a:rPr lang="en-US" sz="1600" dirty="0">
                <a:hlinkClick r:id="rId5"/>
              </a:rPr>
              <a:t>https://watson-developer-cloud.github.io/doc-tutorial-downloads/visual-recognition/golden-retriever.zip</a:t>
            </a:r>
            <a:endParaRPr lang="en-US" sz="1600" dirty="0"/>
          </a:p>
          <a:p>
            <a:pPr lvl="2"/>
            <a:r>
              <a:rPr lang="en-US" sz="1600" dirty="0"/>
              <a:t>Cats: </a:t>
            </a:r>
            <a:r>
              <a:rPr lang="en-US" sz="1600" dirty="0">
                <a:hlinkClick r:id="rId6"/>
              </a:rPr>
              <a:t>https://watson-developer-cloud.github.io/doc-tutorial-downloads/visual-recognition/cats.zip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you want to train your own classifier, read carefully the guidelines: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https://dataplatform.cloud.ibm.com/docs/content/wsj/analyze-data/visual-recognition-prepare.html?linkInPage=true</a:t>
            </a:r>
            <a:br>
              <a:rPr lang="en-US" sz="2400" dirty="0"/>
            </a:br>
            <a:r>
              <a:rPr lang="de-CH" sz="2400" dirty="0">
                <a:hlinkClick r:id="rId8"/>
              </a:rPr>
              <a:t>https://console.bluemix.net/docs/services/visual-recognition/customizing.html#guidelines-for-training-classifiers</a:t>
            </a:r>
            <a:endParaRPr lang="de-CH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5581E-4813-1C41-96E8-710CE17E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Youri Böhler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1662E-B982-B74C-96CA-02338463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4</a:t>
            </a:fld>
            <a:endParaRPr lang="de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7777F-E54E-AD44-B3E9-5ADE52C7A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4487" y="1419252"/>
            <a:ext cx="6125512" cy="2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6350-85D4-3A42-A30B-A75EC0A8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9771" cy="874739"/>
          </a:xfrm>
        </p:spPr>
        <p:txBody>
          <a:bodyPr>
            <a:noAutofit/>
          </a:bodyPr>
          <a:lstStyle/>
          <a:p>
            <a:r>
              <a:rPr lang="de-CH" sz="3200" dirty="0"/>
              <a:t>3. </a:t>
            </a:r>
            <a:r>
              <a:rPr lang="en-US" sz="3200" dirty="0"/>
              <a:t>Train your custom model (in the Watson Studio) – (1/4)</a:t>
            </a:r>
            <a:endParaRPr lang="de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2C0D-52A8-014A-B3EA-109FA112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7772400" cy="48131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Sign in to the IBM Cloud:</a:t>
            </a:r>
            <a:br>
              <a:rPr lang="en-GB" dirty="0"/>
            </a:br>
            <a:r>
              <a:rPr lang="en-GB" dirty="0">
                <a:hlinkClick r:id="rId2"/>
              </a:rPr>
              <a:t>https://cloud.ibm.com/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Search in the </a:t>
            </a:r>
            <a:r>
              <a:rPr lang="en-GB" dirty="0" err="1"/>
              <a:t>catalog</a:t>
            </a:r>
            <a:r>
              <a:rPr lang="en-GB" dirty="0"/>
              <a:t> for «Watson Studio» </a:t>
            </a:r>
            <a:br>
              <a:rPr lang="en-GB" dirty="0"/>
            </a:br>
            <a:r>
              <a:rPr lang="en-GB" dirty="0"/>
              <a:t>and create an instance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Region “Dallas”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Optional enter «Service Name»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Wait a few seconds to 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not already done create an instance of the Visual Recognition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Search in the Resource List for the newly created Watson Studio and open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Skip the Tour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E8D8-D2DA-344C-B94F-C9F1DE5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7065C-C4A3-9143-B72C-C85F3784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5</a:t>
            </a:fld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17D27-D3A9-624C-A6BE-8721020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61" y="1041716"/>
            <a:ext cx="2005534" cy="1298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9B566-C1E4-6740-897A-60B8395A9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546" y="1041716"/>
            <a:ext cx="2033834" cy="129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DF235-A4B4-0C44-B1C4-E8B42CB20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877" y="2692785"/>
            <a:ext cx="2031093" cy="21552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BE858-57D3-724F-873E-DC3415FE90F0}"/>
              </a:ext>
            </a:extLst>
          </p:cNvPr>
          <p:cNvCxnSpPr>
            <a:cxnSpLocks/>
          </p:cNvCxnSpPr>
          <p:nvPr/>
        </p:nvCxnSpPr>
        <p:spPr>
          <a:xfrm flipV="1">
            <a:off x="7624386" y="3191835"/>
            <a:ext cx="1872491" cy="1665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903D7-7C87-3C4D-A8A2-CFA0E2618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477" y="5040086"/>
            <a:ext cx="3220928" cy="181791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0C6C5-542A-4749-8E3E-34D73C2538A7}"/>
              </a:ext>
            </a:extLst>
          </p:cNvPr>
          <p:cNvCxnSpPr>
            <a:cxnSpLocks/>
          </p:cNvCxnSpPr>
          <p:nvPr/>
        </p:nvCxnSpPr>
        <p:spPr>
          <a:xfrm flipV="1">
            <a:off x="4900388" y="5949043"/>
            <a:ext cx="39020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63CF-723E-9845-95F3-A74790A6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>
            <a:noAutofit/>
          </a:bodyPr>
          <a:lstStyle/>
          <a:p>
            <a:r>
              <a:rPr lang="en-US" sz="3200" dirty="0"/>
              <a:t>3. Train your custom model (in the Watson Studio) – (2/4)</a:t>
            </a:r>
            <a:endParaRPr lang="de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0A4-7BC4-0C4F-BBF8-BC3661A9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Go to the home screen of the Watson Studio</a:t>
            </a:r>
            <a:br>
              <a:rPr lang="en-GB" dirty="0"/>
            </a:br>
            <a:r>
              <a:rPr lang="en-GB" dirty="0"/>
              <a:t>and open your projects with the menu bar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Create a New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Define project Details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«Create model»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Enter </a:t>
            </a:r>
            <a:r>
              <a:rPr lang="en-GB" dirty="0" err="1">
                <a:sym typeface="Wingdings" pitchFamily="2" charset="2"/>
              </a:rPr>
              <a:t>Projectname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(</a:t>
            </a:r>
            <a:r>
              <a:rPr lang="en-GB" dirty="0" err="1">
                <a:sym typeface="Wingdings" pitchFamily="2" charset="2"/>
              </a:rPr>
              <a:t>z.B</a:t>
            </a:r>
            <a:r>
              <a:rPr lang="en-GB" dirty="0">
                <a:sym typeface="Wingdings" pitchFamily="2" charset="2"/>
              </a:rPr>
              <a:t>. «HSLU-Visual Recognition»)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Make sure cloud-object storage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is available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«Create»</a:t>
            </a: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F7F7-5BD6-3C45-BC3F-2CD580EA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6</a:t>
            </a:fld>
            <a:endParaRPr lang="de-CH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D2DFDC-CADA-0749-877E-0354CF1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D418C-3D68-F143-8863-A441E205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272" y="1114485"/>
            <a:ext cx="2850814" cy="1609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51972-B335-1B41-9047-FE66731D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55" y="4670393"/>
            <a:ext cx="4321630" cy="2027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3A745-2A62-4F4F-A587-1514C857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58" y="1319288"/>
            <a:ext cx="1883230" cy="14835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2ACC3-C8A0-5047-BECE-466ECC215A3D}"/>
              </a:ext>
            </a:extLst>
          </p:cNvPr>
          <p:cNvCxnSpPr>
            <a:cxnSpLocks/>
          </p:cNvCxnSpPr>
          <p:nvPr/>
        </p:nvCxnSpPr>
        <p:spPr>
          <a:xfrm flipV="1">
            <a:off x="5622322" y="1236178"/>
            <a:ext cx="2580063" cy="183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260165-E654-5B47-BD81-0884288188EE}"/>
              </a:ext>
            </a:extLst>
          </p:cNvPr>
          <p:cNvCxnSpPr>
            <a:cxnSpLocks/>
          </p:cNvCxnSpPr>
          <p:nvPr/>
        </p:nvCxnSpPr>
        <p:spPr>
          <a:xfrm>
            <a:off x="8458200" y="1327715"/>
            <a:ext cx="1524000" cy="1197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FAF67B2-73F8-294E-B909-4459F9803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385" y="3117000"/>
            <a:ext cx="2850815" cy="13178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FD533-DF43-DC45-8840-34C7A6E05883}"/>
              </a:ext>
            </a:extLst>
          </p:cNvPr>
          <p:cNvCxnSpPr>
            <a:cxnSpLocks/>
          </p:cNvCxnSpPr>
          <p:nvPr/>
        </p:nvCxnSpPr>
        <p:spPr>
          <a:xfrm>
            <a:off x="4882009" y="2525143"/>
            <a:ext cx="4088442" cy="1448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BBAD60-44A9-A043-830A-F5E2AB292A96}"/>
              </a:ext>
            </a:extLst>
          </p:cNvPr>
          <p:cNvCxnSpPr>
            <a:cxnSpLocks/>
          </p:cNvCxnSpPr>
          <p:nvPr/>
        </p:nvCxnSpPr>
        <p:spPr>
          <a:xfrm>
            <a:off x="4468350" y="3200651"/>
            <a:ext cx="3042793" cy="2057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6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63CF-723E-9845-95F3-A74790A6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>
            <a:noAutofit/>
          </a:bodyPr>
          <a:lstStyle/>
          <a:p>
            <a:r>
              <a:rPr lang="en-US" sz="3200" dirty="0"/>
              <a:t>3. Train your custom model (in the Watson Studio) – (3/4)</a:t>
            </a:r>
            <a:endParaRPr lang="de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0A4-7BC4-0C4F-BBF8-BC3661A9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Skip Tour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project click “Add to project”</a:t>
            </a: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Choose asset type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Visual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Associate a service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Click here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Select the Visual Recognition Service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which you </a:t>
            </a:r>
            <a:r>
              <a:rPr lang="en-GB" b="1" dirty="0">
                <a:sym typeface="Wingdings" pitchFamily="2" charset="2"/>
              </a:rPr>
              <a:t>already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b="1" dirty="0">
                <a:sym typeface="Wingdings" pitchFamily="2" charset="2"/>
              </a:rPr>
              <a:t>created</a:t>
            </a:r>
            <a:r>
              <a:rPr lang="en-GB" dirty="0">
                <a:sym typeface="Wingdings" pitchFamily="2" charset="2"/>
              </a:rPr>
              <a:t> from the list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selected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Press «Select»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F7F7-5BD6-3C45-BC3F-2CD580EA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D2DFDC-CADA-0749-877E-0354CF1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C38E3-A954-C94E-81BC-99728124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9" y="1146629"/>
            <a:ext cx="3597091" cy="17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9F9BA-CD1C-2C41-8B24-03453EF5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34" y="5281664"/>
            <a:ext cx="3304332" cy="1176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60720-D3B2-914B-AABD-08CBC194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190" y="4687550"/>
            <a:ext cx="2885182" cy="20510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ED3FA3-E9B8-A44D-8375-5BAFE02D2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600" y="2120055"/>
            <a:ext cx="3597091" cy="24724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EF3DD-E486-3A40-8299-E553B0E5E473}"/>
              </a:ext>
            </a:extLst>
          </p:cNvPr>
          <p:cNvCxnSpPr>
            <a:cxnSpLocks/>
          </p:cNvCxnSpPr>
          <p:nvPr/>
        </p:nvCxnSpPr>
        <p:spPr>
          <a:xfrm>
            <a:off x="4800600" y="3058886"/>
            <a:ext cx="5235498" cy="116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7C15222F-6D29-BA49-A595-35922BE41382}"/>
              </a:ext>
            </a:extLst>
          </p:cNvPr>
          <p:cNvSpPr/>
          <p:nvPr/>
        </p:nvSpPr>
        <p:spPr>
          <a:xfrm>
            <a:off x="8709102" y="4924698"/>
            <a:ext cx="379142" cy="237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5436A1B9-EE07-2D4D-8BAA-779E60EC9668}"/>
              </a:ext>
            </a:extLst>
          </p:cNvPr>
          <p:cNvCxnSpPr>
            <a:cxnSpLocks/>
          </p:cNvCxnSpPr>
          <p:nvPr/>
        </p:nvCxnSpPr>
        <p:spPr>
          <a:xfrm>
            <a:off x="7748166" y="5136573"/>
            <a:ext cx="1615290" cy="237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18BDC3BB-1AF1-A245-A61E-A1C04886E140}"/>
              </a:ext>
            </a:extLst>
          </p:cNvPr>
          <p:cNvCxnSpPr>
            <a:cxnSpLocks/>
          </p:cNvCxnSpPr>
          <p:nvPr/>
        </p:nvCxnSpPr>
        <p:spPr>
          <a:xfrm>
            <a:off x="7254240" y="4658882"/>
            <a:ext cx="1356360" cy="286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3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B62D0-7FE7-8F49-88B4-6F8A424F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4" r="13725" b="14700"/>
          <a:stretch/>
        </p:blipFill>
        <p:spPr>
          <a:xfrm>
            <a:off x="8974292" y="1003838"/>
            <a:ext cx="2947694" cy="2766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263CF-723E-9845-95F3-A74790A6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6668" cy="874739"/>
          </a:xfrm>
        </p:spPr>
        <p:txBody>
          <a:bodyPr>
            <a:noAutofit/>
          </a:bodyPr>
          <a:lstStyle/>
          <a:p>
            <a:r>
              <a:rPr lang="en-GB" sz="3200"/>
              <a:t>3. Train your custom model (in the Watson Studio) –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0A4-7BC4-0C4F-BBF8-BC3661A9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9386732" cy="481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Enter a the name of the classifier (</a:t>
            </a:r>
            <a:r>
              <a:rPr lang="en-GB" sz="2000" dirty="0" err="1">
                <a:sym typeface="Wingdings" pitchFamily="2" charset="2"/>
              </a:rPr>
              <a:t>e.g.Dogs</a:t>
            </a:r>
            <a:r>
              <a:rPr lang="en-GB" sz="2000" dirty="0">
                <a:sym typeface="Wingdings" pitchFamily="2" charset="2"/>
              </a:rPr>
              <a:t> or something else)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Upload the 3 positive classes (Beagle, 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 err="1">
                <a:sym typeface="Wingdings" pitchFamily="2" charset="2"/>
              </a:rPr>
              <a:t>GoldenRetriever</a:t>
            </a:r>
            <a:r>
              <a:rPr lang="en-GB" sz="2000" dirty="0">
                <a:sym typeface="Wingdings" pitchFamily="2" charset="2"/>
              </a:rPr>
              <a:t> and Husky) respectively the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downloaded zip-files and wait until uploaded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Add the 3 positive classes to the model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 Maybe this is done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Additionally you can now upload the negative class (Cats). 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 If the cats are not in the Negative Folder, delete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the class “cats” from the model (mark the box: «Also delete the images in this class)</a:t>
            </a:r>
            <a:br>
              <a:rPr lang="en-GB" sz="2000" dirty="0">
                <a:sym typeface="Wingdings" pitchFamily="2" charset="2"/>
              </a:rPr>
            </a:br>
            <a:r>
              <a:rPr lang="en-GB" sz="2000" dirty="0">
                <a:sym typeface="Wingdings" pitchFamily="2" charset="2"/>
              </a:rPr>
              <a:t> Open the Negative class. Now you should be able to </a:t>
            </a:r>
            <a:r>
              <a:rPr lang="en-GB" sz="2000" dirty="0" err="1">
                <a:sym typeface="Wingdings" pitchFamily="2" charset="2"/>
              </a:rPr>
              <a:t>Drag&amp;Drop</a:t>
            </a:r>
            <a:r>
              <a:rPr lang="en-GB" sz="2000" dirty="0">
                <a:sym typeface="Wingdings" pitchFamily="2" charset="2"/>
              </a:rPr>
              <a:t> them.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Click «Train model» and wait (+5 min)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EA69-8388-D94F-97FE-F1A37644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Youri Böhler &amp; Raphael Tholl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DE51F-65D4-034A-9447-CD75ECE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F0C99-1B9E-D64D-824A-81A51A0E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080" y="2868951"/>
            <a:ext cx="1796788" cy="38525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2AE83-853A-7B4B-AA61-C7C2C80B2CBA}"/>
              </a:ext>
            </a:extLst>
          </p:cNvPr>
          <p:cNvCxnSpPr>
            <a:cxnSpLocks/>
          </p:cNvCxnSpPr>
          <p:nvPr/>
        </p:nvCxnSpPr>
        <p:spPr>
          <a:xfrm flipV="1">
            <a:off x="7883912" y="1294972"/>
            <a:ext cx="1117085" cy="232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ED37EA1-9BB4-4B49-BC9B-C82A7E140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977" y="4906799"/>
            <a:ext cx="6769423" cy="146818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93FE7-89CB-3849-A557-97C0C7986324}"/>
              </a:ext>
            </a:extLst>
          </p:cNvPr>
          <p:cNvCxnSpPr>
            <a:cxnSpLocks/>
          </p:cNvCxnSpPr>
          <p:nvPr/>
        </p:nvCxnSpPr>
        <p:spPr>
          <a:xfrm>
            <a:off x="6172200" y="2096967"/>
            <a:ext cx="4052732" cy="2588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63CF-723E-9845-95F3-A74790A6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>
            <a:noAutofit/>
          </a:bodyPr>
          <a:lstStyle/>
          <a:p>
            <a:r>
              <a:rPr lang="de-CH" sz="3600" dirty="0"/>
              <a:t>4. </a:t>
            </a:r>
            <a:r>
              <a:rPr lang="en-US" sz="3600" dirty="0"/>
              <a:t>Test your trained model</a:t>
            </a:r>
            <a:endParaRPr lang="de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0A4-7BC4-0C4F-BBF8-BC3661A9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0"/>
            <a:ext cx="5664200" cy="5111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>
                <a:sym typeface="Wingdings" pitchFamily="2" charset="2"/>
              </a:rPr>
              <a:t>As </a:t>
            </a:r>
            <a:r>
              <a:rPr lang="de-CH" dirty="0" err="1">
                <a:sym typeface="Wingdings" pitchFamily="2" charset="2"/>
              </a:rPr>
              <a:t>soon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the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model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is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trained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navigate</a:t>
            </a:r>
            <a:r>
              <a:rPr lang="de-CH" dirty="0">
                <a:sym typeface="Wingdings" pitchFamily="2" charset="2"/>
              </a:rPr>
              <a:t> back </a:t>
            </a:r>
            <a:r>
              <a:rPr lang="de-CH" dirty="0" err="1">
                <a:sym typeface="Wingdings" pitchFamily="2" charset="2"/>
              </a:rPr>
              <a:t>to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your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project</a:t>
            </a:r>
            <a:br>
              <a:rPr lang="de-CH" dirty="0">
                <a:cs typeface="Calibri"/>
              </a:rPr>
            </a:br>
            <a:r>
              <a:rPr lang="de-CH" dirty="0">
                <a:sym typeface="Wingdings" pitchFamily="2" charset="2"/>
              </a:rPr>
              <a:t> «Assets»</a:t>
            </a:r>
            <a:br>
              <a:rPr lang="de-CH" dirty="0">
                <a:cs typeface="Calibri"/>
              </a:rPr>
            </a:br>
            <a:r>
              <a:rPr lang="de-CH" dirty="0">
                <a:sym typeface="Wingdings" pitchFamily="2" charset="2"/>
              </a:rPr>
              <a:t> «Visual </a:t>
            </a:r>
            <a:r>
              <a:rPr lang="de-CH" dirty="0" err="1">
                <a:sym typeface="Wingdings" pitchFamily="2" charset="2"/>
              </a:rPr>
              <a:t>recognition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models</a:t>
            </a:r>
            <a:r>
              <a:rPr lang="de-CH" dirty="0">
                <a:sym typeface="Wingdings" pitchFamily="2" charset="2"/>
              </a:rPr>
              <a:t>»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>
                <a:sym typeface="Wingdings" pitchFamily="2" charset="2"/>
              </a:rPr>
              <a:t>Test Model</a:t>
            </a:r>
            <a:br>
              <a:rPr lang="de-CH" dirty="0">
                <a:cs typeface="Calibri"/>
              </a:rPr>
            </a:br>
            <a:r>
              <a:rPr lang="de-CH" dirty="0">
                <a:sym typeface="Wingdings" pitchFamily="2" charset="2"/>
              </a:rPr>
              <a:t> Click «HSLU-Dogs»</a:t>
            </a:r>
            <a:br>
              <a:rPr lang="de-CH" dirty="0">
                <a:cs typeface="Calibri"/>
              </a:rPr>
            </a:br>
            <a:r>
              <a:rPr lang="de-CH" dirty="0">
                <a:sym typeface="Wingdings" pitchFamily="2" charset="2"/>
              </a:rPr>
              <a:t> Test</a:t>
            </a:r>
            <a:endParaRPr lang="de-CH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de-CH" dirty="0">
                <a:sym typeface="Wingdings" pitchFamily="2" charset="2"/>
              </a:rPr>
              <a:t>Upload a </a:t>
            </a:r>
            <a:r>
              <a:rPr lang="de-CH" dirty="0" err="1">
                <a:sym typeface="Wingdings" pitchFamily="2" charset="2"/>
              </a:rPr>
              <a:t>test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picture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and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see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the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results</a:t>
            </a:r>
            <a:endParaRPr lang="de-CH" dirty="0">
              <a:sym typeface="Wingdings" pitchFamily="2" charset="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5B27-17C5-1845-8B7C-81AC381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Youri Böhler &amp; Raphael </a:t>
            </a:r>
            <a:r>
              <a:rPr lang="de-CH" dirty="0" err="1"/>
              <a:t>Tholl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973E-99C2-F74E-A073-B4CD66FB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299C-9C25-0E4C-B66F-93F1B42CC670}" type="slidenum">
              <a:rPr lang="de-CH" smtClean="0"/>
              <a:t>9</a:t>
            </a:fld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3B137-6515-AF48-99F2-D139DEC8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65" y="1166841"/>
            <a:ext cx="4270467" cy="263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B4D5-14C4-9849-8ABC-88DE5F0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77" y="3856635"/>
            <a:ext cx="2978591" cy="28648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EADC3-87AC-104B-8665-5EAB05163143}"/>
              </a:ext>
            </a:extLst>
          </p:cNvPr>
          <p:cNvCxnSpPr>
            <a:cxnSpLocks/>
          </p:cNvCxnSpPr>
          <p:nvPr/>
        </p:nvCxnSpPr>
        <p:spPr>
          <a:xfrm flipV="1">
            <a:off x="5671457" y="1298395"/>
            <a:ext cx="1450796" cy="367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7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Macintosh PowerPoint</Application>
  <PresentationFormat>Breitbild</PresentationFormat>
  <Paragraphs>93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Workshop HSLU – Hands On</vt:lpstr>
      <vt:lpstr>Content – Train Watson Visual Recognition</vt:lpstr>
      <vt:lpstr>1. Description</vt:lpstr>
      <vt:lpstr>2. Prepare your images</vt:lpstr>
      <vt:lpstr>3. Train your custom model (in the Watson Studio) – (1/4)</vt:lpstr>
      <vt:lpstr>3. Train your custom model (in the Watson Studio) – (2/4)</vt:lpstr>
      <vt:lpstr>3. Train your custom model (in the Watson Studio) – (3/4)</vt:lpstr>
      <vt:lpstr>3. Train your custom model (in the Watson Studio) – (4/4)</vt:lpstr>
      <vt:lpstr>4. Test your trained model</vt:lpstr>
      <vt:lpstr>5. Deploy your model</vt:lpstr>
      <vt:lpstr>6.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HSLU - NodeRed</dc:title>
  <dc:creator>Youri Boehler</dc:creator>
  <cp:lastModifiedBy>Dominic Olivier Schlatter</cp:lastModifiedBy>
  <cp:revision>182</cp:revision>
  <cp:lastPrinted>2018-05-17T07:51:14Z</cp:lastPrinted>
  <dcterms:created xsi:type="dcterms:W3CDTF">2018-03-21T21:47:19Z</dcterms:created>
  <dcterms:modified xsi:type="dcterms:W3CDTF">2019-12-05T10:39:04Z</dcterms:modified>
</cp:coreProperties>
</file>