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CF3A-6D91-2E47-B8F1-DE0935960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6EF11-83AA-C44E-A9B8-3110E433C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27EFA-BF3C-104D-8B98-28D8CBFA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5F7-47F7-2D45-B14D-1F3434810D0D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A610-D8D1-FB43-BCA0-748540CC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B1245-A2E5-EE42-94BB-602CE315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6A29-9CD3-D848-A3D2-E5E88C275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9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3DBE-B75A-3D4B-8DEF-F27F462A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A49FD-71B7-6D4F-A5AE-4C868D1C3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771B2-874C-8744-AD54-F496B850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5F7-47F7-2D45-B14D-1F3434810D0D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252E5-9D01-794B-A347-A9D21D35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DF92C-1F53-474F-868F-A327B5AE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6A29-9CD3-D848-A3D2-E5E88C275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1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C547C-A7DB-1640-A233-B91BC106D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2AFD7-FC2D-464B-917D-8B2330E89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CF4DF-C1BD-E346-B5D8-B4833906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5F7-47F7-2D45-B14D-1F3434810D0D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7573F-510F-E04F-B689-A4C9A1F0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98A1B-AD5E-E442-97D0-14C16C9D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6A29-9CD3-D848-A3D2-E5E88C275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8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A373-56B7-834D-89B9-88FFCED0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C58-CEE9-1846-BC2A-669B194B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ED0C4-4253-BC4E-88E7-A7CFAD23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5F7-47F7-2D45-B14D-1F3434810D0D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7EDA1-A121-D748-A72F-43C9919D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09E48-A8A5-2447-9D83-008F942F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6A29-9CD3-D848-A3D2-E5E88C275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4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D387-0803-824E-97FB-B6EBE4AA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0643A-685E-F444-AD3A-A412913A7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64E0-65D1-0141-BF5F-62A75F7E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5F7-47F7-2D45-B14D-1F3434810D0D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1B80D-A92E-FC4C-8982-668B9CAE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11DC-8488-F945-BB9F-418BBD12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6A29-9CD3-D848-A3D2-E5E88C275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6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EBD3-6243-834D-81F6-DC9B75E0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F6B-3953-1C4A-AB06-8B158A4EB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521C6-0BE9-EB4C-8C8E-A5303869E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31751-E2F8-FC44-B152-39BCE619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5F7-47F7-2D45-B14D-1F3434810D0D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78EFA-31E7-B04B-9BB1-D0B4A264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76364-748B-5046-BC54-40AFA95C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6A29-9CD3-D848-A3D2-E5E88C275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1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A379-3FAF-154F-923A-13F842A7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FE4D5-FEFF-3144-A67E-30AB3C44A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E35A2-879B-F94F-8B3F-0F1572103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086BD-A209-CD4E-9F6C-F84D95A2F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E7A2D-31A3-3746-8F8E-3A176A0A6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DF0FC-8E46-AE45-9F8E-7C55B25E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5F7-47F7-2D45-B14D-1F3434810D0D}" type="datetimeFigureOut">
              <a:rPr lang="en-US" smtClean="0"/>
              <a:t>12/6/19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B45C7-5207-D047-B7C9-D14C0B3E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11924-163D-9148-B90B-A4598F7B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6A29-9CD3-D848-A3D2-E5E88C275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7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F091-56B5-D04B-AD97-DC310FEB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9E4D7-1DB4-BF4A-B4F3-A52D11B5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5F7-47F7-2D45-B14D-1F3434810D0D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7BA26-7CB7-F340-84B4-FDEB475C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2909A-5CE1-A447-9407-9DD51D8E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6A29-9CD3-D848-A3D2-E5E88C275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3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01B71-5095-3B4B-B3E8-A6D64518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5F7-47F7-2D45-B14D-1F3434810D0D}" type="datetimeFigureOut">
              <a:rPr lang="en-US" smtClean="0"/>
              <a:t>12/6/19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35138-AE77-4D46-BE77-76878E82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B88B2-AEE2-D640-AD30-906F3D18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6A29-9CD3-D848-A3D2-E5E88C275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2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EB2B-0CC7-2A46-9342-71A6FE81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7529-07F2-D243-9884-855C047B8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9C1A8-BA07-A64A-B3BD-5749A9952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B8E36-F1CC-3F4D-8882-A10E8915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5F7-47F7-2D45-B14D-1F3434810D0D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168EF-ECA9-6845-A49A-9B84164A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AF136-CC4B-644A-9F7E-D0058440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6A29-9CD3-D848-A3D2-E5E88C275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5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0E1F-CC05-C445-8015-EFA94892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A94D4-935E-9C4B-9F5E-3C4F77A2D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64561-F218-DF4F-A9B9-47BAC9140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D2D31-2370-304C-9B03-148C31F3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5F7-47F7-2D45-B14D-1F3434810D0D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16DC9-23A8-0C4C-AA01-99693364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0161A-ED16-7F49-87EA-27489F4A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6A29-9CD3-D848-A3D2-E5E88C275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3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5A59A-E648-AB44-88C8-CDBA5A5C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D8B98-26B1-E946-9E47-41827066E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3B4B3-815A-4A4E-A599-BEC1F0E4B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4C5F7-47F7-2D45-B14D-1F3434810D0D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ABA3-6F31-9B44-947A-3F64803E0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6F5A3-1F75-2A41-A4EF-6A0AA59AC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46A29-9CD3-D848-A3D2-E5E88C275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7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8CD7-AE36-814F-8A47-E90F6AE56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Workshop HSLU – Hands-on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53EE4-4A28-044E-83BB-F71F68189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Cognitive IoT Application</a:t>
            </a:r>
          </a:p>
        </p:txBody>
      </p:sp>
    </p:spTree>
    <p:extLst>
      <p:ext uri="{BB962C8B-B14F-4D97-AF65-F5344CB8AC3E}">
        <p14:creationId xmlns:p14="http://schemas.microsoft.com/office/powerpoint/2010/main" val="45289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275C-AD50-DE43-8BAE-4B03FC7F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DA5C-829A-C249-8DBC-138ADEA67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531813" algn="l"/>
              </a:tabLst>
            </a:pPr>
            <a:r>
              <a:rPr lang="en-US" dirty="0"/>
              <a:t>0.	Description of the Exercise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your Chatbot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Integrate your Chatbot on your </a:t>
            </a:r>
            <a:r>
              <a:rPr lang="en-US" dirty="0" err="1"/>
              <a:t>RaspberryPi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Cognitive IoT Application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4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1EE3-2AC1-2045-837E-68894F82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	Description of the Exercise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C67BCB-ABE4-4642-91AC-6FC2899BF6BE}"/>
              </a:ext>
            </a:extLst>
          </p:cNvPr>
          <p:cNvCxnSpPr>
            <a:cxnSpLocks/>
          </p:cNvCxnSpPr>
          <p:nvPr/>
        </p:nvCxnSpPr>
        <p:spPr>
          <a:xfrm>
            <a:off x="4906607" y="3946045"/>
            <a:ext cx="1027369" cy="0"/>
          </a:xfrm>
          <a:prstGeom prst="straightConnector1">
            <a:avLst/>
          </a:prstGeom>
          <a:noFill/>
          <a:ln w="25400" cap="flat" cmpd="sng" algn="ctr">
            <a:solidFill>
              <a:srgbClr val="00B4A0"/>
            </a:solidFill>
            <a:prstDash val="solid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6" name="Bild 3">
            <a:extLst>
              <a:ext uri="{FF2B5EF4-FFF2-40B4-BE49-F238E27FC236}">
                <a16:creationId xmlns:a16="http://schemas.microsoft.com/office/drawing/2014/main" id="{D098D39B-F9CB-434E-B2AA-25D443F61EE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2578" y="3420428"/>
            <a:ext cx="1510394" cy="91300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926322-57C6-3E4F-9644-41F6B419DEFE}"/>
              </a:ext>
            </a:extLst>
          </p:cNvPr>
          <p:cNvCxnSpPr/>
          <p:nvPr/>
        </p:nvCxnSpPr>
        <p:spPr>
          <a:xfrm>
            <a:off x="2368777" y="3406508"/>
            <a:ext cx="496485" cy="1895"/>
          </a:xfrm>
          <a:prstGeom prst="straightConnector1">
            <a:avLst/>
          </a:prstGeom>
          <a:noFill/>
          <a:ln w="25400" cap="flat" cmpd="sng" algn="ctr">
            <a:solidFill>
              <a:srgbClr val="00B4A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Shape 458">
            <a:extLst>
              <a:ext uri="{FF2B5EF4-FFF2-40B4-BE49-F238E27FC236}">
                <a16:creationId xmlns:a16="http://schemas.microsoft.com/office/drawing/2014/main" id="{C729485D-221F-2D44-B1A1-8B2CEE3C161B}"/>
              </a:ext>
            </a:extLst>
          </p:cNvPr>
          <p:cNvSpPr/>
          <p:nvPr/>
        </p:nvSpPr>
        <p:spPr>
          <a:xfrm>
            <a:off x="3782395" y="2224022"/>
            <a:ext cx="989727" cy="713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55" y="0"/>
                </a:moveTo>
                <a:lnTo>
                  <a:pt x="7430" y="170"/>
                </a:lnTo>
                <a:lnTo>
                  <a:pt x="6476" y="674"/>
                </a:lnTo>
                <a:lnTo>
                  <a:pt x="5610" y="1463"/>
                </a:lnTo>
                <a:lnTo>
                  <a:pt x="4856" y="2508"/>
                </a:lnTo>
                <a:lnTo>
                  <a:pt x="4235" y="3774"/>
                </a:lnTo>
                <a:lnTo>
                  <a:pt x="3767" y="5234"/>
                </a:lnTo>
                <a:lnTo>
                  <a:pt x="3470" y="6840"/>
                </a:lnTo>
                <a:lnTo>
                  <a:pt x="3367" y="8570"/>
                </a:lnTo>
                <a:lnTo>
                  <a:pt x="3367" y="8644"/>
                </a:lnTo>
                <a:lnTo>
                  <a:pt x="2677" y="8903"/>
                </a:lnTo>
                <a:lnTo>
                  <a:pt x="2038" y="9364"/>
                </a:lnTo>
                <a:lnTo>
                  <a:pt x="1466" y="9995"/>
                </a:lnTo>
                <a:lnTo>
                  <a:pt x="970" y="10785"/>
                </a:lnTo>
                <a:lnTo>
                  <a:pt x="565" y="11710"/>
                </a:lnTo>
                <a:lnTo>
                  <a:pt x="260" y="12747"/>
                </a:lnTo>
                <a:lnTo>
                  <a:pt x="67" y="13885"/>
                </a:lnTo>
                <a:lnTo>
                  <a:pt x="0" y="15093"/>
                </a:lnTo>
                <a:lnTo>
                  <a:pt x="78" y="16409"/>
                </a:lnTo>
                <a:lnTo>
                  <a:pt x="303" y="17628"/>
                </a:lnTo>
                <a:lnTo>
                  <a:pt x="660" y="18732"/>
                </a:lnTo>
                <a:lnTo>
                  <a:pt x="1133" y="19695"/>
                </a:lnTo>
                <a:lnTo>
                  <a:pt x="1705" y="20489"/>
                </a:lnTo>
                <a:lnTo>
                  <a:pt x="2360" y="21089"/>
                </a:lnTo>
                <a:lnTo>
                  <a:pt x="3086" y="21468"/>
                </a:lnTo>
                <a:lnTo>
                  <a:pt x="3863" y="21600"/>
                </a:lnTo>
                <a:lnTo>
                  <a:pt x="7411" y="21391"/>
                </a:lnTo>
                <a:lnTo>
                  <a:pt x="10957" y="21368"/>
                </a:lnTo>
                <a:lnTo>
                  <a:pt x="14503" y="21461"/>
                </a:lnTo>
                <a:lnTo>
                  <a:pt x="18045" y="21600"/>
                </a:lnTo>
                <a:lnTo>
                  <a:pt x="18762" y="21480"/>
                </a:lnTo>
                <a:lnTo>
                  <a:pt x="19431" y="21132"/>
                </a:lnTo>
                <a:lnTo>
                  <a:pt x="20033" y="20578"/>
                </a:lnTo>
                <a:lnTo>
                  <a:pt x="20561" y="19843"/>
                </a:lnTo>
                <a:lnTo>
                  <a:pt x="20993" y="18956"/>
                </a:lnTo>
                <a:lnTo>
                  <a:pt x="21322" y="17942"/>
                </a:lnTo>
                <a:lnTo>
                  <a:pt x="21529" y="16815"/>
                </a:lnTo>
                <a:lnTo>
                  <a:pt x="21600" y="15608"/>
                </a:lnTo>
                <a:lnTo>
                  <a:pt x="21549" y="14586"/>
                </a:lnTo>
                <a:lnTo>
                  <a:pt x="21402" y="13626"/>
                </a:lnTo>
                <a:lnTo>
                  <a:pt x="21163" y="12728"/>
                </a:lnTo>
                <a:lnTo>
                  <a:pt x="20846" y="11923"/>
                </a:lnTo>
                <a:lnTo>
                  <a:pt x="20458" y="11210"/>
                </a:lnTo>
                <a:lnTo>
                  <a:pt x="20005" y="10610"/>
                </a:lnTo>
                <a:lnTo>
                  <a:pt x="19502" y="10142"/>
                </a:lnTo>
                <a:lnTo>
                  <a:pt x="18948" y="9813"/>
                </a:lnTo>
                <a:lnTo>
                  <a:pt x="18854" y="8458"/>
                </a:lnTo>
                <a:lnTo>
                  <a:pt x="18608" y="7192"/>
                </a:lnTo>
                <a:lnTo>
                  <a:pt x="18231" y="6050"/>
                </a:lnTo>
                <a:lnTo>
                  <a:pt x="17732" y="5059"/>
                </a:lnTo>
                <a:lnTo>
                  <a:pt x="17135" y="4235"/>
                </a:lnTo>
                <a:lnTo>
                  <a:pt x="16448" y="3619"/>
                </a:lnTo>
                <a:lnTo>
                  <a:pt x="15692" y="3228"/>
                </a:lnTo>
                <a:lnTo>
                  <a:pt x="14883" y="3093"/>
                </a:lnTo>
                <a:lnTo>
                  <a:pt x="14317" y="3159"/>
                </a:lnTo>
                <a:lnTo>
                  <a:pt x="13775" y="3348"/>
                </a:lnTo>
                <a:lnTo>
                  <a:pt x="13262" y="3654"/>
                </a:lnTo>
                <a:lnTo>
                  <a:pt x="12787" y="4068"/>
                </a:lnTo>
                <a:lnTo>
                  <a:pt x="12417" y="3194"/>
                </a:lnTo>
                <a:lnTo>
                  <a:pt x="11989" y="2400"/>
                </a:lnTo>
                <a:lnTo>
                  <a:pt x="11504" y="1711"/>
                </a:lnTo>
                <a:lnTo>
                  <a:pt x="10971" y="1119"/>
                </a:lnTo>
                <a:lnTo>
                  <a:pt x="10394" y="646"/>
                </a:lnTo>
                <a:lnTo>
                  <a:pt x="9776" y="294"/>
                </a:lnTo>
                <a:lnTo>
                  <a:pt x="9130" y="74"/>
                </a:lnTo>
                <a:lnTo>
                  <a:pt x="8455" y="0"/>
                </a:lnTo>
                <a:close/>
              </a:path>
            </a:pathLst>
          </a:custGeom>
          <a:noFill/>
          <a:ln w="38100">
            <a:solidFill>
              <a:srgbClr val="00B4A0"/>
            </a:solidFill>
            <a:round/>
          </a:ln>
          <a:effectLst>
            <a:outerShdw blurRad="63500" dist="50800" dir="2700000" rotWithShape="0">
              <a:srgbClr val="000000">
                <a:alpha val="39999"/>
              </a:srgbClr>
            </a:outerShdw>
          </a:effectLst>
        </p:spPr>
        <p:txBody>
          <a:bodyPr lIns="65023" tIns="65023" rIns="65023" bIns="65023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>
                <a:latin typeface="Arial"/>
                <a:ea typeface="Arial"/>
                <a:cs typeface="Arial"/>
                <a:sym typeface="Arial"/>
              </a:defRPr>
            </a:pPr>
            <a:endParaRPr kumimoji="0" sz="3400" b="0" i="0" u="none" strike="noStrike" kern="0" cap="none" spc="0" normalizeH="0" baseline="0" noProof="0" dirty="0">
              <a:ln>
                <a:noFill/>
              </a:ln>
              <a:solidFill>
                <a:srgbClr val="121212"/>
              </a:solidFill>
              <a:effectLst/>
              <a:uLnTx/>
              <a:uFillTx/>
              <a:latin typeface="Gill Sans"/>
              <a:ea typeface="Arial"/>
              <a:cs typeface="Gill Sans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B0C3E4-CF81-B542-BA0D-E5A0019A15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B4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750">
                        <a14:foregroundMark x1="51250" y1="65432" x2="51250" y2="65432"/>
                        <a14:backgroundMark x1="58125" y1="45679" x2="58125" y2="456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0610" y="3104282"/>
            <a:ext cx="987829" cy="10001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D6776F-6F15-484F-B8F7-C68AF8DED621}"/>
              </a:ext>
            </a:extLst>
          </p:cNvPr>
          <p:cNvSpPr/>
          <p:nvPr/>
        </p:nvSpPr>
        <p:spPr>
          <a:xfrm>
            <a:off x="277899" y="2157574"/>
            <a:ext cx="11809013" cy="28520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DBA86-2FDA-A74E-B622-6BFED011C89F}"/>
              </a:ext>
            </a:extLst>
          </p:cNvPr>
          <p:cNvSpPr txBox="1"/>
          <p:nvPr/>
        </p:nvSpPr>
        <p:spPr>
          <a:xfrm>
            <a:off x="880952" y="2459106"/>
            <a:ext cx="1362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u="sng" dirty="0"/>
              <a:t>User-View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28FD40-DE72-5B4E-B56D-506CC390F445}"/>
              </a:ext>
            </a:extLst>
          </p:cNvPr>
          <p:cNvSpPr txBox="1"/>
          <p:nvPr/>
        </p:nvSpPr>
        <p:spPr>
          <a:xfrm>
            <a:off x="7535189" y="4501991"/>
            <a:ext cx="1948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600" b="1" dirty="0">
                <a:solidFill>
                  <a:srgbClr val="464646"/>
                </a:solidFill>
                <a:latin typeface="Arial"/>
                <a:ea typeface="HelvNeue Medium for IBM" charset="0"/>
                <a:cs typeface="Arial"/>
              </a:rPr>
              <a:t>Watson Assistant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4DFDA-A684-9548-BC82-86BCB39D71A7}"/>
              </a:ext>
            </a:extLst>
          </p:cNvPr>
          <p:cNvSpPr txBox="1"/>
          <p:nvPr/>
        </p:nvSpPr>
        <p:spPr>
          <a:xfrm>
            <a:off x="3190380" y="4482700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100" b="1" dirty="0">
                <a:solidFill>
                  <a:srgbClr val="464646"/>
                </a:solidFill>
                <a:latin typeface="Arial"/>
                <a:ea typeface="HelvNeue Medium for IBM" charset="0"/>
                <a:cs typeface="Arial"/>
              </a:rPr>
              <a:t>Gateway = </a:t>
            </a:r>
            <a:r>
              <a:rPr lang="en-US" sz="1100" b="1" dirty="0" err="1">
                <a:solidFill>
                  <a:srgbClr val="464646"/>
                </a:solidFill>
                <a:latin typeface="Arial"/>
                <a:ea typeface="HelvNeue Medium for IBM" charset="0"/>
                <a:cs typeface="Arial"/>
              </a:rPr>
              <a:t>RPi</a:t>
            </a:r>
            <a:endParaRPr lang="en-US" sz="1100" b="1" dirty="0">
              <a:solidFill>
                <a:srgbClr val="464646"/>
              </a:solidFill>
              <a:latin typeface="Arial"/>
              <a:ea typeface="HelvNeue Medium for IBM" charset="0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3A4DF-7480-A84F-BAC8-2AB5E659CDE9}"/>
              </a:ext>
            </a:extLst>
          </p:cNvPr>
          <p:cNvSpPr txBox="1"/>
          <p:nvPr/>
        </p:nvSpPr>
        <p:spPr>
          <a:xfrm>
            <a:off x="454408" y="4220021"/>
            <a:ext cx="185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dirty="0">
                <a:solidFill>
                  <a:srgbClr val="464646"/>
                </a:solidFill>
                <a:latin typeface="Arial"/>
                <a:ea typeface="HelvNeue Medium for IBM" charset="0"/>
                <a:cs typeface="Arial"/>
              </a:rPr>
              <a:t>User: </a:t>
            </a:r>
          </a:p>
          <a:p>
            <a:pPr algn="ctr" defTabSz="457200"/>
            <a:r>
              <a:rPr lang="en-US" sz="1200" dirty="0">
                <a:solidFill>
                  <a:srgbClr val="464646"/>
                </a:solidFill>
                <a:latin typeface="Arial"/>
                <a:ea typeface="HelvNeue Medium for IBM" charset="0"/>
                <a:cs typeface="Arial"/>
              </a:rPr>
              <a:t>- Input (Text/Voice)</a:t>
            </a:r>
            <a:br>
              <a:rPr lang="en-US" sz="1200" dirty="0">
                <a:solidFill>
                  <a:srgbClr val="464646"/>
                </a:solidFill>
                <a:latin typeface="Arial"/>
                <a:ea typeface="HelvNeue Medium for IBM" charset="0"/>
                <a:cs typeface="Arial"/>
              </a:rPr>
            </a:br>
            <a:r>
              <a:rPr lang="en-US" sz="1200" dirty="0">
                <a:solidFill>
                  <a:srgbClr val="464646"/>
                </a:solidFill>
                <a:latin typeface="Arial"/>
                <a:ea typeface="HelvNeue Medium for IBM" charset="0"/>
                <a:cs typeface="Arial"/>
              </a:rPr>
              <a:t>- Output (Text/Audio)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F8852B-74D0-DD45-93C1-8C11E232656F}"/>
              </a:ext>
            </a:extLst>
          </p:cNvPr>
          <p:cNvCxnSpPr>
            <a:cxnSpLocks/>
          </p:cNvCxnSpPr>
          <p:nvPr/>
        </p:nvCxnSpPr>
        <p:spPr>
          <a:xfrm flipV="1">
            <a:off x="4186706" y="3048889"/>
            <a:ext cx="0" cy="348034"/>
          </a:xfrm>
          <a:prstGeom prst="straightConnector1">
            <a:avLst/>
          </a:prstGeom>
          <a:noFill/>
          <a:ln w="25400" cap="flat" cmpd="sng" algn="ctr">
            <a:solidFill>
              <a:srgbClr val="00B4A0"/>
            </a:solidFill>
            <a:prstDash val="sysDot"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C1548FE-B59C-7041-8D67-7CBE2FDEFADC}"/>
              </a:ext>
            </a:extLst>
          </p:cNvPr>
          <p:cNvSpPr/>
          <p:nvPr/>
        </p:nvSpPr>
        <p:spPr>
          <a:xfrm>
            <a:off x="2385773" y="2968408"/>
            <a:ext cx="435758" cy="354066"/>
          </a:xfrm>
          <a:prstGeom prst="ellipse">
            <a:avLst/>
          </a:prstGeom>
          <a:solidFill>
            <a:srgbClr val="70BE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97464C-97D6-B745-AA93-041AFA2684B5}"/>
              </a:ext>
            </a:extLst>
          </p:cNvPr>
          <p:cNvSpPr/>
          <p:nvPr/>
        </p:nvSpPr>
        <p:spPr>
          <a:xfrm>
            <a:off x="3535579" y="3022576"/>
            <a:ext cx="435758" cy="354066"/>
          </a:xfrm>
          <a:prstGeom prst="ellipse">
            <a:avLst/>
          </a:prstGeom>
          <a:solidFill>
            <a:srgbClr val="70BE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3FC1BC-4728-C040-AB18-8D90A8A96D8C}"/>
              </a:ext>
            </a:extLst>
          </p:cNvPr>
          <p:cNvSpPr/>
          <p:nvPr/>
        </p:nvSpPr>
        <p:spPr>
          <a:xfrm>
            <a:off x="4906607" y="3533821"/>
            <a:ext cx="987828" cy="354066"/>
          </a:xfrm>
          <a:prstGeom prst="ellipse">
            <a:avLst/>
          </a:prstGeom>
          <a:solidFill>
            <a:srgbClr val="70BE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+ 4</a:t>
            </a:r>
          </a:p>
        </p:txBody>
      </p:sp>
      <p:pic>
        <p:nvPicPr>
          <p:cNvPr id="1026" name="Picture 2" descr="Image result for watson assistant">
            <a:extLst>
              <a:ext uri="{FF2B5EF4-FFF2-40B4-BE49-F238E27FC236}">
                <a16:creationId xmlns:a16="http://schemas.microsoft.com/office/drawing/2014/main" id="{BEA33E7D-FDBC-884A-ACDA-B93CC1AED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063" y="3190842"/>
            <a:ext cx="1156339" cy="115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F8005E-B235-FB4F-95BC-4860368F29A6}"/>
              </a:ext>
            </a:extLst>
          </p:cNvPr>
          <p:cNvCxnSpPr/>
          <p:nvPr/>
        </p:nvCxnSpPr>
        <p:spPr>
          <a:xfrm>
            <a:off x="2385773" y="4206165"/>
            <a:ext cx="496485" cy="1895"/>
          </a:xfrm>
          <a:prstGeom prst="straightConnector1">
            <a:avLst/>
          </a:prstGeom>
          <a:noFill/>
          <a:ln w="25400" cap="flat" cmpd="sng" algn="ctr">
            <a:solidFill>
              <a:srgbClr val="00B4A0"/>
            </a:solidFill>
            <a:prstDash val="solid"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9D279FB-997A-874E-8D88-645E72B31CC9}"/>
              </a:ext>
            </a:extLst>
          </p:cNvPr>
          <p:cNvSpPr/>
          <p:nvPr/>
        </p:nvSpPr>
        <p:spPr>
          <a:xfrm>
            <a:off x="2438935" y="3722206"/>
            <a:ext cx="435758" cy="354066"/>
          </a:xfrm>
          <a:prstGeom prst="ellipse">
            <a:avLst/>
          </a:prstGeom>
          <a:solidFill>
            <a:srgbClr val="70BE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1028" name="Picture 4" descr="Image result for watson assistant">
            <a:extLst>
              <a:ext uri="{FF2B5EF4-FFF2-40B4-BE49-F238E27FC236}">
                <a16:creationId xmlns:a16="http://schemas.microsoft.com/office/drawing/2014/main" id="{A5E554BB-0B78-FF44-979C-268FB401D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053" y="2765876"/>
            <a:ext cx="2062317" cy="175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Shape 458">
            <a:extLst>
              <a:ext uri="{FF2B5EF4-FFF2-40B4-BE49-F238E27FC236}">
                <a16:creationId xmlns:a16="http://schemas.microsoft.com/office/drawing/2014/main" id="{40894F1F-379B-7349-8009-8B619A4265B9}"/>
              </a:ext>
            </a:extLst>
          </p:cNvPr>
          <p:cNvSpPr/>
          <p:nvPr/>
        </p:nvSpPr>
        <p:spPr>
          <a:xfrm>
            <a:off x="6159604" y="2224021"/>
            <a:ext cx="5151444" cy="2642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55" y="0"/>
                </a:moveTo>
                <a:lnTo>
                  <a:pt x="7430" y="170"/>
                </a:lnTo>
                <a:lnTo>
                  <a:pt x="6476" y="674"/>
                </a:lnTo>
                <a:lnTo>
                  <a:pt x="5610" y="1463"/>
                </a:lnTo>
                <a:lnTo>
                  <a:pt x="4856" y="2508"/>
                </a:lnTo>
                <a:lnTo>
                  <a:pt x="4235" y="3774"/>
                </a:lnTo>
                <a:lnTo>
                  <a:pt x="3767" y="5234"/>
                </a:lnTo>
                <a:lnTo>
                  <a:pt x="3470" y="6840"/>
                </a:lnTo>
                <a:lnTo>
                  <a:pt x="3367" y="8570"/>
                </a:lnTo>
                <a:lnTo>
                  <a:pt x="3367" y="8644"/>
                </a:lnTo>
                <a:lnTo>
                  <a:pt x="2677" y="8903"/>
                </a:lnTo>
                <a:lnTo>
                  <a:pt x="2038" y="9364"/>
                </a:lnTo>
                <a:lnTo>
                  <a:pt x="1466" y="9995"/>
                </a:lnTo>
                <a:lnTo>
                  <a:pt x="970" y="10785"/>
                </a:lnTo>
                <a:lnTo>
                  <a:pt x="565" y="11710"/>
                </a:lnTo>
                <a:lnTo>
                  <a:pt x="260" y="12747"/>
                </a:lnTo>
                <a:lnTo>
                  <a:pt x="67" y="13885"/>
                </a:lnTo>
                <a:lnTo>
                  <a:pt x="0" y="15093"/>
                </a:lnTo>
                <a:lnTo>
                  <a:pt x="78" y="16409"/>
                </a:lnTo>
                <a:lnTo>
                  <a:pt x="303" y="17628"/>
                </a:lnTo>
                <a:lnTo>
                  <a:pt x="660" y="18732"/>
                </a:lnTo>
                <a:lnTo>
                  <a:pt x="1133" y="19695"/>
                </a:lnTo>
                <a:lnTo>
                  <a:pt x="1705" y="20489"/>
                </a:lnTo>
                <a:lnTo>
                  <a:pt x="2360" y="21089"/>
                </a:lnTo>
                <a:lnTo>
                  <a:pt x="3086" y="21468"/>
                </a:lnTo>
                <a:lnTo>
                  <a:pt x="3863" y="21600"/>
                </a:lnTo>
                <a:lnTo>
                  <a:pt x="7411" y="21391"/>
                </a:lnTo>
                <a:lnTo>
                  <a:pt x="10957" y="21368"/>
                </a:lnTo>
                <a:lnTo>
                  <a:pt x="14503" y="21461"/>
                </a:lnTo>
                <a:lnTo>
                  <a:pt x="18045" y="21600"/>
                </a:lnTo>
                <a:lnTo>
                  <a:pt x="18762" y="21480"/>
                </a:lnTo>
                <a:lnTo>
                  <a:pt x="19431" y="21132"/>
                </a:lnTo>
                <a:lnTo>
                  <a:pt x="20033" y="20578"/>
                </a:lnTo>
                <a:lnTo>
                  <a:pt x="20561" y="19843"/>
                </a:lnTo>
                <a:lnTo>
                  <a:pt x="20993" y="18956"/>
                </a:lnTo>
                <a:lnTo>
                  <a:pt x="21322" y="17942"/>
                </a:lnTo>
                <a:lnTo>
                  <a:pt x="21529" y="16815"/>
                </a:lnTo>
                <a:lnTo>
                  <a:pt x="21600" y="15608"/>
                </a:lnTo>
                <a:lnTo>
                  <a:pt x="21549" y="14586"/>
                </a:lnTo>
                <a:lnTo>
                  <a:pt x="21402" y="13626"/>
                </a:lnTo>
                <a:lnTo>
                  <a:pt x="21163" y="12728"/>
                </a:lnTo>
                <a:lnTo>
                  <a:pt x="20846" y="11923"/>
                </a:lnTo>
                <a:lnTo>
                  <a:pt x="20458" y="11210"/>
                </a:lnTo>
                <a:lnTo>
                  <a:pt x="20005" y="10610"/>
                </a:lnTo>
                <a:lnTo>
                  <a:pt x="19502" y="10142"/>
                </a:lnTo>
                <a:lnTo>
                  <a:pt x="18948" y="9813"/>
                </a:lnTo>
                <a:lnTo>
                  <a:pt x="18854" y="8458"/>
                </a:lnTo>
                <a:lnTo>
                  <a:pt x="18608" y="7192"/>
                </a:lnTo>
                <a:lnTo>
                  <a:pt x="18231" y="6050"/>
                </a:lnTo>
                <a:lnTo>
                  <a:pt x="17732" y="5059"/>
                </a:lnTo>
                <a:lnTo>
                  <a:pt x="17135" y="4235"/>
                </a:lnTo>
                <a:lnTo>
                  <a:pt x="16448" y="3619"/>
                </a:lnTo>
                <a:lnTo>
                  <a:pt x="15692" y="3228"/>
                </a:lnTo>
                <a:lnTo>
                  <a:pt x="14883" y="3093"/>
                </a:lnTo>
                <a:lnTo>
                  <a:pt x="14317" y="3159"/>
                </a:lnTo>
                <a:lnTo>
                  <a:pt x="13775" y="3348"/>
                </a:lnTo>
                <a:lnTo>
                  <a:pt x="13262" y="3654"/>
                </a:lnTo>
                <a:lnTo>
                  <a:pt x="12787" y="4068"/>
                </a:lnTo>
                <a:lnTo>
                  <a:pt x="12417" y="3194"/>
                </a:lnTo>
                <a:lnTo>
                  <a:pt x="11989" y="2400"/>
                </a:lnTo>
                <a:lnTo>
                  <a:pt x="11504" y="1711"/>
                </a:lnTo>
                <a:lnTo>
                  <a:pt x="10971" y="1119"/>
                </a:lnTo>
                <a:lnTo>
                  <a:pt x="10394" y="646"/>
                </a:lnTo>
                <a:lnTo>
                  <a:pt x="9776" y="294"/>
                </a:lnTo>
                <a:lnTo>
                  <a:pt x="9130" y="74"/>
                </a:lnTo>
                <a:lnTo>
                  <a:pt x="8455" y="0"/>
                </a:lnTo>
                <a:close/>
              </a:path>
            </a:pathLst>
          </a:custGeom>
          <a:noFill/>
          <a:ln w="38100">
            <a:solidFill>
              <a:srgbClr val="00B4A0"/>
            </a:solidFill>
            <a:round/>
          </a:ln>
          <a:effectLst>
            <a:outerShdw blurRad="63500" dist="50800" dir="2700000" rotWithShape="0">
              <a:srgbClr val="000000">
                <a:alpha val="39999"/>
              </a:srgbClr>
            </a:outerShdw>
          </a:effectLst>
        </p:spPr>
        <p:txBody>
          <a:bodyPr lIns="65023" tIns="65023" rIns="65023" bIns="65023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>
                <a:latin typeface="Arial"/>
                <a:ea typeface="Arial"/>
                <a:cs typeface="Arial"/>
                <a:sym typeface="Arial"/>
              </a:defRPr>
            </a:pPr>
            <a:endParaRPr kumimoji="0" sz="3400" b="0" i="0" u="none" strike="noStrike" kern="0" cap="none" spc="0" normalizeH="0" baseline="0" noProof="0" dirty="0">
              <a:ln>
                <a:noFill/>
              </a:ln>
              <a:solidFill>
                <a:srgbClr val="121212"/>
              </a:solidFill>
              <a:effectLst/>
              <a:uLnTx/>
              <a:uFillTx/>
              <a:latin typeface="Gill Sans"/>
              <a:ea typeface="Arial"/>
              <a:cs typeface="Gill Sans"/>
              <a:sym typeface="Arial"/>
            </a:endParaRPr>
          </a:p>
        </p:txBody>
      </p:sp>
      <p:pic>
        <p:nvPicPr>
          <p:cNvPr id="1034" name="Picture 10" descr="Image result for ibm speech to text">
            <a:extLst>
              <a:ext uri="{FF2B5EF4-FFF2-40B4-BE49-F238E27FC236}">
                <a16:creationId xmlns:a16="http://schemas.microsoft.com/office/drawing/2014/main" id="{F5A03BFB-A4B5-7741-B4CC-74F1E8247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1" t="25303" r="54809" b="25146"/>
          <a:stretch/>
        </p:blipFill>
        <p:spPr bwMode="auto">
          <a:xfrm>
            <a:off x="4025515" y="2423429"/>
            <a:ext cx="429299" cy="42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EB389CA-34B8-7A44-934E-3F26B717B959}"/>
              </a:ext>
            </a:extLst>
          </p:cNvPr>
          <p:cNvSpPr txBox="1"/>
          <p:nvPr/>
        </p:nvSpPr>
        <p:spPr>
          <a:xfrm>
            <a:off x="4266159" y="3012435"/>
            <a:ext cx="11881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100" b="1" dirty="0">
                <a:solidFill>
                  <a:srgbClr val="464646"/>
                </a:solidFill>
                <a:latin typeface="Arial"/>
                <a:ea typeface="HelvNeue Medium for IBM" charset="0"/>
                <a:cs typeface="Arial"/>
              </a:rPr>
              <a:t>Speech to Text</a:t>
            </a:r>
            <a:br>
              <a:rPr lang="en-US" sz="1100" b="1" dirty="0">
                <a:solidFill>
                  <a:srgbClr val="464646"/>
                </a:solidFill>
                <a:latin typeface="Arial"/>
                <a:ea typeface="HelvNeue Medium for IBM" charset="0"/>
                <a:cs typeface="Arial"/>
              </a:rPr>
            </a:br>
            <a:r>
              <a:rPr lang="en-US" sz="1100" dirty="0">
                <a:solidFill>
                  <a:srgbClr val="464646"/>
                </a:solidFill>
                <a:latin typeface="Arial"/>
                <a:ea typeface="HelvNeue Medium for IBM" charset="0"/>
                <a:cs typeface="Arial"/>
              </a:rPr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94147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9569-30F5-344B-9CD7-5DC5F3DC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Set Up your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D280D-0410-E94A-BBC3-DE9F6B8DA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Navigate to the folder: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</a:t>
            </a:r>
            <a:r>
              <a:rPr lang="en-US" b="1" dirty="0"/>
              <a:t>«Additional-Cloud-Exercises» </a:t>
            </a:r>
            <a:r>
              <a:rPr lang="en-US" b="1" dirty="0">
                <a:sym typeface="Wingdings" pitchFamily="2" charset="2"/>
              </a:rPr>
              <a:t> Lab 03 Watson Assistant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Open the .pdf </a:t>
            </a:r>
            <a:r>
              <a:rPr lang="en-US" b="1" dirty="0">
                <a:sym typeface="Wingdings" pitchFamily="2" charset="2"/>
              </a:rPr>
              <a:t>«Lab 03 Watson Assistant»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Follow the </a:t>
            </a:r>
            <a:r>
              <a:rPr lang="en-US" b="1" dirty="0">
                <a:sym typeface="Wingdings" pitchFamily="2" charset="2"/>
              </a:rPr>
              <a:t>steps 1-69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Bravo! You have set up your first chatbot!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0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4F9A-D2CC-5B43-8FF5-4126FD96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2. Integrate your Chatbot on your </a:t>
            </a:r>
            <a:r>
              <a:rPr lang="en-US" dirty="0" err="1"/>
              <a:t>RaspberryPi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F535-68C6-D441-AA9A-92751272A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924074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Open </a:t>
            </a:r>
            <a:r>
              <a:rPr lang="en-US" sz="2400" dirty="0" err="1"/>
              <a:t>NodeRed</a:t>
            </a:r>
            <a:r>
              <a:rPr lang="en-US" sz="2400" dirty="0"/>
              <a:t> and create the following flow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Open the Watson Assistant Node and try to configure with the credentials from the Watson Assistant Tool</a:t>
            </a:r>
            <a:br>
              <a:rPr lang="en-US" sz="2400" dirty="0"/>
            </a:br>
            <a:r>
              <a:rPr lang="en-US" sz="2400" dirty="0">
                <a:sym typeface="Wingdings" pitchFamily="2" charset="2"/>
              </a:rPr>
              <a:t> Hint: You find the API key in the IBM Cloud</a:t>
            </a:r>
            <a:br>
              <a:rPr lang="en-US" sz="2400" dirty="0"/>
            </a:br>
            <a:r>
              <a:rPr lang="en-US" sz="2400" dirty="0">
                <a:sym typeface="Wingdings" pitchFamily="2" charset="2"/>
              </a:rPr>
              <a:t> Hint: You find API Details in the Watson Assistant Tool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Test it by sending “Hello” in the inject node. Click on the button left to the inject node. Check the in the Debug section the output.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ym typeface="Wingdings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4528E-4F8B-2B4A-BEB7-2B93A614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155" y="3147802"/>
            <a:ext cx="1838765" cy="182420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22AE56-FD11-6048-8A92-70CB47721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531" y="1704228"/>
            <a:ext cx="2159597" cy="123193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ABE371-2768-3040-80E3-013852E52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95" y="1872535"/>
            <a:ext cx="6072562" cy="135276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8897DA-0845-D84C-95E9-CEA0C3C772FC}"/>
              </a:ext>
            </a:extLst>
          </p:cNvPr>
          <p:cNvCxnSpPr>
            <a:cxnSpLocks/>
          </p:cNvCxnSpPr>
          <p:nvPr/>
        </p:nvCxnSpPr>
        <p:spPr>
          <a:xfrm flipV="1">
            <a:off x="7601357" y="2724526"/>
            <a:ext cx="2317174" cy="14725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E69C0A-B649-F644-8EB0-35C603E3DAC2}"/>
              </a:ext>
            </a:extLst>
          </p:cNvPr>
          <p:cNvCxnSpPr>
            <a:cxnSpLocks/>
          </p:cNvCxnSpPr>
          <p:nvPr/>
        </p:nvCxnSpPr>
        <p:spPr>
          <a:xfrm flipV="1">
            <a:off x="8609390" y="3956461"/>
            <a:ext cx="1160911" cy="5903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47FB00E-4CAD-C649-AAC1-CE363A604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172" y="5359560"/>
            <a:ext cx="1525860" cy="14725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8FB890-90A4-1240-987B-A69D63EC3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8383" y="5515171"/>
            <a:ext cx="1181361" cy="11978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669B84-C9DA-5341-B535-7E33918D87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8312" y="5644204"/>
            <a:ext cx="2171700" cy="939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898AC1-73F1-CB47-AFBF-6C2208055B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0660" y="5885504"/>
            <a:ext cx="355600" cy="4572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98394C-2C9A-BA48-9F10-8FC6058C8FCB}"/>
              </a:ext>
            </a:extLst>
          </p:cNvPr>
          <p:cNvCxnSpPr>
            <a:cxnSpLocks/>
          </p:cNvCxnSpPr>
          <p:nvPr/>
        </p:nvCxnSpPr>
        <p:spPr>
          <a:xfrm>
            <a:off x="3607580" y="6026447"/>
            <a:ext cx="873794" cy="87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9EFE8E-7BEE-F847-A53C-BE0A03F1080F}"/>
              </a:ext>
            </a:extLst>
          </p:cNvPr>
          <p:cNvCxnSpPr>
            <a:cxnSpLocks/>
          </p:cNvCxnSpPr>
          <p:nvPr/>
        </p:nvCxnSpPr>
        <p:spPr>
          <a:xfrm>
            <a:off x="5873318" y="6114104"/>
            <a:ext cx="9534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4D4029-5C74-AE40-8193-D435F59754B3}"/>
              </a:ext>
            </a:extLst>
          </p:cNvPr>
          <p:cNvCxnSpPr>
            <a:cxnSpLocks/>
          </p:cNvCxnSpPr>
          <p:nvPr/>
        </p:nvCxnSpPr>
        <p:spPr>
          <a:xfrm>
            <a:off x="7632707" y="6057196"/>
            <a:ext cx="868282" cy="130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0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56D2-1EBB-1542-B9F8-40F9BB01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Build a Cognitive IoT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CA116-89FC-244F-A5F7-B4DC1E49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Configure the UI nodes to build a frontend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Instead of using Text Input try to use your voice and the «Speech to text Service»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a new intend to turn in the Watson Assistant Tool to turn servo motor. </a:t>
            </a:r>
          </a:p>
        </p:txBody>
      </p:sp>
    </p:spTree>
    <p:extLst>
      <p:ext uri="{BB962C8B-B14F-4D97-AF65-F5344CB8AC3E}">
        <p14:creationId xmlns:p14="http://schemas.microsoft.com/office/powerpoint/2010/main" val="407459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257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Gill Sans</vt:lpstr>
      <vt:lpstr>Office Theme</vt:lpstr>
      <vt:lpstr>Workshop HSLU – Hands-on</vt:lpstr>
      <vt:lpstr>Content</vt:lpstr>
      <vt:lpstr>0. Description of the Exercise</vt:lpstr>
      <vt:lpstr>1. Set Up your Chatbot</vt:lpstr>
      <vt:lpstr>2. Integrate your Chatbot on your RaspberryPi</vt:lpstr>
      <vt:lpstr>3. Build a Cognitive IoT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HSLU – Hands-on</dc:title>
  <dc:creator>Youri.Boehler</dc:creator>
  <cp:lastModifiedBy>Youri.Boehler</cp:lastModifiedBy>
  <cp:revision>24</cp:revision>
  <dcterms:created xsi:type="dcterms:W3CDTF">2019-12-06T08:31:33Z</dcterms:created>
  <dcterms:modified xsi:type="dcterms:W3CDTF">2019-12-06T13:09:21Z</dcterms:modified>
</cp:coreProperties>
</file>