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4" name="Shape 14"/>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15" name="Shape 15"/>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grpSp>
        <p:nvGrpSpPr>
          <p:cNvPr id="18" name="Group 18"/>
          <p:cNvGrpSpPr/>
          <p:nvPr/>
        </p:nvGrpSpPr>
        <p:grpSpPr>
          <a:xfrm>
            <a:off x="2831735" y="3945633"/>
            <a:ext cx="3917511" cy="486920"/>
            <a:chOff x="0" y="0"/>
            <a:chExt cx="3917510" cy="486919"/>
          </a:xfrm>
        </p:grpSpPr>
        <p:pic>
          <p:nvPicPr>
            <p:cNvPr id="16"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17"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19" name="Shape 19"/>
          <p:cNvSpPr/>
          <p:nvPr>
            <p:ph type="title"/>
          </p:nvPr>
        </p:nvSpPr>
        <p:spPr>
          <a:prstGeom prst="rect">
            <a:avLst/>
          </a:prstGeom>
        </p:spPr>
        <p:txBody>
          <a:bodyPr/>
          <a:lstStyle/>
          <a:p>
            <a:pPr/>
            <a:r>
              <a:t>Lesson Title</a:t>
            </a:r>
          </a:p>
        </p:txBody>
      </p:sp>
      <p:sp>
        <p:nvSpPr>
          <p:cNvPr id="20" name="Shape 20"/>
          <p:cNvSpPr/>
          <p:nvPr>
            <p:ph type="body" sz="quarter" idx="1"/>
          </p:nvPr>
        </p:nvSpPr>
        <p:spPr>
          <a:xfrm>
            <a:off x="396991" y="2504043"/>
            <a:ext cx="2700337" cy="381001"/>
          </a:xfrm>
          <a:prstGeom prst="rect">
            <a:avLst/>
          </a:prstGeom>
          <a:extLst>
            <a:ext uri="{C572A759-6A51-4108-AA02-DFA0A04FC94B}">
              <ma14:wrappingTextBoxFlag xmlns:ma14="http://schemas.microsoft.com/office/mac/drawingml/2011/main" val="1"/>
            </a:ext>
          </a:extLst>
        </p:spPr>
        <p:txBody>
          <a:bodyPr/>
          <a:lstStyle>
            <a:lvl1pPr marL="0" indent="0">
              <a:spcBef>
                <a:spcPts val="400"/>
              </a:spcBef>
              <a:buSzTx/>
              <a:buFontTx/>
              <a:buNone/>
              <a:defRPr b="1" sz="2000">
                <a:solidFill>
                  <a:srgbClr val="FFFFFF"/>
                </a:solidFill>
                <a:latin typeface="Arial"/>
                <a:ea typeface="Arial"/>
                <a:cs typeface="Arial"/>
                <a:sym typeface="Arial"/>
              </a:defRPr>
            </a:lvl1pPr>
          </a:lstStyle>
          <a:p>
            <a:pPr/>
            <a:r>
              <a:t>Day X</a:t>
            </a:r>
          </a:p>
        </p:txBody>
      </p:sp>
      <p:sp>
        <p:nvSpPr>
          <p:cNvPr id="21" name="Shape 21"/>
          <p:cNvSpPr/>
          <p:nvPr>
            <p:ph type="body" sz="quarter" idx="13"/>
          </p:nvPr>
        </p:nvSpPr>
        <p:spPr>
          <a:xfrm>
            <a:off x="396992" y="3998593"/>
            <a:ext cx="2270008" cy="381001"/>
          </a:xfrm>
          <a:prstGeom prst="rect">
            <a:avLst/>
          </a:prstGeom>
        </p:spPr>
        <p:txBody>
          <a:bodyPr/>
          <a:lstStyle/>
          <a:p>
            <a:pPr marL="0" indent="0">
              <a:spcBef>
                <a:spcPts val="400"/>
              </a:spcBef>
              <a:buSzTx/>
              <a:buFontTx/>
              <a:buNone/>
              <a:defRPr b="1" sz="2000">
                <a:solidFill>
                  <a:srgbClr val="FFFFFF"/>
                </a:solidFill>
                <a:latin typeface="Arial"/>
                <a:ea typeface="Arial"/>
                <a:cs typeface="Arial"/>
                <a:sym typeface="Arial"/>
              </a:defRPr>
            </a:pPr>
          </a:p>
        </p:txBody>
      </p:sp>
      <p:sp>
        <p:nvSpPr>
          <p:cNvPr id="22" name="Shape 22"/>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BF5700"/>
        </a:solidFill>
      </p:bgPr>
    </p:bg>
    <p:spTree>
      <p:nvGrpSpPr>
        <p:cNvPr id="1" name=""/>
        <p:cNvGrpSpPr/>
        <p:nvPr/>
      </p:nvGrpSpPr>
      <p:grpSpPr>
        <a:xfrm>
          <a:off x="0" y="0"/>
          <a:ext cx="0" cy="0"/>
          <a:chOff x="0" y="0"/>
          <a:chExt cx="0" cy="0"/>
        </a:xfrm>
      </p:grpSpPr>
      <p:sp>
        <p:nvSpPr>
          <p:cNvPr id="124" name="Shape 124"/>
          <p:cNvSpPr/>
          <p:nvPr/>
        </p:nvSpPr>
        <p:spPr>
          <a:xfrm flipV="1">
            <a:off x="426891" y="3691892"/>
            <a:ext cx="6888310" cy="4572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25" name="Shape 125"/>
          <p:cNvSpPr/>
          <p:nvPr/>
        </p:nvSpPr>
        <p:spPr>
          <a:xfrm>
            <a:off x="426892" y="4020498"/>
            <a:ext cx="4678508"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UT Austin | </a:t>
            </a:r>
          </a:p>
        </p:txBody>
      </p:sp>
      <p:sp>
        <p:nvSpPr>
          <p:cNvPr id="126" name="Shape 126"/>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27" name="Shape 127"/>
          <p:cNvSpPr/>
          <p:nvPr>
            <p:ph type="title"/>
          </p:nvPr>
        </p:nvSpPr>
        <p:spPr>
          <a:prstGeom prst="rect">
            <a:avLst/>
          </a:prstGeom>
        </p:spPr>
        <p:txBody>
          <a:bodyPr/>
          <a:lstStyle>
            <a:lvl1pPr defTabSz="914400">
              <a:lnSpc>
                <a:spcPct val="90000"/>
              </a:lnSpc>
              <a:defRPr i="0"/>
            </a:lvl1pPr>
          </a:lstStyle>
          <a:p>
            <a:pPr/>
            <a:r>
              <a:t>Lesson Title</a:t>
            </a:r>
          </a:p>
        </p:txBody>
      </p:sp>
      <p:sp>
        <p:nvSpPr>
          <p:cNvPr id="128" name="Shape 128"/>
          <p:cNvSpPr/>
          <p:nvPr>
            <p:ph type="body" sz="quarter" idx="1"/>
          </p:nvPr>
        </p:nvSpPr>
        <p:spPr>
          <a:xfrm>
            <a:off x="4953000" y="4036236"/>
            <a:ext cx="2270008" cy="381001"/>
          </a:xfrm>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1800">
                <a:solidFill>
                  <a:srgbClr val="FFFFFF"/>
                </a:solidFill>
                <a:latin typeface="Arial"/>
                <a:ea typeface="Arial"/>
                <a:cs typeface="Arial"/>
                <a:sym typeface="Arial"/>
              </a:defRPr>
            </a:lvl1pPr>
          </a:lstStyle>
          <a:p>
            <a:pPr/>
            <a:r>
              <a:t>Month, Day, Year</a:t>
            </a:r>
          </a:p>
        </p:txBody>
      </p:sp>
      <p:sp>
        <p:nvSpPr>
          <p:cNvPr id="129" name="Shape 129"/>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pic>
        <p:nvPicPr>
          <p:cNvPr id="130" name="image4.png"/>
          <p:cNvPicPr>
            <a:picLocks noChangeAspect="1"/>
          </p:cNvPicPr>
          <p:nvPr/>
        </p:nvPicPr>
        <p:blipFill>
          <a:blip r:embed="rId2">
            <a:extLst/>
          </a:blip>
          <a:srcRect l="0" t="10220" r="0" b="0"/>
          <a:stretch>
            <a:fillRect/>
          </a:stretch>
        </p:blipFill>
        <p:spPr>
          <a:xfrm>
            <a:off x="0" y="-1"/>
            <a:ext cx="9144000" cy="560979"/>
          </a:xfrm>
          <a:prstGeom prst="rect">
            <a:avLst/>
          </a:prstGeom>
          <a:ln w="12700">
            <a:miter lim="400000"/>
          </a:ln>
        </p:spPr>
      </p:pic>
      <p:sp>
        <p:nvSpPr>
          <p:cNvPr id="131" name="Shape 1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BF5700"/>
        </a:solidFill>
      </p:bgPr>
    </p:bg>
    <p:spTree>
      <p:nvGrpSpPr>
        <p:cNvPr id="1" name=""/>
        <p:cNvGrpSpPr/>
        <p:nvPr/>
      </p:nvGrpSpPr>
      <p:grpSpPr>
        <a:xfrm>
          <a:off x="0" y="0"/>
          <a:ext cx="0" cy="0"/>
          <a:chOff x="0" y="0"/>
          <a:chExt cx="0" cy="0"/>
        </a:xfrm>
      </p:grpSpPr>
      <p:sp>
        <p:nvSpPr>
          <p:cNvPr id="138" name="Shape 138"/>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39" name="Shape 139"/>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40" name="Shape 140"/>
          <p:cNvSpPr/>
          <p:nvPr>
            <p:ph type="title"/>
          </p:nvPr>
        </p:nvSpPr>
        <p:spPr>
          <a:prstGeom prst="rect">
            <a:avLst/>
          </a:prstGeom>
        </p:spPr>
        <p:txBody>
          <a:bodyPr/>
          <a:lstStyle>
            <a:lvl1pPr defTabSz="914400">
              <a:lnSpc>
                <a:spcPct val="90000"/>
              </a:lnSpc>
            </a:lvl1pPr>
          </a:lstStyle>
          <a:p>
            <a:pPr/>
            <a:r>
              <a:t>Section Title</a:t>
            </a:r>
          </a:p>
        </p:txBody>
      </p:sp>
      <p:sp>
        <p:nvSpPr>
          <p:cNvPr id="141" name="Shape 1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48" name="Shape 148"/>
          <p:cNvSpPr/>
          <p:nvPr/>
        </p:nvSpPr>
        <p:spPr>
          <a:xfrm>
            <a:off x="-5872" y="6410337"/>
            <a:ext cx="9155743" cy="457748"/>
          </a:xfrm>
          <a:prstGeom prst="rect">
            <a:avLst/>
          </a:prstGeom>
          <a:solidFill>
            <a:srgbClr val="BF5700"/>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49" name="Shape 149"/>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Click to edit Master text styles</a:t>
            </a:r>
          </a:p>
        </p:txBody>
      </p:sp>
      <p:sp>
        <p:nvSpPr>
          <p:cNvPr id="150" name="Shape 150"/>
          <p:cNvSpPr/>
          <p:nvPr/>
        </p:nvSpPr>
        <p:spPr>
          <a:xfrm>
            <a:off x="0" y="653853"/>
            <a:ext cx="9144001" cy="1"/>
          </a:xfrm>
          <a:prstGeom prst="line">
            <a:avLst/>
          </a:prstGeom>
          <a:ln w="41275">
            <a:solidFill>
              <a:srgbClr val="BF5700"/>
            </a:solidFill>
            <a:miter/>
          </a:ln>
        </p:spPr>
        <p:txBody>
          <a:bodyPr lIns="45719" rIns="45719"/>
          <a:lstStyle/>
          <a:p>
            <a:pPr/>
          </a:p>
        </p:txBody>
      </p:sp>
      <p:sp>
        <p:nvSpPr>
          <p:cNvPr id="151" name="Shape 151"/>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pic>
        <p:nvPicPr>
          <p:cNvPr id="152" name="image4.png"/>
          <p:cNvPicPr>
            <a:picLocks noChangeAspect="1"/>
          </p:cNvPicPr>
          <p:nvPr/>
        </p:nvPicPr>
        <p:blipFill>
          <a:blip r:embed="rId2">
            <a:extLst/>
          </a:blip>
          <a:srcRect l="73429" t="14128" r="0" b="0"/>
          <a:stretch>
            <a:fillRect/>
          </a:stretch>
        </p:blipFill>
        <p:spPr>
          <a:xfrm>
            <a:off x="-5871" y="6400799"/>
            <a:ext cx="2179730" cy="481356"/>
          </a:xfrm>
          <a:prstGeom prst="rect">
            <a:avLst/>
          </a:prstGeom>
          <a:ln w="12700">
            <a:miter lim="400000"/>
          </a:ln>
        </p:spPr>
      </p:pic>
      <p:sp>
        <p:nvSpPr>
          <p:cNvPr id="153" name="Shape 1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Blank">
    <p:spTree>
      <p:nvGrpSpPr>
        <p:cNvPr id="1" name=""/>
        <p:cNvGrpSpPr/>
        <p:nvPr/>
      </p:nvGrpSpPr>
      <p:grpSpPr>
        <a:xfrm>
          <a:off x="0" y="0"/>
          <a:ext cx="0" cy="0"/>
          <a:chOff x="0" y="0"/>
          <a:chExt cx="0" cy="0"/>
        </a:xfrm>
      </p:grpSpPr>
      <p:sp>
        <p:nvSpPr>
          <p:cNvPr id="30" name="Shape 30"/>
          <p:cNvSpPr/>
          <p:nvPr>
            <p:ph type="title"/>
          </p:nvPr>
        </p:nvSpPr>
        <p:spPr>
          <a:prstGeom prst="rect">
            <a:avLst/>
          </a:prstGeom>
        </p:spPr>
        <p:txBody>
          <a:bodyPr/>
          <a:lstStyle/>
          <a:p>
            <a:pPr/>
            <a:r>
              <a:t>Section Title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8" name="Shape 38"/>
          <p:cNvSpPr/>
          <p:nvPr/>
        </p:nvSpPr>
        <p:spPr>
          <a:xfrm>
            <a:off x="0" y="653853"/>
            <a:ext cx="9144001" cy="1"/>
          </a:xfrm>
          <a:prstGeom prst="line">
            <a:avLst/>
          </a:prstGeom>
          <a:ln w="41275">
            <a:solidFill>
              <a:srgbClr val="262626"/>
            </a:solidFill>
          </a:ln>
        </p:spPr>
        <p:txBody>
          <a:bodyPr lIns="45719" rIns="45719"/>
          <a:lstStyle/>
          <a:p>
            <a:pPr/>
          </a:p>
        </p:txBody>
      </p:sp>
      <p:sp>
        <p:nvSpPr>
          <p:cNvPr id="39" name="Shape 39"/>
          <p:cNvSpPr/>
          <p:nvPr/>
        </p:nvSpPr>
        <p:spPr>
          <a:xfrm>
            <a:off x="-5872" y="6410337"/>
            <a:ext cx="9155743" cy="457748"/>
          </a:xfrm>
          <a:prstGeom prst="rect">
            <a:avLst/>
          </a:prstGeom>
          <a:solidFill>
            <a:srgbClr val="26262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0" name="Shape 40"/>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grpSp>
        <p:nvGrpSpPr>
          <p:cNvPr id="43" name="Group 43"/>
          <p:cNvGrpSpPr/>
          <p:nvPr/>
        </p:nvGrpSpPr>
        <p:grpSpPr>
          <a:xfrm>
            <a:off x="5232359" y="6411722"/>
            <a:ext cx="3917511" cy="486920"/>
            <a:chOff x="0" y="0"/>
            <a:chExt cx="3917510" cy="486919"/>
          </a:xfrm>
        </p:grpSpPr>
        <p:pic>
          <p:nvPicPr>
            <p:cNvPr id="41" name="image1.png"/>
            <p:cNvPicPr>
              <a:picLocks noChangeAspect="1"/>
            </p:cNvPicPr>
            <p:nvPr/>
          </p:nvPicPr>
          <p:blipFill>
            <a:blip r:embed="rId2">
              <a:extLst/>
            </a:blip>
            <a:srcRect l="39450" t="0" r="0" b="0"/>
            <a:stretch>
              <a:fillRect/>
            </a:stretch>
          </p:blipFill>
          <p:spPr>
            <a:xfrm>
              <a:off x="402618" y="0"/>
              <a:ext cx="3514893" cy="486920"/>
            </a:xfrm>
            <a:prstGeom prst="rect">
              <a:avLst/>
            </a:prstGeom>
            <a:ln w="12700" cap="flat">
              <a:noFill/>
              <a:miter lim="400000"/>
            </a:ln>
            <a:effectLst/>
          </p:spPr>
        </p:pic>
        <p:pic>
          <p:nvPicPr>
            <p:cNvPr id="42" name="image1.png"/>
            <p:cNvPicPr>
              <a:picLocks noChangeAspect="1"/>
            </p:cNvPicPr>
            <p:nvPr/>
          </p:nvPicPr>
          <p:blipFill>
            <a:blip r:embed="rId2">
              <a:extLst/>
            </a:blip>
            <a:srcRect l="0" t="0" r="92757" b="0"/>
            <a:stretch>
              <a:fillRect/>
            </a:stretch>
          </p:blipFill>
          <p:spPr>
            <a:xfrm>
              <a:off x="0" y="0"/>
              <a:ext cx="420451" cy="486920"/>
            </a:xfrm>
            <a:prstGeom prst="rect">
              <a:avLst/>
            </a:prstGeom>
            <a:ln w="12700" cap="flat">
              <a:noFill/>
              <a:miter lim="400000"/>
            </a:ln>
            <a:effectLst/>
          </p:spPr>
        </p:pic>
      </p:grpSp>
      <p:sp>
        <p:nvSpPr>
          <p:cNvPr id="44" name="Shape 44"/>
          <p:cNvSpPr/>
          <p:nvPr>
            <p:ph type="title"/>
          </p:nvPr>
        </p:nvSpPr>
        <p:spPr>
          <a:xfrm>
            <a:off x="304800" y="0"/>
            <a:ext cx="5470527" cy="653854"/>
          </a:xfrm>
          <a:prstGeom prst="rect">
            <a:avLst/>
          </a:prstGeom>
        </p:spPr>
        <p:txBody>
          <a:bodyPr/>
          <a:lstStyle>
            <a:lvl1pPr>
              <a:defRPr i="0" sz="2400">
                <a:solidFill>
                  <a:srgbClr val="000000"/>
                </a:solidFill>
              </a:defRPr>
            </a:lvl1pPr>
          </a:lstStyle>
          <a:p>
            <a:pPr/>
            <a:r>
              <a:t>Click to edit Master text styles</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52"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53" name="Shape 5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54" name="Shape 54"/>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Rutgers Coding Bootcamp |</a:t>
            </a:r>
          </a:p>
        </p:txBody>
      </p:sp>
      <p:sp>
        <p:nvSpPr>
          <p:cNvPr id="55" name="Shape 55"/>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56" name="Shape 56"/>
          <p:cNvSpPr/>
          <p:nvPr>
            <p:ph type="title"/>
          </p:nvPr>
        </p:nvSpPr>
        <p:spPr>
          <a:prstGeom prst="rect">
            <a:avLst/>
          </a:prstGeom>
        </p:spPr>
        <p:txBody>
          <a:bodyPr/>
          <a:lstStyle>
            <a:lvl1pPr defTabSz="914400">
              <a:lnSpc>
                <a:spcPct val="90000"/>
              </a:lnSpc>
              <a:defRPr i="0"/>
            </a:lvl1pPr>
          </a:lstStyle>
          <a:p>
            <a:pPr/>
            <a:r>
              <a:t>Lesson Title</a:t>
            </a:r>
          </a:p>
        </p:txBody>
      </p:sp>
      <p:sp>
        <p:nvSpPr>
          <p:cNvPr id="57" name="Shape 57"/>
          <p:cNvSpPr/>
          <p:nvPr>
            <p:ph type="body" sz="quarter" idx="1"/>
          </p:nvPr>
        </p:nvSpPr>
        <p:spPr>
          <a:xfrm>
            <a:off x="3962400" y="4037683"/>
            <a:ext cx="2270008" cy="381001"/>
          </a:xfrm>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stStyle>
          <a:p>
            <a:pPr/>
            <a:r>
              <a:t>Month, Day, Year</a:t>
            </a:r>
          </a:p>
        </p:txBody>
      </p:sp>
      <p:sp>
        <p:nvSpPr>
          <p:cNvPr id="58" name="Shape 58"/>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pic>
        <p:nvPicPr>
          <p:cNvPr id="66" name="image2.png"/>
          <p:cNvPicPr>
            <a:picLocks noChangeAspect="1"/>
          </p:cNvPicPr>
          <p:nvPr/>
        </p:nvPicPr>
        <p:blipFill>
          <a:blip r:embed="rId2">
            <a:extLst/>
          </a:blip>
          <a:stretch>
            <a:fillRect/>
          </a:stretch>
        </p:blipFill>
        <p:spPr>
          <a:xfrm>
            <a:off x="0" y="0"/>
            <a:ext cx="9144000" cy="6864081"/>
          </a:xfrm>
          <a:prstGeom prst="rect">
            <a:avLst/>
          </a:prstGeom>
          <a:ln w="12700">
            <a:miter lim="400000"/>
          </a:ln>
        </p:spPr>
      </p:pic>
      <p:sp>
        <p:nvSpPr>
          <p:cNvPr id="67" name="Shape 6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68" name="Shape 68"/>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69" name="Shape 69"/>
          <p:cNvSpPr/>
          <p:nvPr>
            <p:ph type="title"/>
          </p:nvPr>
        </p:nvSpPr>
        <p:spPr>
          <a:prstGeom prst="rect">
            <a:avLst/>
          </a:prstGeom>
        </p:spPr>
        <p:txBody>
          <a:bodyPr/>
          <a:lstStyle>
            <a:lvl1pPr defTabSz="914400">
              <a:lnSpc>
                <a:spcPct val="90000"/>
              </a:lnSpc>
            </a:lvl1pPr>
          </a:lstStyle>
          <a:p>
            <a:pPr/>
            <a:r>
              <a:t>Section Title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77" name="Shape 77"/>
          <p:cNvSpPr/>
          <p:nvPr/>
        </p:nvSpPr>
        <p:spPr>
          <a:xfrm>
            <a:off x="-5872" y="6410337"/>
            <a:ext cx="9155743" cy="457748"/>
          </a:xfrm>
          <a:prstGeom prst="rect">
            <a:avLst/>
          </a:prstGeom>
          <a:solidFill>
            <a:srgbClr val="D11034"/>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78" name="Shape 78"/>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UCFB - All Rights Reserved</a:t>
            </a:r>
          </a:p>
        </p:txBody>
      </p:sp>
      <p:sp>
        <p:nvSpPr>
          <p:cNvPr id="79" name="Shape 79"/>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Click to edit Master text styles</a:t>
            </a:r>
          </a:p>
        </p:txBody>
      </p:sp>
      <p:sp>
        <p:nvSpPr>
          <p:cNvPr id="80" name="Shape 80"/>
          <p:cNvSpPr/>
          <p:nvPr/>
        </p:nvSpPr>
        <p:spPr>
          <a:xfrm>
            <a:off x="0" y="653853"/>
            <a:ext cx="9144001" cy="1"/>
          </a:xfrm>
          <a:prstGeom prst="line">
            <a:avLst/>
          </a:prstGeom>
          <a:ln w="41275">
            <a:solidFill>
              <a:srgbClr val="C83232"/>
            </a:solidFill>
            <a:miter/>
          </a:ln>
        </p:spPr>
        <p:txBody>
          <a:bodyPr lIns="45719" rIns="45719"/>
          <a:lstStyle/>
          <a:p>
            <a:pPr/>
          </a:p>
        </p:txBody>
      </p:sp>
      <p:pic>
        <p:nvPicPr>
          <p:cNvPr id="81" name="image3.png"/>
          <p:cNvPicPr>
            <a:picLocks noChangeAspect="1"/>
          </p:cNvPicPr>
          <p:nvPr/>
        </p:nvPicPr>
        <p:blipFill>
          <a:blip r:embed="rId2">
            <a:extLst/>
          </a:blip>
          <a:stretch>
            <a:fillRect/>
          </a:stretch>
        </p:blipFill>
        <p:spPr>
          <a:xfrm>
            <a:off x="-5871" y="6410337"/>
            <a:ext cx="3968271" cy="447663"/>
          </a:xfrm>
          <a:prstGeom prst="rect">
            <a:avLst/>
          </a:prstGeom>
          <a:ln w="12700">
            <a:miter lim="400000"/>
          </a:ln>
        </p:spPr>
      </p:pic>
      <p:sp>
        <p:nvSpPr>
          <p:cNvPr id="82" name="Shape 82"/>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404040"/>
        </a:solidFill>
      </p:bgPr>
    </p:bg>
    <p:spTree>
      <p:nvGrpSpPr>
        <p:cNvPr id="1" name=""/>
        <p:cNvGrpSpPr/>
        <p:nvPr/>
      </p:nvGrpSpPr>
      <p:grpSpPr>
        <a:xfrm>
          <a:off x="0" y="0"/>
          <a:ext cx="0" cy="0"/>
          <a:chOff x="0" y="0"/>
          <a:chExt cx="0" cy="0"/>
        </a:xfrm>
      </p:grpSpPr>
      <p:sp>
        <p:nvSpPr>
          <p:cNvPr id="90" name="Shape 90"/>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91" name="Shape 91"/>
          <p:cNvSpPr/>
          <p:nvPr/>
        </p:nvSpPr>
        <p:spPr>
          <a:xfrm>
            <a:off x="426891" y="4019051"/>
            <a:ext cx="3535509" cy="34008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 |</a:t>
            </a:r>
          </a:p>
        </p:txBody>
      </p:sp>
      <p:sp>
        <p:nvSpPr>
          <p:cNvPr id="92" name="Shape 92"/>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93" name="Shape 93"/>
          <p:cNvSpPr/>
          <p:nvPr>
            <p:ph type="title"/>
          </p:nvPr>
        </p:nvSpPr>
        <p:spPr>
          <a:prstGeom prst="rect">
            <a:avLst/>
          </a:prstGeom>
        </p:spPr>
        <p:txBody>
          <a:bodyPr/>
          <a:lstStyle>
            <a:lvl1pPr defTabSz="914400">
              <a:lnSpc>
                <a:spcPct val="90000"/>
              </a:lnSpc>
              <a:defRPr i="0"/>
            </a:lvl1pPr>
          </a:lstStyle>
          <a:p>
            <a:pPr/>
            <a:r>
              <a:t>Lesson Title</a:t>
            </a:r>
          </a:p>
        </p:txBody>
      </p:sp>
      <p:sp>
        <p:nvSpPr>
          <p:cNvPr id="94" name="Shape 94"/>
          <p:cNvSpPr/>
          <p:nvPr>
            <p:ph type="body" sz="quarter" idx="1"/>
          </p:nvPr>
        </p:nvSpPr>
        <p:spPr>
          <a:xfrm>
            <a:off x="3370402" y="4034788"/>
            <a:ext cx="2270008" cy="381001"/>
          </a:xfrm>
          <a:prstGeom prst="rect">
            <a:avLst/>
          </a:prstGeom>
          <a:extLst>
            <a:ext uri="{C572A759-6A51-4108-AA02-DFA0A04FC94B}">
              <ma14:wrappingTextBoxFlag xmlns:ma14="http://schemas.microsoft.com/office/mac/drawingml/2011/main" val="1"/>
            </a:ext>
          </a:extLst>
        </p:spPr>
        <p:txBody>
          <a:bodyPr/>
          <a:lstStyle>
            <a:lvl1pPr marL="0" indent="0" defTabSz="914400">
              <a:lnSpc>
                <a:spcPct val="90000"/>
              </a:lnSpc>
              <a:spcBef>
                <a:spcPts val="1000"/>
              </a:spcBef>
              <a:buSzTx/>
              <a:buFontTx/>
              <a:buNone/>
              <a:defRPr b="1" sz="2000">
                <a:solidFill>
                  <a:srgbClr val="FFFFFF"/>
                </a:solidFill>
                <a:latin typeface="Arial"/>
                <a:ea typeface="Arial"/>
                <a:cs typeface="Arial"/>
                <a:sym typeface="Arial"/>
              </a:defRPr>
            </a:lvl1pPr>
          </a:lstStyle>
          <a:p>
            <a:pPr/>
            <a:r>
              <a:t>Month, Day, Year</a:t>
            </a:r>
          </a:p>
        </p:txBody>
      </p:sp>
      <p:sp>
        <p:nvSpPr>
          <p:cNvPr id="95" name="Shape 95"/>
          <p:cNvSpPr/>
          <p:nvPr>
            <p:ph type="body" sz="quarter" idx="13"/>
          </p:nvPr>
        </p:nvSpPr>
        <p:spPr>
          <a:xfrm>
            <a:off x="396990" y="2504043"/>
            <a:ext cx="2700339" cy="381001"/>
          </a:xfrm>
          <a:prstGeom prst="rect">
            <a:avLst/>
          </a:prstGeom>
        </p:spPr>
        <p:txBody>
          <a:bodyPr/>
          <a:lstStyle/>
          <a:p>
            <a:pPr marL="0" indent="0" defTabSz="914400">
              <a:lnSpc>
                <a:spcPct val="90000"/>
              </a:lnSpc>
              <a:spcBef>
                <a:spcPts val="1000"/>
              </a:spcBef>
              <a:buSzTx/>
              <a:buFontTx/>
              <a:buNone/>
              <a:defRPr b="1" sz="2000">
                <a:solidFill>
                  <a:srgbClr val="FFFFFF"/>
                </a:solidFill>
                <a:latin typeface="Arial"/>
                <a:ea typeface="Arial"/>
                <a:cs typeface="Arial"/>
                <a:sym typeface="Arial"/>
              </a:defRPr>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1_Blank">
    <p:bg>
      <p:bgPr>
        <a:solidFill>
          <a:srgbClr val="404040"/>
        </a:solidFill>
      </p:bgPr>
    </p:bg>
    <p:spTree>
      <p:nvGrpSpPr>
        <p:cNvPr id="1" name=""/>
        <p:cNvGrpSpPr/>
        <p:nvPr/>
      </p:nvGrpSpPr>
      <p:grpSpPr>
        <a:xfrm>
          <a:off x="0" y="0"/>
          <a:ext cx="0" cy="0"/>
          <a:chOff x="0" y="0"/>
          <a:chExt cx="0" cy="0"/>
        </a:xfrm>
      </p:grpSpPr>
      <p:sp>
        <p:nvSpPr>
          <p:cNvPr id="103" name="Shape 103"/>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104" name="Shape 104"/>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05" name="Shape 105"/>
          <p:cNvSpPr/>
          <p:nvPr>
            <p:ph type="title"/>
          </p:nvPr>
        </p:nvSpPr>
        <p:spPr>
          <a:prstGeom prst="rect">
            <a:avLst/>
          </a:prstGeom>
        </p:spPr>
        <p:txBody>
          <a:bodyPr/>
          <a:lstStyle>
            <a:lvl1pPr defTabSz="914400">
              <a:lnSpc>
                <a:spcPct val="90000"/>
              </a:lnSpc>
            </a:lvl1pPr>
          </a:lstStyle>
          <a:p>
            <a:pPr/>
            <a:r>
              <a:t>Section Title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13" name="Shape 113"/>
          <p:cNvSpPr/>
          <p:nvPr/>
        </p:nvSpPr>
        <p:spPr>
          <a:xfrm>
            <a:off x="-5872" y="6410337"/>
            <a:ext cx="9155743" cy="457748"/>
          </a:xfrm>
          <a:prstGeom prst="rect">
            <a:avLst/>
          </a:prstGeom>
          <a:solidFill>
            <a:srgbClr val="595959"/>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114" name="Shape 114"/>
          <p:cNvSpPr/>
          <p:nvPr>
            <p:ph type="title"/>
          </p:nvPr>
        </p:nvSpPr>
        <p:spPr>
          <a:xfrm>
            <a:off x="304800" y="0"/>
            <a:ext cx="5470527" cy="653854"/>
          </a:xfrm>
          <a:prstGeom prst="rect">
            <a:avLst/>
          </a:prstGeom>
        </p:spPr>
        <p:txBody>
          <a:bodyPr/>
          <a:lstStyle>
            <a:lvl1pPr defTabSz="914400">
              <a:lnSpc>
                <a:spcPct val="90000"/>
              </a:lnSpc>
              <a:defRPr i="0" sz="2400">
                <a:solidFill>
                  <a:srgbClr val="000000"/>
                </a:solidFill>
              </a:defRPr>
            </a:lvl1pPr>
          </a:lstStyle>
          <a:p>
            <a:pPr/>
            <a:r>
              <a:t>Click to edit Master text styles</a:t>
            </a:r>
          </a:p>
        </p:txBody>
      </p:sp>
      <p:sp>
        <p:nvSpPr>
          <p:cNvPr id="115" name="Shape 115"/>
          <p:cNvSpPr/>
          <p:nvPr/>
        </p:nvSpPr>
        <p:spPr>
          <a:xfrm>
            <a:off x="0" y="653853"/>
            <a:ext cx="9144001" cy="1"/>
          </a:xfrm>
          <a:prstGeom prst="line">
            <a:avLst/>
          </a:prstGeom>
          <a:ln w="41275">
            <a:solidFill>
              <a:srgbClr val="404040"/>
            </a:solidFill>
            <a:miter/>
          </a:ln>
        </p:spPr>
        <p:txBody>
          <a:bodyPr lIns="45719" rIns="45719"/>
          <a:lstStyle/>
          <a:p>
            <a:pPr/>
          </a:p>
        </p:txBody>
      </p:sp>
      <p:sp>
        <p:nvSpPr>
          <p:cNvPr id="116" name="Shape 116"/>
          <p:cNvSpPr/>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262626"/>
          </a:solidFill>
          <a:ln w="25400">
            <a:solidFill>
              <a:srgbClr val="3A5E8A"/>
            </a:solidFill>
          </a:ln>
        </p:spPr>
        <p:txBody>
          <a:bodyPr lIns="45719" rIns="45719" anchor="ctr"/>
          <a:lstStyle/>
          <a:p>
            <a:pPr algn="ctr">
              <a:defRPr>
                <a:solidFill>
                  <a:srgbClr val="FFFFFF"/>
                </a:solidFill>
              </a:defRPr>
            </a:pPr>
          </a:p>
        </p:txBody>
      </p:sp>
      <p:sp>
        <p:nvSpPr>
          <p:cNvPr id="3" name="Shape 3"/>
          <p:cNvSpPr/>
          <p:nvPr/>
        </p:nvSpPr>
        <p:spPr>
          <a:xfrm>
            <a:off x="533400" y="6531609"/>
            <a:ext cx="2787650"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rgbClr val="FFFFFF"/>
                </a:solidFill>
                <a:latin typeface="Arial"/>
                <a:ea typeface="Arial"/>
                <a:cs typeface="Arial"/>
                <a:sym typeface="Arial"/>
              </a:defRPr>
            </a:lvl1pPr>
          </a:lstStyle>
          <a:p>
            <a:pPr/>
            <a:r>
              <a:t>© 2016 | Coding Boot Camp - All Rights Reserved</a:t>
            </a:r>
          </a:p>
        </p:txBody>
      </p:sp>
      <p:sp>
        <p:nvSpPr>
          <p:cNvPr id="4" name="Shape 4"/>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5" name="Shape 5"/>
          <p:cNvSpPr/>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Section Title</a:t>
            </a:r>
          </a:p>
        </p:txBody>
      </p:sp>
      <p:sp>
        <p:nvSpPr>
          <p:cNvPr id="6" name="Shape 6"/>
          <p:cNvSpPr/>
          <p:nvPr>
            <p:ph type="body" idx="1"/>
          </p:nvPr>
        </p:nvSpPr>
        <p:spPr>
          <a:xfrm>
            <a:off x="457200" y="1600200"/>
            <a:ext cx="8229600" cy="4525963"/>
          </a:xfrm>
          <a:prstGeom prst="rect">
            <a:avLst/>
          </a:prstGeom>
          <a:ln w="12700">
            <a:miter lim="400000"/>
          </a:ln>
        </p:spPr>
        <p:txBody>
          <a:bodyPr lIns="45719" rIns="45719">
            <a:normAutofit fontScale="100000" lnSpcReduction="0"/>
          </a:bodyPr>
          <a:lstStyle/>
          <a:p>
            <a:pPr/>
          </a:p>
        </p:txBody>
      </p:sp>
      <p:sp>
        <p:nvSpPr>
          <p:cNvPr id="7" name="Shape 7"/>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b="1" baseline="0" cap="none" i="1" spc="0" strike="noStrike" sz="4100" u="none">
          <a:ln>
            <a:noFill/>
          </a:ln>
          <a:solidFill>
            <a:srgbClr val="FFFFFF"/>
          </a:solidFill>
          <a:uFillTx/>
          <a:latin typeface="Arial"/>
          <a:ea typeface="Arial"/>
          <a:cs typeface="Arial"/>
          <a:sym typeface="Arial"/>
        </a:defRPr>
      </a:lvl9pPr>
    </p:titleStyle>
    <p:bodyStyle>
      <a:lvl1pPr marL="257175" marR="0" indent="-257175"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1pPr>
      <a:lvl2pPr marL="587829" marR="0" indent="-24492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2pPr>
      <a:lvl3pPr marL="914400" marR="0" indent="-22860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3pPr>
      <a:lvl4pPr marL="1303019" marR="0" indent="-274319"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4pPr>
      <a:lvl5pPr marL="16459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5pPr>
      <a:lvl6pPr marL="19888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6pPr>
      <a:lvl7pPr marL="23317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7pPr>
      <a:lvl8pPr marL="26746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8pPr>
      <a:lvl9pPr marL="3017520" marR="0" indent="-274320" algn="l" defTabSz="685800" rtl="0" latinLnBrk="0">
        <a:lnSpc>
          <a:spcPct val="100000"/>
        </a:lnSpc>
        <a:spcBef>
          <a:spcPts val="500"/>
        </a:spcBef>
        <a:spcAft>
          <a:spcPts val="0"/>
        </a:spcAft>
        <a:buClrTx/>
        <a:buSzPct val="100000"/>
        <a:buFont typeface="Arial"/>
        <a:buChar char="•"/>
        <a:tabLst/>
        <a:defRPr b="0" baseline="0" cap="none" i="0" spc="0" strike="noStrike" sz="24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8.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ctrTitle"/>
          </p:nvPr>
        </p:nvSpPr>
        <p:spPr>
          <a:xfrm>
            <a:off x="390606" y="2953542"/>
            <a:ext cx="8229601" cy="871860"/>
          </a:xfrm>
          <a:prstGeom prst="rect">
            <a:avLst/>
          </a:prstGeom>
        </p:spPr>
        <p:txBody>
          <a:bodyPr/>
          <a:lstStyle/>
          <a:p>
            <a:pPr/>
            <a:r>
              <a:t>The Zen of Coding</a:t>
            </a:r>
          </a:p>
        </p:txBody>
      </p:sp>
      <p:sp>
        <p:nvSpPr>
          <p:cNvPr id="163" name="Shape 163"/>
          <p:cNvSpPr/>
          <p:nvPr>
            <p:ph type="subTitle" sz="quarter" idx="1"/>
          </p:nvPr>
        </p:nvSpPr>
        <p:spPr>
          <a:xfrm>
            <a:off x="396990" y="2504043"/>
            <a:ext cx="2700339" cy="381001"/>
          </a:xfrm>
          <a:prstGeom prst="rect">
            <a:avLst/>
          </a:prstGeom>
        </p:spPr>
        <p:txBody>
          <a:bodyPr/>
          <a:lstStyle/>
          <a:p>
            <a:pPr/>
            <a:r>
              <a:t>Day 1</a:t>
            </a:r>
          </a:p>
        </p:txBody>
      </p:sp>
      <p:sp>
        <p:nvSpPr>
          <p:cNvPr id="164" name="Shape 16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400"/>
              </a:spcBef>
              <a:buSzTx/>
              <a:buFontTx/>
              <a:buNone/>
              <a:defRPr b="1" sz="2000">
                <a:solidFill>
                  <a:srgbClr val="FFFFFF"/>
                </a:solidFill>
                <a:latin typeface="Arial"/>
                <a:ea typeface="Arial"/>
                <a:cs typeface="Arial"/>
                <a:sym typeface="Arial"/>
              </a:defRPr>
            </a:lvl1pPr>
          </a:lstStyle>
          <a:p>
            <a:pPr/>
            <a:r>
              <a:t>Sept 20,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304799" y="-1"/>
            <a:ext cx="5470528" cy="653856"/>
          </a:xfrm>
          <a:prstGeom prst="rect">
            <a:avLst/>
          </a:prstGeom>
        </p:spPr>
        <p:txBody>
          <a:bodyPr/>
          <a:lstStyle/>
          <a:p>
            <a:pPr/>
            <a:r>
              <a:t>Obstacle #1 – The Great Confusion</a:t>
            </a:r>
          </a:p>
        </p:txBody>
      </p:sp>
      <p:pic>
        <p:nvPicPr>
          <p:cNvPr id="206" name="image9.jpg" descr="https://funixx.files.wordpress.com/2014/09/adn5xmm_460s.jpg?w=510"/>
          <p:cNvPicPr>
            <a:picLocks noChangeAspect="1"/>
          </p:cNvPicPr>
          <p:nvPr/>
        </p:nvPicPr>
        <p:blipFill>
          <a:blip r:embed="rId2">
            <a:extLst/>
          </a:blip>
          <a:stretch>
            <a:fillRect/>
          </a:stretch>
        </p:blipFill>
        <p:spPr>
          <a:xfrm>
            <a:off x="228600" y="679253"/>
            <a:ext cx="8763000" cy="56959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304799" y="-1"/>
            <a:ext cx="5470528" cy="653856"/>
          </a:xfrm>
          <a:prstGeom prst="rect">
            <a:avLst/>
          </a:prstGeom>
        </p:spPr>
        <p:txBody>
          <a:bodyPr/>
          <a:lstStyle/>
          <a:p>
            <a:pPr/>
            <a:r>
              <a:t>Obstacle #2 – The Great Doubt</a:t>
            </a:r>
          </a:p>
        </p:txBody>
      </p:sp>
      <p:pic>
        <p:nvPicPr>
          <p:cNvPr id="209" name="image10.jpg" descr="https://tctechcrunch2011.files.wordpress.com/2014/05/rage-programming-crop.jpg?w=698&amp;h=400&amp;crop=1"/>
          <p:cNvPicPr>
            <a:picLocks noChangeAspect="1"/>
          </p:cNvPicPr>
          <p:nvPr/>
        </p:nvPicPr>
        <p:blipFill>
          <a:blip r:embed="rId2">
            <a:extLst/>
          </a:blip>
          <a:stretch>
            <a:fillRect/>
          </a:stretch>
        </p:blipFill>
        <p:spPr>
          <a:xfrm>
            <a:off x="-10101" y="1028734"/>
            <a:ext cx="9154101" cy="52459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304799" y="-1"/>
            <a:ext cx="5470528" cy="653856"/>
          </a:xfrm>
          <a:prstGeom prst="rect">
            <a:avLst/>
          </a:prstGeom>
        </p:spPr>
        <p:txBody>
          <a:bodyPr/>
          <a:lstStyle/>
          <a:p>
            <a:pPr/>
            <a:r>
              <a:t>Nothing Comes Easy…</a:t>
            </a:r>
          </a:p>
        </p:txBody>
      </p:sp>
      <p:sp>
        <p:nvSpPr>
          <p:cNvPr id="212" name="Shape 212"/>
          <p:cNvSpPr/>
          <p:nvPr/>
        </p:nvSpPr>
        <p:spPr>
          <a:xfrm>
            <a:off x="289559" y="762000"/>
            <a:ext cx="8583816" cy="35177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3200" u="sng">
                <a:latin typeface="Arial"/>
                <a:ea typeface="Arial"/>
                <a:cs typeface="Arial"/>
                <a:sym typeface="Arial"/>
              </a:defRPr>
            </a:pPr>
          </a:p>
          <a:p>
            <a:pPr indent="228600">
              <a:lnSpc>
                <a:spcPct val="90000"/>
              </a:lnSpc>
              <a:defRPr b="1" sz="3200" u="sng">
                <a:latin typeface="Arial"/>
                <a:ea typeface="Arial"/>
                <a:cs typeface="Arial"/>
                <a:sym typeface="Arial"/>
              </a:defRPr>
            </a:pPr>
            <a:r>
              <a:t>Learning Coding Requires Two Things:</a:t>
            </a:r>
            <a:endParaRPr sz="2800"/>
          </a:p>
          <a:p>
            <a:pPr indent="228600">
              <a:lnSpc>
                <a:spcPct val="90000"/>
              </a:lnSpc>
              <a:defRPr b="1" sz="3200" u="sng">
                <a:latin typeface="Arial"/>
                <a:ea typeface="Arial"/>
                <a:cs typeface="Arial"/>
                <a:sym typeface="Arial"/>
              </a:defRPr>
            </a:pPr>
          </a:p>
          <a:p>
            <a:pPr marL="742950" indent="-514350">
              <a:lnSpc>
                <a:spcPct val="90000"/>
              </a:lnSpc>
              <a:buSzPct val="100000"/>
              <a:buAutoNum type="arabicPeriod" startAt="1"/>
              <a:defRPr sz="3200">
                <a:latin typeface="Arial"/>
                <a:ea typeface="Arial"/>
                <a:cs typeface="Arial"/>
                <a:sym typeface="Arial"/>
              </a:defRPr>
            </a:pPr>
            <a:r>
              <a:t>Persisting in the face of something that feels </a:t>
            </a:r>
            <a:r>
              <a:rPr u="sng"/>
              <a:t>incredibly hard and confusing</a:t>
            </a:r>
            <a:r>
              <a:t>.</a:t>
            </a:r>
            <a:endParaRPr sz="2800"/>
          </a:p>
          <a:p>
            <a:pPr marL="742950" indent="-514350">
              <a:lnSpc>
                <a:spcPct val="90000"/>
              </a:lnSpc>
              <a:buSzPct val="100000"/>
              <a:buAutoNum type="arabicPeriod" startAt="1"/>
              <a:defRPr sz="3200">
                <a:latin typeface="Arial"/>
                <a:ea typeface="Arial"/>
                <a:cs typeface="Arial"/>
                <a:sym typeface="Arial"/>
              </a:defRPr>
            </a:pPr>
          </a:p>
          <a:p>
            <a:pPr marL="742950" indent="-514350">
              <a:lnSpc>
                <a:spcPct val="90000"/>
              </a:lnSpc>
              <a:buSzPct val="100000"/>
              <a:buAutoNum type="arabicPeriod" startAt="2"/>
              <a:defRPr sz="3200">
                <a:latin typeface="Arial"/>
                <a:ea typeface="Arial"/>
                <a:cs typeface="Arial"/>
                <a:sym typeface="Arial"/>
              </a:defRPr>
            </a:pPr>
            <a:r>
              <a:t>Maintaining the self-confidence necessary to believe that you </a:t>
            </a:r>
            <a:r>
              <a:rPr u="sng"/>
              <a:t>CAN DO THIS</a:t>
            </a:r>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0" y="762000"/>
            <a:ext cx="9144000" cy="4800600"/>
          </a:xfrm>
          <a:prstGeom prst="rect">
            <a:avLst/>
          </a:prstGeom>
          <a:solidFill>
            <a:srgbClr val="DCE6F2"/>
          </a:solidFill>
          <a:ln w="12700">
            <a:miter lim="400000"/>
          </a:ln>
        </p:spPr>
        <p:txBody>
          <a:bodyPr lIns="45719" rIns="45719" anchor="ctr"/>
          <a:lstStyle/>
          <a:p>
            <a:pPr algn="ctr">
              <a:defRPr>
                <a:solidFill>
                  <a:srgbClr val="FFFFFF"/>
                </a:solidFill>
              </a:defRPr>
            </a:pPr>
          </a:p>
        </p:txBody>
      </p:sp>
      <p:sp>
        <p:nvSpPr>
          <p:cNvPr id="215" name="Shape 215"/>
          <p:cNvSpPr/>
          <p:nvPr>
            <p:ph type="title"/>
          </p:nvPr>
        </p:nvSpPr>
        <p:spPr>
          <a:xfrm>
            <a:off x="304799" y="-1"/>
            <a:ext cx="5470528" cy="653856"/>
          </a:xfrm>
          <a:prstGeom prst="rect">
            <a:avLst/>
          </a:prstGeom>
        </p:spPr>
        <p:txBody>
          <a:bodyPr/>
          <a:lstStyle/>
          <a:p>
            <a:pPr/>
            <a:r>
              <a:t>Learning is “Frustrating”</a:t>
            </a:r>
          </a:p>
        </p:txBody>
      </p:sp>
      <p:sp>
        <p:nvSpPr>
          <p:cNvPr id="216" name="Shape 216"/>
          <p:cNvSpPr/>
          <p:nvPr/>
        </p:nvSpPr>
        <p:spPr>
          <a:xfrm>
            <a:off x="457200" y="838200"/>
            <a:ext cx="8229600" cy="5270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2800">
                <a:latin typeface="Arial"/>
                <a:ea typeface="Arial"/>
                <a:cs typeface="Arial"/>
                <a:sym typeface="Arial"/>
              </a:defRPr>
            </a:pPr>
            <a:r>
              <a:t>“You can’t tell whether you’re learning something when you’re learning it—in fact, </a:t>
            </a:r>
            <a:r>
              <a:rPr b="1" u="sng"/>
              <a:t>learning feels a lot more like frustration.”</a:t>
            </a:r>
          </a:p>
          <a:p>
            <a:pPr>
              <a:lnSpc>
                <a:spcPct val="90000"/>
              </a:lnSpc>
              <a:spcBef>
                <a:spcPts val="1000"/>
              </a:spcBef>
              <a:defRPr sz="2800">
                <a:latin typeface="Arial"/>
                <a:ea typeface="Arial"/>
                <a:cs typeface="Arial"/>
                <a:sym typeface="Arial"/>
              </a:defRPr>
            </a:pPr>
          </a:p>
          <a:p>
            <a:pPr>
              <a:lnSpc>
                <a:spcPct val="90000"/>
              </a:lnSpc>
              <a:spcBef>
                <a:spcPts val="1000"/>
              </a:spcBef>
              <a:defRPr sz="2800">
                <a:latin typeface="Arial"/>
                <a:ea typeface="Arial"/>
                <a:cs typeface="Arial"/>
                <a:sym typeface="Arial"/>
              </a:defRPr>
            </a:pPr>
            <a: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a:lnSpc>
                <a:spcPct val="90000"/>
              </a:lnSpc>
              <a:spcBef>
                <a:spcPts val="1000"/>
              </a:spcBef>
              <a:defRPr sz="1600">
                <a:latin typeface="Arial"/>
                <a:ea typeface="Arial"/>
                <a:cs typeface="Arial"/>
                <a:sym typeface="Arial"/>
              </a:defRPr>
            </a:pPr>
          </a:p>
          <a:p>
            <a:pPr>
              <a:lnSpc>
                <a:spcPct val="90000"/>
              </a:lnSpc>
              <a:spcBef>
                <a:spcPts val="1000"/>
              </a:spcBef>
              <a:defRPr i="1" sz="1600">
                <a:latin typeface="Arial"/>
                <a:ea typeface="Arial"/>
                <a:cs typeface="Arial"/>
                <a:sym typeface="Arial"/>
              </a:defRPr>
            </a:pPr>
            <a:r>
              <a:t>Phillip Dickey, Author of Write Modern Web Apps with the MEAN Stack: Mongo, Express, AngularJS, and Node.JS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304799" y="-1"/>
            <a:ext cx="5470528" cy="653856"/>
          </a:xfrm>
          <a:prstGeom prst="rect">
            <a:avLst/>
          </a:prstGeom>
        </p:spPr>
        <p:txBody>
          <a:bodyPr/>
          <a:lstStyle/>
          <a:p>
            <a:pPr/>
            <a:r>
              <a:t>Advice for the Journey</a:t>
            </a:r>
          </a:p>
        </p:txBody>
      </p:sp>
      <p:sp>
        <p:nvSpPr>
          <p:cNvPr id="219" name="Shape 219"/>
          <p:cNvSpPr/>
          <p:nvPr/>
        </p:nvSpPr>
        <p:spPr>
          <a:xfrm>
            <a:off x="-1" y="676039"/>
            <a:ext cx="9155743" cy="5038962"/>
          </a:xfrm>
          <a:prstGeom prst="rect">
            <a:avLst/>
          </a:prstGeom>
          <a:solidFill>
            <a:srgbClr val="376092"/>
          </a:solidFill>
          <a:ln w="12700">
            <a:miter lim="400000"/>
          </a:ln>
        </p:spPr>
        <p:txBody>
          <a:bodyPr lIns="45719" rIns="45719" anchor="ctr"/>
          <a:lstStyle/>
          <a:p>
            <a:pPr algn="ctr">
              <a:defRPr>
                <a:solidFill>
                  <a:srgbClr val="FFFFFF"/>
                </a:solidFill>
              </a:defRPr>
            </a:pPr>
          </a:p>
        </p:txBody>
      </p:sp>
      <p:sp>
        <p:nvSpPr>
          <p:cNvPr id="220" name="Shape 220"/>
          <p:cNvSpPr/>
          <p:nvPr/>
        </p:nvSpPr>
        <p:spPr>
          <a:xfrm>
            <a:off x="443344" y="914400"/>
            <a:ext cx="8229601" cy="2978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2800" u="sng">
                <a:solidFill>
                  <a:srgbClr val="FFFFFF"/>
                </a:solidFill>
                <a:latin typeface="Arial"/>
                <a:ea typeface="Arial"/>
                <a:cs typeface="Arial"/>
                <a:sym typeface="Arial"/>
              </a:defRPr>
            </a:pPr>
            <a:r>
              <a:t>Throughout this course, always remember to:</a:t>
            </a:r>
          </a:p>
          <a:p>
            <a:pPr indent="228600">
              <a:lnSpc>
                <a:spcPct val="90000"/>
              </a:lnSpc>
              <a:defRPr sz="2800">
                <a:solidFill>
                  <a:srgbClr val="FFFFFF"/>
                </a:solidFill>
                <a:latin typeface="Arial"/>
                <a:ea typeface="Arial"/>
                <a:cs typeface="Arial"/>
                <a:sym typeface="Arial"/>
              </a:defRPr>
            </a:pPr>
          </a:p>
          <a:p>
            <a:pPr marL="742950" indent="-514350">
              <a:lnSpc>
                <a:spcPct val="90000"/>
              </a:lnSpc>
              <a:buSzPct val="100000"/>
              <a:buAutoNum type="arabicPeriod" startAt="1"/>
              <a:defRPr b="1" i="1" sz="3200">
                <a:solidFill>
                  <a:srgbClr val="FFFFFF"/>
                </a:solidFill>
                <a:latin typeface="Arial"/>
                <a:ea typeface="Arial"/>
                <a:cs typeface="Arial"/>
                <a:sym typeface="Arial"/>
              </a:defRPr>
            </a:pPr>
            <a:r>
              <a:t> Work Hard!!</a:t>
            </a:r>
            <a:endParaRPr sz="2800"/>
          </a:p>
          <a:p>
            <a:pPr marL="742950" indent="-514350">
              <a:lnSpc>
                <a:spcPct val="90000"/>
              </a:lnSpc>
              <a:buSzPct val="100000"/>
              <a:buAutoNum type="arabicPeriod" startAt="1"/>
              <a:defRPr sz="3200">
                <a:solidFill>
                  <a:srgbClr val="FFFFFF"/>
                </a:solidFill>
                <a:latin typeface="Arial"/>
                <a:ea typeface="Arial"/>
                <a:cs typeface="Arial"/>
                <a:sym typeface="Arial"/>
              </a:defRPr>
            </a:pPr>
          </a:p>
          <a:p>
            <a:pPr marL="742950" indent="-514350" algn="ctr">
              <a:lnSpc>
                <a:spcPct val="90000"/>
              </a:lnSpc>
              <a:buSzPct val="100000"/>
              <a:buAutoNum type="arabicPeriod" startAt="3"/>
              <a:defRPr sz="3200">
                <a:solidFill>
                  <a:srgbClr val="FFFFFF"/>
                </a:solidFill>
                <a:latin typeface="Arial"/>
                <a:ea typeface="Arial"/>
                <a:cs typeface="Arial"/>
                <a:sym typeface="Arial"/>
              </a:defRPr>
            </a:pPr>
          </a:p>
          <a:p>
            <a:pPr indent="228600">
              <a:lnSpc>
                <a:spcPct val="90000"/>
              </a:lnSpc>
              <a:defRPr sz="3200">
                <a:solidFill>
                  <a:srgbClr val="FFFFFF"/>
                </a:solidFill>
                <a:latin typeface="Arial"/>
                <a:ea typeface="Arial"/>
                <a:cs typeface="Arial"/>
                <a:sym typeface="Arial"/>
              </a:defRPr>
            </a:pPr>
          </a:p>
        </p:txBody>
      </p:sp>
      <p:pic>
        <p:nvPicPr>
          <p:cNvPr id="221" name="image11.png" descr="http://knote.com/wp-content/uploads/2015/02/Hard-work2.png"/>
          <p:cNvPicPr>
            <a:picLocks noChangeAspect="1"/>
          </p:cNvPicPr>
          <p:nvPr/>
        </p:nvPicPr>
        <p:blipFill>
          <a:blip r:embed="rId2">
            <a:extLst/>
          </a:blip>
          <a:stretch>
            <a:fillRect/>
          </a:stretch>
        </p:blipFill>
        <p:spPr>
          <a:xfrm>
            <a:off x="6113057" y="3429000"/>
            <a:ext cx="3042685" cy="30087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304799" y="-1"/>
            <a:ext cx="5470528" cy="653856"/>
          </a:xfrm>
          <a:prstGeom prst="rect">
            <a:avLst/>
          </a:prstGeom>
        </p:spPr>
        <p:txBody>
          <a:bodyPr/>
          <a:lstStyle/>
          <a:p>
            <a:pPr/>
            <a:r>
              <a:t>Advice for the Journey</a:t>
            </a:r>
          </a:p>
        </p:txBody>
      </p:sp>
      <p:sp>
        <p:nvSpPr>
          <p:cNvPr id="224" name="Shape 224"/>
          <p:cNvSpPr/>
          <p:nvPr/>
        </p:nvSpPr>
        <p:spPr>
          <a:xfrm>
            <a:off x="-1" y="676039"/>
            <a:ext cx="9155743" cy="5038962"/>
          </a:xfrm>
          <a:prstGeom prst="rect">
            <a:avLst/>
          </a:prstGeom>
          <a:solidFill>
            <a:srgbClr val="376092"/>
          </a:solidFill>
          <a:ln w="12700">
            <a:miter lim="400000"/>
          </a:ln>
        </p:spPr>
        <p:txBody>
          <a:bodyPr lIns="45719" rIns="45719" anchor="ctr"/>
          <a:lstStyle/>
          <a:p>
            <a:pPr algn="ctr">
              <a:defRPr>
                <a:solidFill>
                  <a:srgbClr val="FFFFFF"/>
                </a:solidFill>
              </a:defRPr>
            </a:pPr>
          </a:p>
        </p:txBody>
      </p:sp>
      <p:sp>
        <p:nvSpPr>
          <p:cNvPr id="225" name="Shape 225"/>
          <p:cNvSpPr/>
          <p:nvPr/>
        </p:nvSpPr>
        <p:spPr>
          <a:xfrm>
            <a:off x="443344" y="914400"/>
            <a:ext cx="8229601" cy="40896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800" u="sng">
                <a:solidFill>
                  <a:srgbClr val="FFFFFF"/>
                </a:solidFill>
                <a:latin typeface="Arial"/>
                <a:ea typeface="Arial"/>
                <a:cs typeface="Arial"/>
                <a:sym typeface="Arial"/>
              </a:defRPr>
            </a:pPr>
            <a:r>
              <a:t>Throughout this course, always remember to:</a:t>
            </a:r>
            <a:endParaRPr sz="2400"/>
          </a:p>
          <a:p>
            <a:pPr indent="228600" defTabSz="685800">
              <a:defRPr sz="2800">
                <a:solidFill>
                  <a:srgbClr val="FFFFFF"/>
                </a:solidFill>
                <a:latin typeface="Arial"/>
                <a:ea typeface="Arial"/>
                <a:cs typeface="Arial"/>
                <a:sym typeface="Arial"/>
              </a:defRPr>
            </a:pPr>
          </a:p>
          <a:p>
            <a:pPr marL="742950" indent="-514350" defTabSz="685800">
              <a:buSzPct val="100000"/>
              <a:buAutoNum type="arabicPeriod" startAt="1"/>
              <a:defRPr i="1" sz="3600">
                <a:solidFill>
                  <a:srgbClr val="FFFFFF"/>
                </a:solidFill>
                <a:latin typeface="Arial"/>
                <a:ea typeface="Arial"/>
                <a:cs typeface="Arial"/>
                <a:sym typeface="Arial"/>
              </a:defRPr>
            </a:pPr>
            <a:r>
              <a:t> Work Hard!!</a:t>
            </a:r>
            <a:endParaRPr sz="2400"/>
          </a:p>
          <a:p>
            <a:pPr marL="742950" indent="-514350" defTabSz="685800">
              <a:buSzPct val="100000"/>
              <a:buAutoNum type="arabicPeriod" startAt="1"/>
              <a:defRPr sz="3600">
                <a:solidFill>
                  <a:srgbClr val="FFFFFF"/>
                </a:solidFill>
                <a:latin typeface="Arial"/>
                <a:ea typeface="Arial"/>
                <a:cs typeface="Arial"/>
                <a:sym typeface="Arial"/>
              </a:defRPr>
            </a:pPr>
          </a:p>
          <a:p>
            <a:pPr marL="742950" indent="-514350" defTabSz="685800">
              <a:buSzPct val="100000"/>
              <a:buAutoNum type="arabicPeriod" startAt="2"/>
              <a:defRPr b="1" i="1" sz="3600">
                <a:solidFill>
                  <a:srgbClr val="FFFFFF"/>
                </a:solidFill>
                <a:latin typeface="Arial"/>
                <a:ea typeface="Arial"/>
                <a:cs typeface="Arial"/>
                <a:sym typeface="Arial"/>
              </a:defRPr>
            </a:pPr>
            <a:r>
              <a:t> Appreciate your successes</a:t>
            </a:r>
            <a:endParaRPr sz="2400"/>
          </a:p>
          <a:p>
            <a:pPr marL="742950" indent="-514350" algn="ctr" defTabSz="685800">
              <a:buSzPct val="100000"/>
              <a:buAutoNum type="arabicPeriod" startAt="2"/>
              <a:defRPr sz="3600">
                <a:solidFill>
                  <a:srgbClr val="FFFFFF"/>
                </a:solidFill>
                <a:latin typeface="Arial"/>
                <a:ea typeface="Arial"/>
                <a:cs typeface="Arial"/>
                <a:sym typeface="Arial"/>
              </a:defRPr>
            </a:pPr>
          </a:p>
          <a:p>
            <a:pPr indent="228600" defTabSz="685800">
              <a:defRPr sz="3600">
                <a:solidFill>
                  <a:srgbClr val="FFFFFF"/>
                </a:solidFill>
                <a:latin typeface="Arial"/>
                <a:ea typeface="Arial"/>
                <a:cs typeface="Arial"/>
                <a:sym typeface="Arial"/>
              </a:defRPr>
            </a:pPr>
          </a:p>
        </p:txBody>
      </p:sp>
      <p:pic>
        <p:nvPicPr>
          <p:cNvPr id="226" name="image12.jpg" descr="http://cdn.meme.am/instances/57165550.jpg"/>
          <p:cNvPicPr>
            <a:picLocks noChangeAspect="1"/>
          </p:cNvPicPr>
          <p:nvPr/>
        </p:nvPicPr>
        <p:blipFill>
          <a:blip r:embed="rId2">
            <a:extLst/>
          </a:blip>
          <a:srcRect l="0" t="0" r="0" b="3604"/>
          <a:stretch>
            <a:fillRect/>
          </a:stretch>
        </p:blipFill>
        <p:spPr>
          <a:xfrm>
            <a:off x="5548464" y="3809999"/>
            <a:ext cx="3607276" cy="26079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xfrm>
            <a:off x="304799" y="-1"/>
            <a:ext cx="5470528" cy="653856"/>
          </a:xfrm>
          <a:prstGeom prst="rect">
            <a:avLst/>
          </a:prstGeom>
        </p:spPr>
        <p:txBody>
          <a:bodyPr/>
          <a:lstStyle/>
          <a:p>
            <a:pPr/>
            <a:r>
              <a:t>Advice for the Journey</a:t>
            </a:r>
          </a:p>
        </p:txBody>
      </p:sp>
      <p:sp>
        <p:nvSpPr>
          <p:cNvPr id="229" name="Shape 229"/>
          <p:cNvSpPr/>
          <p:nvPr/>
        </p:nvSpPr>
        <p:spPr>
          <a:xfrm>
            <a:off x="-1" y="676039"/>
            <a:ext cx="9155743" cy="5038962"/>
          </a:xfrm>
          <a:prstGeom prst="rect">
            <a:avLst/>
          </a:prstGeom>
          <a:solidFill>
            <a:srgbClr val="376092"/>
          </a:solidFill>
          <a:ln w="12700">
            <a:miter lim="400000"/>
          </a:ln>
        </p:spPr>
        <p:txBody>
          <a:bodyPr lIns="45719" rIns="45719" anchor="ctr"/>
          <a:lstStyle/>
          <a:p>
            <a:pPr algn="ctr">
              <a:defRPr>
                <a:solidFill>
                  <a:srgbClr val="FFFFFF"/>
                </a:solidFill>
              </a:defRPr>
            </a:pPr>
          </a:p>
        </p:txBody>
      </p:sp>
      <p:sp>
        <p:nvSpPr>
          <p:cNvPr id="230" name="Shape 230"/>
          <p:cNvSpPr/>
          <p:nvPr/>
        </p:nvSpPr>
        <p:spPr>
          <a:xfrm>
            <a:off x="443344" y="914400"/>
            <a:ext cx="8229601" cy="42330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2800" u="sng">
                <a:solidFill>
                  <a:srgbClr val="FFFFFF"/>
                </a:solidFill>
                <a:latin typeface="Arial"/>
                <a:ea typeface="Arial"/>
                <a:cs typeface="Arial"/>
                <a:sym typeface="Arial"/>
              </a:defRPr>
            </a:pPr>
            <a:r>
              <a:t>Throughout this course, always remember to:</a:t>
            </a:r>
          </a:p>
          <a:p>
            <a:pPr indent="228600">
              <a:lnSpc>
                <a:spcPct val="90000"/>
              </a:lnSpc>
              <a:defRPr sz="2800">
                <a:solidFill>
                  <a:srgbClr val="FFFFFF"/>
                </a:solidFill>
                <a:latin typeface="Arial"/>
                <a:ea typeface="Arial"/>
                <a:cs typeface="Arial"/>
                <a:sym typeface="Arial"/>
              </a:defRPr>
            </a:pPr>
          </a:p>
          <a:p>
            <a:pPr marL="742950" indent="-514350">
              <a:lnSpc>
                <a:spcPct val="90000"/>
              </a:lnSpc>
              <a:buSzPct val="100000"/>
              <a:buAutoNum type="arabicPeriod" startAt="1"/>
              <a:defRPr i="1" sz="3600">
                <a:solidFill>
                  <a:srgbClr val="FFFFFF"/>
                </a:solidFill>
                <a:latin typeface="Arial"/>
                <a:ea typeface="Arial"/>
                <a:cs typeface="Arial"/>
                <a:sym typeface="Arial"/>
              </a:defRPr>
            </a:pPr>
            <a:r>
              <a:t> Work Hard!!</a:t>
            </a:r>
            <a:endParaRPr sz="2800"/>
          </a:p>
          <a:p>
            <a:pPr marL="742950" indent="-514350">
              <a:lnSpc>
                <a:spcPct val="90000"/>
              </a:lnSpc>
              <a:buSzPct val="100000"/>
              <a:buAutoNum type="arabicPeriod" startAt="1"/>
              <a:defRPr sz="3600">
                <a:solidFill>
                  <a:srgbClr val="FFFFFF"/>
                </a:solidFill>
                <a:latin typeface="Arial"/>
                <a:ea typeface="Arial"/>
                <a:cs typeface="Arial"/>
                <a:sym typeface="Arial"/>
              </a:defRPr>
            </a:pPr>
          </a:p>
          <a:p>
            <a:pPr marL="742950" indent="-514350">
              <a:lnSpc>
                <a:spcPct val="90000"/>
              </a:lnSpc>
              <a:buSzPct val="100000"/>
              <a:buAutoNum type="arabicPeriod" startAt="2"/>
              <a:defRPr i="1" sz="3600">
                <a:solidFill>
                  <a:srgbClr val="FFFFFF"/>
                </a:solidFill>
                <a:latin typeface="Arial"/>
                <a:ea typeface="Arial"/>
                <a:cs typeface="Arial"/>
                <a:sym typeface="Arial"/>
              </a:defRPr>
            </a:pPr>
            <a:r>
              <a:t> Appreciate your successes</a:t>
            </a:r>
            <a:endParaRPr sz="2800"/>
          </a:p>
          <a:p>
            <a:pPr marL="742950" indent="-514350" algn="ctr">
              <a:lnSpc>
                <a:spcPct val="90000"/>
              </a:lnSpc>
              <a:buSzPct val="100000"/>
              <a:buAutoNum type="arabicPeriod" startAt="2"/>
              <a:defRPr sz="3600">
                <a:solidFill>
                  <a:srgbClr val="FFFFFF"/>
                </a:solidFill>
                <a:latin typeface="Arial"/>
                <a:ea typeface="Arial"/>
                <a:cs typeface="Arial"/>
                <a:sym typeface="Arial"/>
              </a:defRPr>
            </a:pPr>
          </a:p>
          <a:p>
            <a:pPr marL="742950" indent="-514350">
              <a:lnSpc>
                <a:spcPct val="90000"/>
              </a:lnSpc>
              <a:buSzPct val="100000"/>
              <a:buAutoNum type="arabicPeriod" startAt="3"/>
              <a:defRPr b="1" sz="3600">
                <a:solidFill>
                  <a:srgbClr val="FFFFFF"/>
                </a:solidFill>
                <a:latin typeface="Arial"/>
                <a:ea typeface="Arial"/>
                <a:cs typeface="Arial"/>
                <a:sym typeface="Arial"/>
              </a:defRPr>
            </a:pPr>
            <a:r>
              <a:t> </a:t>
            </a:r>
            <a:r>
              <a:rPr i="1"/>
              <a:t>Trust yourself</a:t>
            </a:r>
            <a:endParaRPr sz="2800"/>
          </a:p>
          <a:p>
            <a:pPr marL="742950" indent="-514350">
              <a:lnSpc>
                <a:spcPct val="90000"/>
              </a:lnSpc>
              <a:buSzPct val="100000"/>
              <a:buAutoNum type="arabicPeriod" startAt="3"/>
              <a:defRPr sz="3600">
                <a:solidFill>
                  <a:srgbClr val="FFFFFF"/>
                </a:solidFill>
                <a:latin typeface="Arial"/>
                <a:ea typeface="Arial"/>
                <a:cs typeface="Arial"/>
                <a:sym typeface="Arial"/>
              </a:defRPr>
            </a:pPr>
          </a:p>
        </p:txBody>
      </p:sp>
      <p:pic>
        <p:nvPicPr>
          <p:cNvPr id="231" name="image13.jpg" descr="http://www.quickmeme.com/img/b1/b1863ec001f174e2d9a3cc0ad89aad0cbf78ddd297256b891bd8ff4662f3f044.jpg"/>
          <p:cNvPicPr>
            <a:picLocks noChangeAspect="1"/>
          </p:cNvPicPr>
          <p:nvPr/>
        </p:nvPicPr>
        <p:blipFill>
          <a:blip r:embed="rId2">
            <a:extLst/>
          </a:blip>
          <a:srcRect l="0" t="2868" r="0" b="2857"/>
          <a:stretch>
            <a:fillRect/>
          </a:stretch>
        </p:blipFill>
        <p:spPr>
          <a:xfrm>
            <a:off x="5559443" y="3917920"/>
            <a:ext cx="3584557" cy="2514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xfrm>
            <a:off x="390606" y="2953542"/>
            <a:ext cx="8229601" cy="871860"/>
          </a:xfrm>
          <a:prstGeom prst="rect">
            <a:avLst/>
          </a:prstGeom>
        </p:spPr>
        <p:txBody>
          <a:bodyPr/>
          <a:lstStyle/>
          <a:p>
            <a:pPr/>
            <a:r>
              <a:t>Course Structure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xfrm>
            <a:off x="304799" y="-1"/>
            <a:ext cx="5470528" cy="653856"/>
          </a:xfrm>
          <a:prstGeom prst="rect">
            <a:avLst/>
          </a:prstGeom>
        </p:spPr>
        <p:txBody>
          <a:bodyPr/>
          <a:lstStyle/>
          <a:p>
            <a:pPr/>
            <a:r>
              <a:t>Daily Schedule</a:t>
            </a:r>
          </a:p>
        </p:txBody>
      </p:sp>
      <p:sp>
        <p:nvSpPr>
          <p:cNvPr id="236" name="Shape 236"/>
          <p:cNvSpPr/>
          <p:nvPr/>
        </p:nvSpPr>
        <p:spPr>
          <a:xfrm>
            <a:off x="98425" y="747990"/>
            <a:ext cx="8947150" cy="52639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For each class we’ll run through the following:</a:t>
            </a:r>
            <a:endParaRPr sz="2400"/>
          </a:p>
          <a:p>
            <a:pPr indent="228600" defTabSz="685800">
              <a:defRPr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Set Objectives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Brief Background Lecture</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Watch Me / Coding Demos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Code Discussions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In-Class Exercises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Project Work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304799" y="-1"/>
            <a:ext cx="5470528" cy="653856"/>
          </a:xfrm>
          <a:prstGeom prst="rect">
            <a:avLst/>
          </a:prstGeom>
        </p:spPr>
        <p:txBody>
          <a:bodyPr/>
          <a:lstStyle/>
          <a:p>
            <a:pPr/>
            <a:r>
              <a:t>Daily Schedule</a:t>
            </a:r>
          </a:p>
        </p:txBody>
      </p:sp>
      <p:sp>
        <p:nvSpPr>
          <p:cNvPr id="239" name="Shape 239"/>
          <p:cNvSpPr/>
          <p:nvPr/>
        </p:nvSpPr>
        <p:spPr>
          <a:xfrm>
            <a:off x="98425" y="747990"/>
            <a:ext cx="8947150" cy="52639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sz="2800">
                <a:latin typeface="Arial"/>
                <a:ea typeface="Arial"/>
                <a:cs typeface="Arial"/>
                <a:sym typeface="Arial"/>
              </a:defRPr>
            </a:pPr>
            <a:r>
              <a:t>For each class we’ll run through the following:</a:t>
            </a:r>
            <a:endParaRPr sz="2400"/>
          </a:p>
          <a:p>
            <a:pPr indent="228600" defTabSz="685800">
              <a:defRPr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Set Objectives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Brief Background Lecture</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Watch Me / Coding Demos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Code Discussions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In-Class Exercises</a:t>
            </a:r>
            <a:endParaRPr sz="2400"/>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Project Work</a:t>
            </a:r>
          </a:p>
        </p:txBody>
      </p:sp>
      <p:sp>
        <p:nvSpPr>
          <p:cNvPr id="240" name="Shape 240"/>
          <p:cNvSpPr/>
          <p:nvPr/>
        </p:nvSpPr>
        <p:spPr>
          <a:xfrm>
            <a:off x="304800" y="3981689"/>
            <a:ext cx="3746705" cy="2334510"/>
          </a:xfrm>
          <a:prstGeom prst="rect">
            <a:avLst/>
          </a:prstGeom>
          <a:ln w="60325">
            <a:solidFill>
              <a:srgbClr val="FF0000"/>
            </a:solidFill>
          </a:ln>
        </p:spPr>
        <p:txBody>
          <a:bodyPr lIns="45719" rIns="45719" anchor="ctr"/>
          <a:lstStyle/>
          <a:p>
            <a:pPr algn="ctr">
              <a:defRPr>
                <a:solidFill>
                  <a:srgbClr val="FFFFFF"/>
                </a:solidFill>
                <a:latin typeface="Arial"/>
                <a:ea typeface="Arial"/>
                <a:cs typeface="Arial"/>
                <a:sym typeface="Arial"/>
              </a:defRPr>
            </a:pPr>
          </a:p>
        </p:txBody>
      </p:sp>
      <p:sp>
        <p:nvSpPr>
          <p:cNvPr id="241" name="Shape 241"/>
          <p:cNvSpPr/>
          <p:nvPr/>
        </p:nvSpPr>
        <p:spPr>
          <a:xfrm>
            <a:off x="4181117" y="4770099"/>
            <a:ext cx="4845011"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800" u="sng">
                <a:solidFill>
                  <a:srgbClr val="C00000"/>
                </a:solidFill>
                <a:latin typeface="Arial"/>
                <a:ea typeface="Arial"/>
                <a:cs typeface="Arial"/>
                <a:sym typeface="Arial"/>
              </a:defRPr>
            </a:lvl1pPr>
          </a:lstStyle>
          <a:p>
            <a:pPr/>
            <a:r>
              <a:t>The Super Important Stuff!!!</a:t>
            </a:r>
          </a:p>
        </p:txBody>
      </p:sp>
      <p:sp>
        <p:nvSpPr>
          <p:cNvPr id="242" name="Shape 242"/>
          <p:cNvSpPr/>
          <p:nvPr/>
        </p:nvSpPr>
        <p:spPr>
          <a:xfrm>
            <a:off x="4838491" y="5364612"/>
            <a:ext cx="3530264"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i="1" sz="2800">
                <a:solidFill>
                  <a:srgbClr val="C00000"/>
                </a:solidFill>
                <a:latin typeface="Arial"/>
                <a:ea typeface="Arial"/>
                <a:cs typeface="Arial"/>
                <a:sym typeface="Arial"/>
              </a:defRPr>
            </a:lvl1pPr>
          </a:lstStyle>
          <a:p>
            <a:pPr/>
            <a:r>
              <a:t>i.e. Always be coding!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304800" y="-1"/>
            <a:ext cx="7620000" cy="653856"/>
          </a:xfrm>
          <a:prstGeom prst="rect">
            <a:avLst/>
          </a:prstGeom>
        </p:spPr>
        <p:txBody>
          <a:bodyPr/>
          <a:lstStyle/>
          <a:p>
            <a:pPr/>
            <a:r>
              <a:t>Quick Introductions! (30 seconds)</a:t>
            </a:r>
          </a:p>
        </p:txBody>
      </p:sp>
      <p:pic>
        <p:nvPicPr>
          <p:cNvPr id="167" name="image5.png" descr="http://i.imgur.com/HaKbP2R.png"/>
          <p:cNvPicPr>
            <a:picLocks noChangeAspect="1"/>
          </p:cNvPicPr>
          <p:nvPr/>
        </p:nvPicPr>
        <p:blipFill>
          <a:blip r:embed="rId2">
            <a:extLst/>
          </a:blip>
          <a:stretch>
            <a:fillRect/>
          </a:stretch>
        </p:blipFill>
        <p:spPr>
          <a:xfrm>
            <a:off x="6705600" y="3962400"/>
            <a:ext cx="2286000" cy="2286001"/>
          </a:xfrm>
          <a:prstGeom prst="rect">
            <a:avLst/>
          </a:prstGeom>
          <a:ln w="12700">
            <a:miter lim="400000"/>
          </a:ln>
        </p:spPr>
      </p:pic>
      <p:sp>
        <p:nvSpPr>
          <p:cNvPr id="168" name="Shape 168"/>
          <p:cNvSpPr/>
          <p:nvPr/>
        </p:nvSpPr>
        <p:spPr>
          <a:xfrm>
            <a:off x="196850" y="838200"/>
            <a:ext cx="8947150" cy="565595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3200">
                <a:latin typeface="Arial"/>
                <a:ea typeface="Arial"/>
                <a:cs typeface="Arial"/>
                <a:sym typeface="Arial"/>
              </a:defRPr>
            </a:pPr>
            <a:r>
              <a:t>Name</a:t>
            </a:r>
            <a:endParaRPr sz="1500"/>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3200">
                <a:latin typeface="Arial"/>
                <a:ea typeface="Arial"/>
                <a:cs typeface="Arial"/>
                <a:sym typeface="Arial"/>
              </a:defRPr>
            </a:pPr>
            <a:r>
              <a:t>Location</a:t>
            </a:r>
            <a:endParaRPr sz="1500"/>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3200">
                <a:latin typeface="Arial"/>
                <a:ea typeface="Arial"/>
                <a:cs typeface="Arial"/>
                <a:sym typeface="Arial"/>
              </a:defRPr>
            </a:pPr>
            <a:r>
              <a:t>Background (Career, Education, Interests)</a:t>
            </a:r>
            <a:endParaRPr sz="1500"/>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3200">
                <a:latin typeface="Arial"/>
                <a:ea typeface="Arial"/>
                <a:cs typeface="Arial"/>
                <a:sym typeface="Arial"/>
              </a:defRPr>
            </a:pPr>
            <a:r>
              <a:t>Why learn web development?</a:t>
            </a:r>
            <a:endParaRPr sz="2400"/>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1500">
                <a:latin typeface="Arial"/>
                <a:ea typeface="Arial"/>
                <a:cs typeface="Arial"/>
                <a:sym typeface="Arial"/>
              </a:defRPr>
            </a:pPr>
          </a:p>
          <a:p>
            <a:pPr marL="685800" indent="-457200" defTabSz="685800">
              <a:buSzPct val="100000"/>
              <a:buFont typeface="Arial"/>
              <a:buChar char="•"/>
              <a:defRPr sz="3200">
                <a:latin typeface="Arial"/>
                <a:ea typeface="Arial"/>
                <a:cs typeface="Arial"/>
                <a:sym typeface="Arial"/>
              </a:defRPr>
            </a:pPr>
            <a:r>
              <a:t>Fears about class?</a:t>
            </a:r>
            <a:endParaRPr sz="2400"/>
          </a:p>
          <a:p>
            <a:pPr marL="685800" indent="-457200" defTabSz="685800">
              <a:buSzPct val="100000"/>
              <a:buFont typeface="Arial"/>
              <a:buChar char="•"/>
              <a:defRPr sz="3200">
                <a:latin typeface="Arial"/>
                <a:ea typeface="Arial"/>
                <a:cs typeface="Arial"/>
                <a:sym typeface="Arial"/>
              </a:defRPr>
            </a:pPr>
          </a:p>
          <a:p>
            <a:pPr indent="228600" defTabSz="685800">
              <a:defRPr sz="3200">
                <a:latin typeface="Arial"/>
                <a:ea typeface="Arial"/>
                <a:cs typeface="Arial"/>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304799" y="-1"/>
            <a:ext cx="5470528" cy="653856"/>
          </a:xfrm>
          <a:prstGeom prst="rect">
            <a:avLst/>
          </a:prstGeom>
        </p:spPr>
        <p:txBody>
          <a:bodyPr/>
          <a:lstStyle/>
          <a:p>
            <a:pPr/>
            <a:r>
              <a:t>Today’s Schedule</a:t>
            </a:r>
          </a:p>
        </p:txBody>
      </p:sp>
      <p:sp>
        <p:nvSpPr>
          <p:cNvPr id="245" name="Shape 245"/>
          <p:cNvSpPr/>
          <p:nvPr/>
        </p:nvSpPr>
        <p:spPr>
          <a:xfrm>
            <a:off x="98425" y="1066800"/>
            <a:ext cx="8947150" cy="47088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57175" indent="-257175" defTabSz="685800">
              <a:spcBef>
                <a:spcPts val="400"/>
              </a:spcBef>
              <a:buSzPct val="100000"/>
              <a:buFont typeface="Arial"/>
              <a:buChar char="•"/>
              <a:defRPr>
                <a:latin typeface="Arial"/>
                <a:ea typeface="Arial"/>
                <a:cs typeface="Arial"/>
                <a:sym typeface="Arial"/>
              </a:defRPr>
            </a:pPr>
            <a:r>
              <a:t>Students will get to know their classmates, Instructor, TA's, and Support Team.</a:t>
            </a:r>
            <a:endParaRPr sz="2400"/>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400"/>
              </a:spcBef>
              <a:buSzPct val="100000"/>
              <a:buFont typeface="Arial"/>
              <a:buChar char="•"/>
              <a:defRPr>
                <a:latin typeface="Arial"/>
                <a:ea typeface="Arial"/>
                <a:cs typeface="Arial"/>
                <a:sym typeface="Arial"/>
              </a:defRPr>
            </a:pPr>
            <a:r>
              <a:t>Students will resolve any issues regarding pre-work and computer setup.</a:t>
            </a:r>
            <a:endParaRPr sz="2400"/>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400"/>
              </a:spcBef>
              <a:buSzPct val="100000"/>
              <a:buFont typeface="Arial"/>
              <a:buChar char="•"/>
              <a:defRPr>
                <a:latin typeface="Arial"/>
                <a:ea typeface="Arial"/>
                <a:cs typeface="Arial"/>
                <a:sym typeface="Arial"/>
              </a:defRPr>
            </a:pPr>
            <a:r>
              <a:t>Students will understand the course structure.</a:t>
            </a:r>
            <a:endParaRPr sz="2400"/>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400"/>
              </a:spcBef>
              <a:buSzPct val="100000"/>
              <a:buFont typeface="Arial"/>
              <a:buChar char="•"/>
              <a:defRPr>
                <a:latin typeface="Arial"/>
                <a:ea typeface="Arial"/>
                <a:cs typeface="Arial"/>
                <a:sym typeface="Arial"/>
              </a:defRPr>
            </a:pPr>
            <a:r>
              <a:t>Students will learn common Terminal (Mac) / Git Bash (Windows) commands to set up your file and folder structures. </a:t>
            </a:r>
            <a:endParaRPr sz="2400"/>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400"/>
              </a:spcBef>
              <a:buSzPct val="100000"/>
              <a:buFont typeface="Arial"/>
              <a:buChar char="•"/>
              <a:defRPr>
                <a:latin typeface="Arial"/>
                <a:ea typeface="Arial"/>
                <a:cs typeface="Arial"/>
                <a:sym typeface="Arial"/>
              </a:defRPr>
            </a:pPr>
            <a:r>
              <a:t>Students will be able to use common Terminal (Mac) / Git Bash (Windows) commands for web development.</a:t>
            </a:r>
            <a:endParaRPr sz="2400"/>
          </a:p>
          <a:p>
            <a:pPr marL="257175" indent="-257175" defTabSz="685800">
              <a:spcBef>
                <a:spcPts val="500"/>
              </a:spcBef>
              <a:buSzPct val="100000"/>
              <a:buFont typeface="Arial"/>
              <a:buChar char="•"/>
              <a:defRPr>
                <a:latin typeface="Arial"/>
                <a:ea typeface="Arial"/>
                <a:cs typeface="Arial"/>
                <a:sym typeface="Arial"/>
              </a:defRPr>
            </a:pPr>
          </a:p>
          <a:p>
            <a:pPr marL="257175" indent="-257175" defTabSz="685800">
              <a:spcBef>
                <a:spcPts val="400"/>
              </a:spcBef>
              <a:buSzPct val="100000"/>
              <a:buFont typeface="Arial"/>
              <a:buChar char="•"/>
              <a:defRPr>
                <a:latin typeface="Arial"/>
                <a:ea typeface="Arial"/>
                <a:cs typeface="Arial"/>
                <a:sym typeface="Arial"/>
              </a:defRPr>
            </a:pPr>
            <a:r>
              <a:t>Students will be able to set up a basic HTML document.</a:t>
            </a:r>
            <a:endParaRPr sz="2400"/>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390606" y="2953542"/>
            <a:ext cx="8229601" cy="871860"/>
          </a:xfrm>
          <a:prstGeom prst="rect">
            <a:avLst/>
          </a:prstGeom>
        </p:spPr>
        <p:txBody>
          <a:bodyPr/>
          <a:lstStyle/>
          <a:p>
            <a:pPr/>
            <a:r>
              <a:t>On the Modern Web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304799" y="-1"/>
            <a:ext cx="5470528" cy="653856"/>
          </a:xfrm>
          <a:prstGeom prst="rect">
            <a:avLst/>
          </a:prstGeom>
        </p:spPr>
        <p:txBody>
          <a:bodyPr/>
          <a:lstStyle/>
          <a:p>
            <a:pPr/>
            <a:r>
              <a:t>Full-Stack Development?</a:t>
            </a:r>
          </a:p>
        </p:txBody>
      </p:sp>
      <p:pic>
        <p:nvPicPr>
          <p:cNvPr id="250" name="image14.jpg" descr="http://cdn.meme.am/instances/64428700.jpg"/>
          <p:cNvPicPr>
            <a:picLocks noChangeAspect="1"/>
          </p:cNvPicPr>
          <p:nvPr/>
        </p:nvPicPr>
        <p:blipFill>
          <a:blip r:embed="rId2">
            <a:extLst/>
          </a:blip>
          <a:stretch>
            <a:fillRect/>
          </a:stretch>
        </p:blipFill>
        <p:spPr>
          <a:xfrm>
            <a:off x="1600200" y="990599"/>
            <a:ext cx="6400800" cy="51775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xfrm>
            <a:off x="304799" y="-1"/>
            <a:ext cx="5470528" cy="653856"/>
          </a:xfrm>
          <a:prstGeom prst="rect">
            <a:avLst/>
          </a:prstGeom>
        </p:spPr>
        <p:txBody>
          <a:bodyPr/>
          <a:lstStyle/>
          <a:p>
            <a:pPr/>
            <a:r>
              <a:t>The “Magic” of YouTube</a:t>
            </a:r>
          </a:p>
        </p:txBody>
      </p:sp>
      <p:pic>
        <p:nvPicPr>
          <p:cNvPr id="253" name="image15.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304799" y="-1"/>
            <a:ext cx="5470528" cy="653856"/>
          </a:xfrm>
          <a:prstGeom prst="rect">
            <a:avLst/>
          </a:prstGeom>
        </p:spPr>
        <p:txBody>
          <a:bodyPr/>
          <a:lstStyle/>
          <a:p>
            <a:pPr/>
            <a:r>
              <a:t>Full-Stack Development</a:t>
            </a:r>
          </a:p>
        </p:txBody>
      </p:sp>
      <p:pic>
        <p:nvPicPr>
          <p:cNvPr id="256" name="image16.png" descr="C:\Users\ahaque89\Downloads\MEAN Deployment Strategy - Page 1 (2).png"/>
          <p:cNvPicPr>
            <a:picLocks noChangeAspect="1"/>
          </p:cNvPicPr>
          <p:nvPr/>
        </p:nvPicPr>
        <p:blipFill>
          <a:blip r:embed="rId2">
            <a:extLst/>
          </a:blip>
          <a:srcRect l="2424" t="13635" r="3150" b="5247"/>
          <a:stretch>
            <a:fillRect/>
          </a:stretch>
        </p:blipFill>
        <p:spPr>
          <a:xfrm>
            <a:off x="57398" y="740473"/>
            <a:ext cx="8948716" cy="4212062"/>
          </a:xfrm>
          <a:prstGeom prst="rect">
            <a:avLst/>
          </a:prstGeom>
          <a:ln w="12700">
            <a:miter lim="400000"/>
          </a:ln>
        </p:spPr>
      </p:pic>
      <p:sp>
        <p:nvSpPr>
          <p:cNvPr id="257" name="Shape 257"/>
          <p:cNvSpPr/>
          <p:nvPr/>
        </p:nvSpPr>
        <p:spPr>
          <a:xfrm>
            <a:off x="-2" y="4908484"/>
            <a:ext cx="9155743" cy="1492316"/>
          </a:xfrm>
          <a:prstGeom prst="rect">
            <a:avLst/>
          </a:prstGeom>
          <a:solidFill>
            <a:srgbClr val="37609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58" name="Shape 258"/>
          <p:cNvSpPr/>
          <p:nvPr/>
        </p:nvSpPr>
        <p:spPr>
          <a:xfrm>
            <a:off x="173841" y="5029200"/>
            <a:ext cx="8796317" cy="959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apps, </a:t>
            </a:r>
            <a:r>
              <a:t>there’s a constant back-and-forth communication between two key components: the visuals displayed on the user’s browser (</a:t>
            </a:r>
            <a:r>
              <a:rPr b="1"/>
              <a:t>frontend), </a:t>
            </a:r>
            <a:r>
              <a:t>and the data and logic stored on the server (</a:t>
            </a:r>
            <a:r>
              <a:rPr b="1"/>
              <a:t>backend).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xfrm>
            <a:off x="304799" y="-1"/>
            <a:ext cx="5470528" cy="653856"/>
          </a:xfrm>
          <a:prstGeom prst="rect">
            <a:avLst/>
          </a:prstGeom>
        </p:spPr>
        <p:txBody>
          <a:bodyPr/>
          <a:lstStyle/>
          <a:p>
            <a:pPr/>
            <a:r>
              <a:t>Full-Stack Development</a:t>
            </a:r>
          </a:p>
        </p:txBody>
      </p:sp>
      <p:pic>
        <p:nvPicPr>
          <p:cNvPr id="261" name="image16.png" descr="C:\Users\ahaque89\Downloads\MEAN Deployment Strategy - Page 1 (2).png"/>
          <p:cNvPicPr>
            <a:picLocks noChangeAspect="1"/>
          </p:cNvPicPr>
          <p:nvPr/>
        </p:nvPicPr>
        <p:blipFill>
          <a:blip r:embed="rId2">
            <a:extLst/>
          </a:blip>
          <a:srcRect l="2424" t="13635" r="3150" b="5247"/>
          <a:stretch>
            <a:fillRect/>
          </a:stretch>
        </p:blipFill>
        <p:spPr>
          <a:xfrm>
            <a:off x="57398" y="740473"/>
            <a:ext cx="8948716" cy="4212062"/>
          </a:xfrm>
          <a:prstGeom prst="rect">
            <a:avLst/>
          </a:prstGeom>
          <a:ln w="12700">
            <a:miter lim="400000"/>
          </a:ln>
        </p:spPr>
      </p:pic>
      <p:sp>
        <p:nvSpPr>
          <p:cNvPr id="262" name="Shape 262"/>
          <p:cNvSpPr/>
          <p:nvPr/>
        </p:nvSpPr>
        <p:spPr>
          <a:xfrm>
            <a:off x="-2" y="4908484"/>
            <a:ext cx="9155743" cy="1492316"/>
          </a:xfrm>
          <a:prstGeom prst="rect">
            <a:avLst/>
          </a:prstGeom>
          <a:solidFill>
            <a:srgbClr val="37609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63" name="Shape 263"/>
          <p:cNvSpPr/>
          <p:nvPr/>
        </p:nvSpPr>
        <p:spPr>
          <a:xfrm>
            <a:off x="173841" y="5181599"/>
            <a:ext cx="8796317" cy="959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2000">
                <a:solidFill>
                  <a:srgbClr val="FFFFFF"/>
                </a:solidFill>
                <a:latin typeface="Arial"/>
                <a:ea typeface="Arial"/>
                <a:cs typeface="Arial"/>
                <a:sym typeface="Arial"/>
              </a:defRPr>
            </a:pPr>
            <a:r>
              <a:t>Full-Stack Development </a:t>
            </a:r>
            <a:r>
              <a:rPr b="0"/>
              <a:t>is the concept of building </a:t>
            </a:r>
            <a:r>
              <a:rPr i="1" u="sng"/>
              <a:t>every</a:t>
            </a:r>
            <a:r>
              <a:rPr b="0" i="1"/>
              <a:t> </a:t>
            </a:r>
            <a:r>
              <a:rPr b="0"/>
              <a:t>aspect of the web application – from the visuals and interactions, to the data transfer and processing.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xfrm>
            <a:off x="304799" y="-1"/>
            <a:ext cx="5470528" cy="653856"/>
          </a:xfrm>
          <a:prstGeom prst="rect">
            <a:avLst/>
          </a:prstGeom>
        </p:spPr>
        <p:txBody>
          <a:bodyPr/>
          <a:lstStyle/>
          <a:p>
            <a:pPr/>
            <a:r>
              <a:t>Full-Stack Development</a:t>
            </a:r>
          </a:p>
        </p:txBody>
      </p:sp>
      <p:sp>
        <p:nvSpPr>
          <p:cNvPr id="266" name="Shape 266"/>
          <p:cNvSpPr/>
          <p:nvPr/>
        </p:nvSpPr>
        <p:spPr>
          <a:xfrm>
            <a:off x="0" y="1041305"/>
            <a:ext cx="3079750" cy="19271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HTML</a:t>
            </a:r>
            <a:endParaRPr sz="2400"/>
          </a:p>
          <a:p>
            <a:pPr marL="685800" indent="-457200" defTabSz="685800">
              <a:buSzPct val="100000"/>
              <a:buFont typeface="Arial"/>
              <a:buChar char="•"/>
              <a:defRPr sz="2000">
                <a:latin typeface="Arial"/>
                <a:ea typeface="Arial"/>
                <a:cs typeface="Arial"/>
                <a:sym typeface="Arial"/>
              </a:defRPr>
            </a:pPr>
            <a:r>
              <a:t>CSS</a:t>
            </a:r>
            <a:endParaRPr sz="2400"/>
          </a:p>
          <a:p>
            <a:pPr marL="685800" indent="-457200" defTabSz="685800">
              <a:buSzPct val="100000"/>
              <a:buFont typeface="Arial"/>
              <a:buChar char="•"/>
              <a:defRPr sz="2000">
                <a:latin typeface="Arial"/>
                <a:ea typeface="Arial"/>
                <a:cs typeface="Arial"/>
                <a:sym typeface="Arial"/>
              </a:defRPr>
            </a:pPr>
            <a:r>
              <a:t>JavaScript</a:t>
            </a:r>
          </a:p>
          <a:p>
            <a:pPr marL="685800" indent="-457200" defTabSz="685800">
              <a:buSzPct val="100000"/>
              <a:buFont typeface="Arial"/>
              <a:buChar char="•"/>
              <a:defRPr sz="2000">
                <a:latin typeface="Arial"/>
                <a:ea typeface="Arial"/>
                <a:cs typeface="Arial"/>
                <a:sym typeface="Arial"/>
              </a:defRPr>
            </a:pPr>
            <a:r>
              <a:t>jQuery</a:t>
            </a:r>
          </a:p>
          <a:p>
            <a:pPr marL="685800" indent="-457200" defTabSz="685800">
              <a:buSzPct val="100000"/>
              <a:buFont typeface="Arial"/>
              <a:buChar char="•"/>
              <a:defRPr sz="2000">
                <a:latin typeface="Arial"/>
                <a:ea typeface="Arial"/>
                <a:cs typeface="Arial"/>
                <a:sym typeface="Arial"/>
              </a:defRPr>
            </a:pPr>
            <a:r>
              <a:t>Bootstrap</a:t>
            </a:r>
            <a:endParaRPr sz="2400"/>
          </a:p>
          <a:p>
            <a:pPr marL="685800" indent="-457200" defTabSz="685800">
              <a:buSzPct val="100000"/>
              <a:buFont typeface="Arial"/>
              <a:buChar char="•"/>
              <a:defRPr sz="2000">
                <a:latin typeface="Arial"/>
                <a:ea typeface="Arial"/>
                <a:cs typeface="Arial"/>
                <a:sym typeface="Arial"/>
              </a:defRPr>
            </a:pPr>
            <a:r>
              <a:t>SEO</a:t>
            </a:r>
          </a:p>
        </p:txBody>
      </p:sp>
      <p:sp>
        <p:nvSpPr>
          <p:cNvPr id="267" name="Shape 267"/>
          <p:cNvSpPr/>
          <p:nvPr/>
        </p:nvSpPr>
        <p:spPr>
          <a:xfrm>
            <a:off x="2896000" y="1028449"/>
            <a:ext cx="1920876" cy="10508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Heroku</a:t>
            </a:r>
          </a:p>
          <a:p>
            <a:pPr marL="685800" indent="-457200" defTabSz="685800">
              <a:buSzPct val="100000"/>
              <a:buFont typeface="Arial"/>
              <a:buChar char="•"/>
              <a:defRPr sz="2000">
                <a:latin typeface="Arial"/>
                <a:ea typeface="Arial"/>
                <a:cs typeface="Arial"/>
                <a:sym typeface="Arial"/>
              </a:defRPr>
            </a:pPr>
            <a:r>
              <a:t>Git</a:t>
            </a:r>
            <a:endParaRPr sz="2400"/>
          </a:p>
          <a:p>
            <a:pPr marL="685800" indent="-457200" defTabSz="685800">
              <a:buSzPct val="100000"/>
              <a:buFont typeface="Arial"/>
              <a:buChar char="•"/>
              <a:defRPr sz="2000">
                <a:latin typeface="Arial"/>
                <a:ea typeface="Arial"/>
                <a:cs typeface="Arial"/>
                <a:sym typeface="Arial"/>
              </a:defRPr>
            </a:pPr>
            <a:r>
              <a:t>GitHub</a:t>
            </a:r>
          </a:p>
        </p:txBody>
      </p:sp>
      <p:sp>
        <p:nvSpPr>
          <p:cNvPr id="268" name="Shape 268"/>
          <p:cNvSpPr/>
          <p:nvPr/>
        </p:nvSpPr>
        <p:spPr>
          <a:xfrm>
            <a:off x="-1" y="3754837"/>
            <a:ext cx="3962403" cy="16350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APIs (Consuming)</a:t>
            </a:r>
            <a:endParaRPr sz="2400"/>
          </a:p>
          <a:p>
            <a:pPr marL="685800" indent="-457200" defTabSz="685800">
              <a:buSzPct val="100000"/>
              <a:buFont typeface="Arial"/>
              <a:buChar char="•"/>
              <a:defRPr sz="2000">
                <a:latin typeface="Arial"/>
                <a:ea typeface="Arial"/>
                <a:cs typeface="Arial"/>
                <a:sym typeface="Arial"/>
              </a:defRPr>
            </a:pPr>
            <a:r>
              <a:t>JSON</a:t>
            </a:r>
            <a:endParaRPr sz="2400"/>
          </a:p>
          <a:p>
            <a:pPr marL="685800" indent="-457200" defTabSz="685800">
              <a:buSzPct val="100000"/>
              <a:buFont typeface="Arial"/>
              <a:buChar char="•"/>
              <a:defRPr sz="2000">
                <a:latin typeface="Arial"/>
                <a:ea typeface="Arial"/>
                <a:cs typeface="Arial"/>
                <a:sym typeface="Arial"/>
              </a:defRPr>
            </a:pPr>
            <a:r>
              <a:t>AJAX</a:t>
            </a:r>
            <a:endParaRPr sz="2400"/>
          </a:p>
          <a:p>
            <a:pPr marL="685800" indent="-457200" defTabSz="685800">
              <a:buSzPct val="100000"/>
              <a:buFont typeface="Arial"/>
              <a:buChar char="•"/>
              <a:defRPr sz="2000">
                <a:latin typeface="Arial"/>
                <a:ea typeface="Arial"/>
                <a:cs typeface="Arial"/>
                <a:sym typeface="Arial"/>
              </a:defRPr>
            </a:pPr>
            <a:r>
              <a:t>Real Time Cloud Database via Firebase</a:t>
            </a:r>
          </a:p>
        </p:txBody>
      </p:sp>
      <p:sp>
        <p:nvSpPr>
          <p:cNvPr id="269" name="Shape 269"/>
          <p:cNvSpPr/>
          <p:nvPr/>
        </p:nvSpPr>
        <p:spPr>
          <a:xfrm>
            <a:off x="5101130" y="1011636"/>
            <a:ext cx="3841751" cy="30955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Templating Engines</a:t>
            </a:r>
            <a:endParaRPr sz="2400"/>
          </a:p>
          <a:p>
            <a:pPr marL="685800" indent="-457200" defTabSz="685800">
              <a:buSzPct val="100000"/>
              <a:buFont typeface="Arial"/>
              <a:buChar char="•"/>
              <a:defRPr sz="2000">
                <a:latin typeface="Arial"/>
                <a:ea typeface="Arial"/>
                <a:cs typeface="Arial"/>
                <a:sym typeface="Arial"/>
              </a:defRPr>
            </a:pPr>
            <a:r>
              <a:t>Sessions</a:t>
            </a:r>
            <a:endParaRPr sz="2400"/>
          </a:p>
          <a:p>
            <a:pPr marL="685800" indent="-457200" defTabSz="685800">
              <a:buSzPct val="100000"/>
              <a:buFont typeface="Arial"/>
              <a:buChar char="•"/>
              <a:defRPr sz="2000">
                <a:latin typeface="Arial"/>
                <a:ea typeface="Arial"/>
                <a:cs typeface="Arial"/>
                <a:sym typeface="Arial"/>
              </a:defRPr>
            </a:pPr>
            <a:r>
              <a:t>Writing tests</a:t>
            </a:r>
            <a:endParaRPr sz="2400"/>
          </a:p>
          <a:p>
            <a:pPr marL="685800" indent="-457200" defTabSz="685800">
              <a:buSzPct val="100000"/>
              <a:buFont typeface="Arial"/>
              <a:buChar char="•"/>
              <a:defRPr sz="2000">
                <a:latin typeface="Arial"/>
                <a:ea typeface="Arial"/>
                <a:cs typeface="Arial"/>
                <a:sym typeface="Arial"/>
              </a:defRPr>
            </a:pPr>
            <a:r>
              <a:t>Node.js</a:t>
            </a:r>
          </a:p>
          <a:p>
            <a:pPr marL="685800" indent="-457200" defTabSz="685800">
              <a:buSzPct val="100000"/>
              <a:buFont typeface="Arial"/>
              <a:buChar char="•"/>
              <a:defRPr sz="2000">
                <a:latin typeface="Arial"/>
                <a:ea typeface="Arial"/>
                <a:cs typeface="Arial"/>
                <a:sym typeface="Arial"/>
              </a:defRPr>
            </a:pPr>
            <a:r>
              <a:t>Express.js</a:t>
            </a:r>
          </a:p>
          <a:p>
            <a:pPr marL="685800" indent="-457200" defTabSz="685800">
              <a:buSzPct val="100000"/>
              <a:buFont typeface="Arial"/>
              <a:buChar char="•"/>
              <a:defRPr sz="2000">
                <a:latin typeface="Arial"/>
                <a:ea typeface="Arial"/>
                <a:cs typeface="Arial"/>
                <a:sym typeface="Arial"/>
              </a:defRPr>
            </a:pPr>
            <a:r>
              <a:t>Creating APIs</a:t>
            </a:r>
            <a:endParaRPr sz="2400"/>
          </a:p>
          <a:p>
            <a:pPr marL="685800" indent="-457200" defTabSz="685800">
              <a:buSzPct val="100000"/>
              <a:buFont typeface="Arial"/>
              <a:buChar char="•"/>
              <a:defRPr sz="2000">
                <a:latin typeface="Arial"/>
                <a:ea typeface="Arial"/>
                <a:cs typeface="Arial"/>
                <a:sym typeface="Arial"/>
              </a:defRPr>
            </a:pPr>
            <a:r>
              <a:t>MVC</a:t>
            </a:r>
            <a:endParaRPr sz="2400"/>
          </a:p>
          <a:p>
            <a:pPr marL="685800" indent="-457200" defTabSz="685800">
              <a:buSzPct val="100000"/>
              <a:buFont typeface="Arial"/>
              <a:buChar char="•"/>
              <a:defRPr sz="2000">
                <a:latin typeface="Arial"/>
                <a:ea typeface="Arial"/>
                <a:cs typeface="Arial"/>
                <a:sym typeface="Arial"/>
              </a:defRPr>
            </a:pPr>
            <a:r>
              <a:t>User Authentication</a:t>
            </a:r>
          </a:p>
          <a:p>
            <a:pPr marL="685800" indent="-457200" defTabSz="685800">
              <a:buSzPct val="100000"/>
              <a:buFont typeface="Arial"/>
              <a:buChar char="•"/>
              <a:defRPr sz="2000">
                <a:latin typeface="Arial"/>
                <a:ea typeface="Arial"/>
                <a:cs typeface="Arial"/>
                <a:sym typeface="Arial"/>
              </a:defRPr>
            </a:pPr>
            <a:r>
              <a:t>ORM (Sequelize)</a:t>
            </a:r>
            <a:endParaRPr sz="2400"/>
          </a:p>
          <a:p>
            <a:pPr marL="685800" indent="-457200" defTabSz="685800">
              <a:buSzPct val="100000"/>
              <a:buFont typeface="Arial"/>
              <a:buChar char="•"/>
              <a:defRPr sz="2000">
                <a:latin typeface="Arial"/>
                <a:ea typeface="Arial"/>
                <a:cs typeface="Arial"/>
                <a:sym typeface="Arial"/>
              </a:defRPr>
            </a:pPr>
            <a:r>
              <a:t>Meteor.js</a:t>
            </a:r>
          </a:p>
        </p:txBody>
      </p:sp>
      <p:sp>
        <p:nvSpPr>
          <p:cNvPr id="270" name="Shape 270"/>
          <p:cNvSpPr/>
          <p:nvPr/>
        </p:nvSpPr>
        <p:spPr>
          <a:xfrm>
            <a:off x="2940592" y="2832131"/>
            <a:ext cx="2130159" cy="7587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r>
              <a:t>MySQL</a:t>
            </a:r>
            <a:endParaRPr sz="2400"/>
          </a:p>
          <a:p>
            <a:pPr marL="685800" indent="-457200" defTabSz="685800">
              <a:buSzPct val="100000"/>
              <a:buFont typeface="Arial"/>
              <a:buChar char="•"/>
              <a:defRPr sz="2000">
                <a:latin typeface="Arial"/>
                <a:ea typeface="Arial"/>
                <a:cs typeface="Arial"/>
                <a:sym typeface="Arial"/>
              </a:defRPr>
            </a:pPr>
            <a:r>
              <a:t>MongoDB</a:t>
            </a:r>
          </a:p>
        </p:txBody>
      </p:sp>
      <p:sp>
        <p:nvSpPr>
          <p:cNvPr id="271" name="Shape 271"/>
          <p:cNvSpPr/>
          <p:nvPr/>
        </p:nvSpPr>
        <p:spPr>
          <a:xfrm>
            <a:off x="5070750" y="4460435"/>
            <a:ext cx="3049243" cy="13429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Algorithms</a:t>
            </a:r>
            <a:endParaRPr sz="2400"/>
          </a:p>
          <a:p>
            <a:pPr marL="685800" indent="-457200" defTabSz="685800">
              <a:buSzPct val="100000"/>
              <a:buFont typeface="Arial"/>
              <a:buChar char="•"/>
              <a:defRPr sz="2000">
                <a:latin typeface="Arial"/>
                <a:ea typeface="Arial"/>
                <a:cs typeface="Arial"/>
                <a:sym typeface="Arial"/>
              </a:defRPr>
            </a:pPr>
            <a:r>
              <a:t>Design Patterns</a:t>
            </a:r>
          </a:p>
        </p:txBody>
      </p:sp>
      <p:sp>
        <p:nvSpPr>
          <p:cNvPr id="272" name="Shape 272"/>
          <p:cNvSpPr/>
          <p:nvPr/>
        </p:nvSpPr>
        <p:spPr>
          <a:xfrm>
            <a:off x="464903" y="3349345"/>
            <a:ext cx="230505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API Interaction</a:t>
            </a:r>
          </a:p>
        </p:txBody>
      </p:sp>
      <p:sp>
        <p:nvSpPr>
          <p:cNvPr id="273" name="Shape 273"/>
          <p:cNvSpPr/>
          <p:nvPr/>
        </p:nvSpPr>
        <p:spPr>
          <a:xfrm>
            <a:off x="3382672" y="2471503"/>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Databases</a:t>
            </a:r>
          </a:p>
        </p:txBody>
      </p:sp>
      <p:sp>
        <p:nvSpPr>
          <p:cNvPr id="274" name="Shape 274"/>
          <p:cNvSpPr/>
          <p:nvPr/>
        </p:nvSpPr>
        <p:spPr>
          <a:xfrm>
            <a:off x="5504958" y="4708440"/>
            <a:ext cx="259204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CS Fundamentals </a:t>
            </a:r>
          </a:p>
        </p:txBody>
      </p:sp>
      <p:sp>
        <p:nvSpPr>
          <p:cNvPr id="275" name="Shape 275"/>
          <p:cNvSpPr/>
          <p:nvPr/>
        </p:nvSpPr>
        <p:spPr>
          <a:xfrm>
            <a:off x="438460" y="5554331"/>
            <a:ext cx="3904940"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Cutting Edge Development</a:t>
            </a:r>
          </a:p>
        </p:txBody>
      </p:sp>
      <p:sp>
        <p:nvSpPr>
          <p:cNvPr id="276" name="Shape 276"/>
          <p:cNvSpPr/>
          <p:nvPr/>
        </p:nvSpPr>
        <p:spPr>
          <a:xfrm>
            <a:off x="439688" y="634822"/>
            <a:ext cx="2181003"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The Browser</a:t>
            </a:r>
          </a:p>
        </p:txBody>
      </p:sp>
      <p:sp>
        <p:nvSpPr>
          <p:cNvPr id="277" name="Shape 277"/>
          <p:cNvSpPr/>
          <p:nvPr/>
        </p:nvSpPr>
        <p:spPr>
          <a:xfrm>
            <a:off x="3355059" y="634822"/>
            <a:ext cx="190500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Dev Tools</a:t>
            </a:r>
          </a:p>
        </p:txBody>
      </p:sp>
      <p:sp>
        <p:nvSpPr>
          <p:cNvPr id="278" name="Shape 278"/>
          <p:cNvSpPr/>
          <p:nvPr/>
        </p:nvSpPr>
        <p:spPr>
          <a:xfrm>
            <a:off x="5562982" y="609600"/>
            <a:ext cx="3522976"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defTabSz="685800">
              <a:defRPr b="1" sz="2000" u="sng">
                <a:latin typeface="Arial"/>
                <a:ea typeface="Arial"/>
                <a:cs typeface="Arial"/>
                <a:sym typeface="Arial"/>
              </a:defRPr>
            </a:lvl1pPr>
          </a:lstStyle>
          <a:p>
            <a:pPr/>
            <a:r>
              <a:t>Server Side</a:t>
            </a:r>
          </a:p>
        </p:txBody>
      </p:sp>
      <p:sp>
        <p:nvSpPr>
          <p:cNvPr id="279" name="Shape 279"/>
          <p:cNvSpPr/>
          <p:nvPr/>
        </p:nvSpPr>
        <p:spPr>
          <a:xfrm>
            <a:off x="-3210" y="5867400"/>
            <a:ext cx="3965611"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685800" indent="-457200" defTabSz="685800">
              <a:buSzPct val="100000"/>
              <a:buFont typeface="Arial"/>
              <a:buChar char="•"/>
              <a:defRPr sz="2000">
                <a:latin typeface="Arial"/>
                <a:ea typeface="Arial"/>
                <a:cs typeface="Arial"/>
                <a:sym typeface="Arial"/>
              </a:defRPr>
            </a:lvl1pPr>
          </a:lstStyle>
          <a:p>
            <a:pPr/>
            <a:r>
              <a:t>React.js  and React Native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xfrm>
            <a:off x="390606" y="2953542"/>
            <a:ext cx="8229601" cy="871860"/>
          </a:xfrm>
          <a:prstGeom prst="rect">
            <a:avLst/>
          </a:prstGeom>
        </p:spPr>
        <p:txBody>
          <a:bodyPr/>
          <a:lstStyle/>
          <a:p>
            <a:pPr/>
            <a:r>
              <a:t>Let’s Get Crackin!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xfrm>
            <a:off x="304799" y="-1"/>
            <a:ext cx="5470528" cy="653856"/>
          </a:xfrm>
          <a:prstGeom prst="rect">
            <a:avLst/>
          </a:prstGeom>
        </p:spPr>
        <p:txBody>
          <a:bodyPr/>
          <a:lstStyle/>
          <a:p>
            <a:pPr/>
            <a:r>
              <a:t>Intro to Console / Terminal</a:t>
            </a:r>
          </a:p>
        </p:txBody>
      </p:sp>
      <p:pic>
        <p:nvPicPr>
          <p:cNvPr id="284" name="image17.jpg" descr="http://cdn.osxdaily.com/wp-content/uploads/2013/02/better-looking-terminal-mac-os-x.jpg"/>
          <p:cNvPicPr>
            <a:picLocks noChangeAspect="1"/>
          </p:cNvPicPr>
          <p:nvPr/>
        </p:nvPicPr>
        <p:blipFill>
          <a:blip r:embed="rId2">
            <a:extLst/>
          </a:blip>
          <a:stretch>
            <a:fillRect/>
          </a:stretch>
        </p:blipFill>
        <p:spPr>
          <a:xfrm>
            <a:off x="990600" y="847004"/>
            <a:ext cx="7620000" cy="546919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xfrm>
            <a:off x="304799" y="-1"/>
            <a:ext cx="5470528" cy="653856"/>
          </a:xfrm>
          <a:prstGeom prst="rect">
            <a:avLst/>
          </a:prstGeom>
        </p:spPr>
        <p:txBody>
          <a:bodyPr/>
          <a:lstStyle/>
          <a:p>
            <a:pPr/>
            <a:r>
              <a:t>INSTRUCTOR DEMO</a:t>
            </a:r>
          </a:p>
        </p:txBody>
      </p:sp>
      <p:sp>
        <p:nvSpPr>
          <p:cNvPr id="287" name="Shape 287"/>
          <p:cNvSpPr/>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p>
          <a:p>
            <a:pPr algn="ctr" defTabSz="685800">
              <a:defRPr i="1" sz="3600">
                <a:latin typeface="Arial"/>
                <a:ea typeface="Arial"/>
                <a:cs typeface="Arial"/>
                <a:sym typeface="Arial"/>
              </a:defRPr>
            </a:pPr>
            <a:r>
              <a:t>(1-ConsoleCommands)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304799" y="-1"/>
            <a:ext cx="5470528" cy="653856"/>
          </a:xfrm>
          <a:prstGeom prst="rect">
            <a:avLst/>
          </a:prstGeom>
        </p:spPr>
        <p:txBody>
          <a:bodyPr/>
          <a:lstStyle/>
          <a:p>
            <a:pPr/>
            <a:r>
              <a:t>Instructor</a:t>
            </a:r>
          </a:p>
        </p:txBody>
      </p:sp>
      <p:sp>
        <p:nvSpPr>
          <p:cNvPr id="171" name="Shape 171"/>
          <p:cNvSpPr/>
          <p:nvPr/>
        </p:nvSpPr>
        <p:spPr>
          <a:xfrm>
            <a:off x="196850" y="760689"/>
            <a:ext cx="8947150" cy="36383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indent="228600" defTabSz="685800">
              <a:defRPr b="1" sz="2800" u="sng">
                <a:latin typeface="Arial"/>
                <a:ea typeface="Arial"/>
                <a:cs typeface="Arial"/>
                <a:sym typeface="Arial"/>
              </a:defRPr>
            </a:pPr>
            <a:r>
              <a:t>Kody Peterson</a:t>
            </a:r>
          </a:p>
          <a:p>
            <a:pPr marL="685800" indent="-457200" defTabSz="685800">
              <a:buSzPct val="100000"/>
              <a:buFont typeface="Arial"/>
              <a:buChar char="•"/>
              <a:defRPr b="1" sz="15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Full-Stack Web Application Developer for The Walt Disney Company</a:t>
            </a:r>
          </a:p>
          <a:p>
            <a:pPr marL="685800" indent="-457200" defTabSz="685800">
              <a:buSzPct val="100000"/>
              <a:buFont typeface="Arial"/>
              <a:buChar char="•"/>
              <a:defRPr sz="2800">
                <a:latin typeface="Arial"/>
                <a:ea typeface="Arial"/>
                <a:cs typeface="Arial"/>
                <a:sym typeface="Arial"/>
              </a:defRPr>
            </a:pPr>
          </a:p>
          <a:p>
            <a:pPr marL="685800" indent="-457200" defTabSz="685800">
              <a:buSzPct val="100000"/>
              <a:buFont typeface="Arial"/>
              <a:buChar char="•"/>
              <a:defRPr sz="2800">
                <a:latin typeface="Arial"/>
                <a:ea typeface="Arial"/>
                <a:cs typeface="Arial"/>
                <a:sym typeface="Arial"/>
              </a:defRPr>
            </a:pPr>
            <a:r>
              <a:t>Contributor to open-source projects and applications</a:t>
            </a:r>
            <a:endParaRPr sz="2400"/>
          </a:p>
          <a:p>
            <a:pPr marL="685800" indent="-457200" defTabSz="685800">
              <a:buSzPct val="100000"/>
              <a:buFont typeface="Arial"/>
              <a:buChar char="•"/>
              <a:defRPr sz="2800">
                <a:latin typeface="Arial"/>
                <a:ea typeface="Arial"/>
                <a:cs typeface="Arial"/>
                <a:sym typeface="Arial"/>
              </a:defRPr>
            </a:pPr>
          </a:p>
        </p:txBody>
      </p:sp>
      <p:sp>
        <p:nvSpPr>
          <p:cNvPr id="172" name="Shape 172"/>
          <p:cNvSpPr/>
          <p:nvPr/>
        </p:nvSpPr>
        <p:spPr>
          <a:xfrm>
            <a:off x="3416299" y="4216902"/>
            <a:ext cx="5726743" cy="16706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a:buSzPct val="100000"/>
              <a:buFont typeface="Arial"/>
              <a:buChar char="•"/>
              <a:defRPr i="1" sz="3000">
                <a:latin typeface="Arial"/>
                <a:ea typeface="Arial"/>
                <a:cs typeface="Arial"/>
                <a:sym typeface="Arial"/>
              </a:defRPr>
            </a:pPr>
            <a:r>
              <a:t>Addicted to home automation</a:t>
            </a:r>
          </a:p>
          <a:p>
            <a:pPr marL="685800" indent="-457200">
              <a:buSzPct val="100000"/>
              <a:buFont typeface="Arial"/>
              <a:buChar char="•"/>
              <a:defRPr sz="3000">
                <a:latin typeface="Arial"/>
                <a:ea typeface="Arial"/>
                <a:cs typeface="Arial"/>
                <a:sym typeface="Arial"/>
              </a:defRPr>
            </a:pPr>
          </a:p>
          <a:p>
            <a:pPr marL="685800" indent="-457200">
              <a:buSzPct val="100000"/>
              <a:buFont typeface="Arial"/>
              <a:buChar char="•"/>
              <a:defRPr sz="2000">
                <a:latin typeface="Arial"/>
                <a:ea typeface="Arial"/>
                <a:cs typeface="Arial"/>
                <a:sym typeface="Arial"/>
              </a:defRPr>
            </a:pPr>
            <a:r>
              <a:t>Secretly, planning to be a magician</a:t>
            </a:r>
          </a:p>
        </p:txBody>
      </p:sp>
      <p:pic>
        <p:nvPicPr>
          <p:cNvPr id="173" name="pasted-image.png"/>
          <p:cNvPicPr>
            <a:picLocks noChangeAspect="1"/>
          </p:cNvPicPr>
          <p:nvPr/>
        </p:nvPicPr>
        <p:blipFill>
          <a:blip r:embed="rId2">
            <a:extLst/>
          </a:blip>
          <a:stretch>
            <a:fillRect/>
          </a:stretch>
        </p:blipFill>
        <p:spPr>
          <a:xfrm>
            <a:off x="881264" y="3985417"/>
            <a:ext cx="2133601" cy="2133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304799" y="-1"/>
            <a:ext cx="5470528" cy="653856"/>
          </a:xfrm>
          <a:prstGeom prst="rect">
            <a:avLst/>
          </a:prstGeom>
        </p:spPr>
        <p:txBody>
          <a:bodyPr/>
          <a:lstStyle/>
          <a:p>
            <a:pPr/>
            <a:r>
              <a:t>&gt; YOUR TURN!</a:t>
            </a:r>
          </a:p>
        </p:txBody>
      </p:sp>
      <p:sp>
        <p:nvSpPr>
          <p:cNvPr id="290" name="Shape 290"/>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91" name="Shape 291"/>
          <p:cNvSpPr/>
          <p:nvPr/>
        </p:nvSpPr>
        <p:spPr>
          <a:xfrm>
            <a:off x="304800" y="914399"/>
            <a:ext cx="8686800" cy="3588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Arial"/>
                <a:ea typeface="Arial"/>
                <a:cs typeface="Arial"/>
                <a:sym typeface="Arial"/>
              </a:defRPr>
            </a:pPr>
            <a:r>
              <a:t>Assignment:</a:t>
            </a:r>
            <a:endParaRPr u="sng"/>
          </a:p>
          <a:p>
            <a:pPr marL="342900" indent="-342900">
              <a:buSzPct val="100000"/>
              <a:buFont typeface="Arial"/>
              <a:buChar char="•"/>
              <a:defRPr sz="2000">
                <a:latin typeface="Arial"/>
                <a:ea typeface="Arial"/>
                <a:cs typeface="Arial"/>
                <a:sym typeface="Arial"/>
              </a:defRPr>
            </a:pPr>
            <a:r>
              <a:t>Make a folder on your desktop named code.</a:t>
            </a:r>
          </a:p>
          <a:p>
            <a:pPr>
              <a:defRPr b="1"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Put all of you code that you do inside of that folder.</a:t>
            </a:r>
          </a:p>
          <a:p>
            <a:pPr marL="342900" indent="-342900">
              <a:buSzPct val="100000"/>
              <a:buFont typeface="Arial"/>
              <a:buChar char="•"/>
              <a:defRPr b="1" sz="2000">
                <a:latin typeface="Arial"/>
                <a:ea typeface="Arial"/>
                <a:cs typeface="Arial"/>
                <a:sym typeface="Arial"/>
              </a:defRPr>
            </a:pPr>
          </a:p>
          <a:p>
            <a:pPr>
              <a:defRPr b="1" sz="2000">
                <a:latin typeface="Arial"/>
                <a:ea typeface="Arial"/>
                <a:cs typeface="Arial"/>
                <a:sym typeface="Arial"/>
              </a:defRPr>
            </a:pPr>
            <a:r>
              <a:t>Best Practices:</a:t>
            </a:r>
          </a:p>
          <a:p>
            <a:pPr marL="342900" indent="-342900">
              <a:buSzPct val="100000"/>
              <a:buFont typeface="Arial"/>
              <a:buChar char="•"/>
              <a:defRPr b="1"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Always use lowercase for folder and file names.</a:t>
            </a:r>
          </a:p>
          <a:p>
            <a:pPr marL="342900" indent="-342900">
              <a:buSzPct val="100000"/>
              <a:buFont typeface="Arial"/>
              <a:buChar char="•"/>
              <a:defRPr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Never put in spaces in your folder and file names.</a:t>
            </a:r>
          </a:p>
          <a:p>
            <a:pPr marL="342900" indent="-342900">
              <a:buSzPct val="100000"/>
              <a:buFont typeface="Arial"/>
              <a:buChar char="•"/>
              <a:defRPr sz="2000">
                <a:latin typeface="Arial"/>
                <a:ea typeface="Arial"/>
                <a:cs typeface="Arial"/>
                <a:sym typeface="Arial"/>
              </a:defRPr>
            </a:pPr>
          </a:p>
          <a:p>
            <a:pPr marL="342900" indent="-342900">
              <a:buSzPct val="100000"/>
              <a:buFont typeface="Arial"/>
              <a:buChar char="•"/>
              <a:defRPr sz="2000">
                <a:latin typeface="Arial"/>
                <a:ea typeface="Arial"/>
                <a:cs typeface="Arial"/>
                <a:sym typeface="Arial"/>
              </a:defRPr>
            </a:pPr>
            <a:r>
              <a:t>Use dashes to separate.</a:t>
            </a:r>
          </a:p>
        </p:txBody>
      </p:sp>
      <p:sp>
        <p:nvSpPr>
          <p:cNvPr id="292" name="Shape 292"/>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 </a:t>
            </a:r>
            <a:r>
              <a:rPr b="0"/>
              <a:t>Get Situated </a:t>
            </a:r>
            <a:r>
              <a:t>|  Suggested Time: </a:t>
            </a:r>
            <a:r>
              <a:rPr b="0"/>
              <a:t>1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304799" y="-1"/>
            <a:ext cx="5470528" cy="653856"/>
          </a:xfrm>
          <a:prstGeom prst="rect">
            <a:avLst/>
          </a:prstGeom>
        </p:spPr>
        <p:txBody>
          <a:bodyPr/>
          <a:lstStyle/>
          <a:p>
            <a:pPr/>
            <a:r>
              <a:t>&gt; YOUR TURN!</a:t>
            </a:r>
          </a:p>
        </p:txBody>
      </p:sp>
      <p:sp>
        <p:nvSpPr>
          <p:cNvPr id="295" name="Shape 295"/>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96" name="Shape 296"/>
          <p:cNvSpPr/>
          <p:nvPr/>
        </p:nvSpPr>
        <p:spPr>
          <a:xfrm>
            <a:off x="304800" y="914399"/>
            <a:ext cx="8686800" cy="50488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Arial"/>
                <a:ea typeface="Arial"/>
                <a:cs typeface="Arial"/>
                <a:sym typeface="Arial"/>
              </a:defRPr>
            </a:pPr>
            <a:r>
              <a:t>Assignment:</a:t>
            </a:r>
          </a:p>
          <a:p>
            <a:pPr>
              <a:defRPr sz="2000">
                <a:latin typeface="Arial"/>
                <a:ea typeface="Arial"/>
                <a:cs typeface="Arial"/>
                <a:sym typeface="Arial"/>
              </a:defRPr>
            </a:pPr>
            <a:r>
              <a:t>From the Terminal / Console and using only the command line, create:</a:t>
            </a:r>
          </a:p>
          <a:p>
            <a:pP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A new folder with the name of first_day_stuff.</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A new HTML file with the name of first_day.html.</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Open the current folder containing the new HTML file.</a:t>
            </a:r>
          </a:p>
          <a:p>
            <a:pPr>
              <a:defRPr sz="2000">
                <a:latin typeface="Arial"/>
                <a:ea typeface="Arial"/>
                <a:cs typeface="Arial"/>
                <a:sym typeface="Arial"/>
              </a:defRPr>
            </a:pPr>
          </a:p>
          <a:p>
            <a:pPr>
              <a:defRPr b="1" sz="2000">
                <a:latin typeface="Arial"/>
                <a:ea typeface="Arial"/>
                <a:cs typeface="Arial"/>
                <a:sym typeface="Arial"/>
              </a:defRPr>
            </a:pPr>
            <a:r>
              <a:t>Bonus:</a:t>
            </a:r>
          </a:p>
          <a:p>
            <a:pPr marL="285750" indent="-285750">
              <a:buSzPct val="100000"/>
              <a:buFont typeface="Arial"/>
              <a:buChar char="•"/>
              <a:defRPr sz="2000">
                <a:latin typeface="Arial"/>
                <a:ea typeface="Arial"/>
                <a:cs typeface="Arial"/>
                <a:sym typeface="Arial"/>
              </a:defRPr>
            </a:pPr>
            <a:r>
              <a:t>Create multiple directories/folders with the names one_folder and second_folder in one command.</a:t>
            </a:r>
          </a:p>
          <a:p>
            <a:pPr marL="285750" indent="-285750">
              <a:buSzPct val="100000"/>
              <a:buFont typeface="Arial"/>
              <a:buChar char="•"/>
              <a:defRPr sz="2000">
                <a:latin typeface="Arial"/>
                <a:ea typeface="Arial"/>
                <a:cs typeface="Arial"/>
                <a:sym typeface="Arial"/>
              </a:defRPr>
            </a:pPr>
          </a:p>
          <a:p>
            <a:pPr marL="285750" indent="-285750">
              <a:buSzPct val="100000"/>
              <a:buFont typeface="Arial"/>
              <a:buChar char="•"/>
              <a:defRPr sz="2000">
                <a:latin typeface="Arial"/>
                <a:ea typeface="Arial"/>
                <a:cs typeface="Arial"/>
                <a:sym typeface="Arial"/>
              </a:defRPr>
            </a:pPr>
            <a:r>
              <a:t>Create multiple files with the names one.html and two.html in one command in the first_day_stuff directory.</a:t>
            </a:r>
          </a:p>
          <a:p>
            <a:pPr marL="285750" indent="-285750">
              <a:buSzPct val="100000"/>
              <a:buFont typeface="Arial"/>
              <a:buChar char="•"/>
              <a:defRPr sz="2000">
                <a:latin typeface="Arial"/>
                <a:ea typeface="Arial"/>
                <a:cs typeface="Arial"/>
                <a:sym typeface="Arial"/>
              </a:defRPr>
            </a:pPr>
          </a:p>
        </p:txBody>
      </p:sp>
      <p:sp>
        <p:nvSpPr>
          <p:cNvPr id="297" name="Shape 297"/>
          <p:cNvSpPr/>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Console Commands </a:t>
            </a:r>
            <a:r>
              <a:t>|  Suggested Time: </a:t>
            </a:r>
            <a:r>
              <a:rPr b="0"/>
              <a:t>12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304799" y="-1"/>
            <a:ext cx="5470528" cy="653856"/>
          </a:xfrm>
          <a:prstGeom prst="rect">
            <a:avLst/>
          </a:prstGeom>
        </p:spPr>
        <p:txBody>
          <a:bodyPr/>
          <a:lstStyle/>
          <a:p>
            <a:pPr/>
            <a:r>
              <a:t>Intro to Console</a:t>
            </a:r>
          </a:p>
        </p:txBody>
      </p:sp>
      <p:sp>
        <p:nvSpPr>
          <p:cNvPr id="300" name="Shape 300"/>
          <p:cNvSpPr/>
          <p:nvPr/>
        </p:nvSpPr>
        <p:spPr>
          <a:xfrm>
            <a:off x="1438275" y="1475144"/>
            <a:ext cx="6457951" cy="68359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lnSpc>
                <a:spcPct val="80000"/>
              </a:lnSpc>
              <a:defRPr b="1" i="1" sz="4200">
                <a:latin typeface="Arial"/>
                <a:ea typeface="Arial"/>
                <a:cs typeface="Arial"/>
                <a:sym typeface="Arial"/>
              </a:defRPr>
            </a:lvl1pPr>
          </a:lstStyle>
          <a:p>
            <a:pPr/>
            <a:r>
              <a:t>Discuss with Neighbors</a:t>
            </a:r>
          </a:p>
        </p:txBody>
      </p:sp>
      <p:pic>
        <p:nvPicPr>
          <p:cNvPr id="301" name="image18.jpg" descr="http://www.mememaker.net/static/images/memes/3481290.jpg"/>
          <p:cNvPicPr>
            <a:picLocks noChangeAspect="1"/>
          </p:cNvPicPr>
          <p:nvPr/>
        </p:nvPicPr>
        <p:blipFill>
          <a:blip r:embed="rId2">
            <a:extLst/>
          </a:blip>
          <a:stretch>
            <a:fillRect/>
          </a:stretch>
        </p:blipFill>
        <p:spPr>
          <a:xfrm>
            <a:off x="2514600" y="2490611"/>
            <a:ext cx="4270824" cy="353410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390606" y="2953542"/>
            <a:ext cx="8229601" cy="871860"/>
          </a:xfrm>
          <a:prstGeom prst="rect">
            <a:avLst/>
          </a:prstGeom>
        </p:spPr>
        <p:txBody>
          <a:bodyPr/>
          <a:lstStyle/>
          <a:p>
            <a:pPr/>
            <a:r>
              <a:t>Hello, HTML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304799" y="-1"/>
            <a:ext cx="5470528" cy="653856"/>
          </a:xfrm>
          <a:prstGeom prst="rect">
            <a:avLst/>
          </a:prstGeom>
        </p:spPr>
        <p:txBody>
          <a:bodyPr/>
          <a:lstStyle/>
          <a:p>
            <a:pPr/>
            <a:r>
              <a:t>&lt;title&gt; Intro to HTML &lt;/title&gt;</a:t>
            </a:r>
          </a:p>
        </p:txBody>
      </p:sp>
      <p:pic>
        <p:nvPicPr>
          <p:cNvPr id="306" name="image19.png" descr="https://upload.wikimedia.org/wikipedia/commons/thumb/6/61/HTML5_logo_and_wordmark.svg/2000px-HTML5_logo_and_wordmark.svg.png"/>
          <p:cNvPicPr>
            <a:picLocks noChangeAspect="1"/>
          </p:cNvPicPr>
          <p:nvPr/>
        </p:nvPicPr>
        <p:blipFill>
          <a:blip r:embed="rId2">
            <a:extLst/>
          </a:blip>
          <a:stretch>
            <a:fillRect/>
          </a:stretch>
        </p:blipFill>
        <p:spPr>
          <a:xfrm>
            <a:off x="-2" y="897972"/>
            <a:ext cx="4101967" cy="4101966"/>
          </a:xfrm>
          <a:prstGeom prst="rect">
            <a:avLst/>
          </a:prstGeom>
          <a:ln w="12700">
            <a:miter lim="400000"/>
          </a:ln>
        </p:spPr>
      </p:pic>
      <p:pic>
        <p:nvPicPr>
          <p:cNvPr id="307" name="image20.jpg" descr="http://www.99lime.com/_bak/topics/you-only-need-10-tags/assets/example3.jpg"/>
          <p:cNvPicPr>
            <a:picLocks noChangeAspect="1"/>
          </p:cNvPicPr>
          <p:nvPr/>
        </p:nvPicPr>
        <p:blipFill>
          <a:blip r:embed="rId3">
            <a:extLst/>
          </a:blip>
          <a:stretch>
            <a:fillRect/>
          </a:stretch>
        </p:blipFill>
        <p:spPr>
          <a:xfrm>
            <a:off x="4127363" y="927158"/>
            <a:ext cx="4776298" cy="4141354"/>
          </a:xfrm>
          <a:prstGeom prst="rect">
            <a:avLst/>
          </a:prstGeom>
          <a:ln w="12700">
            <a:miter lim="400000"/>
          </a:ln>
        </p:spPr>
      </p:pic>
      <p:sp>
        <p:nvSpPr>
          <p:cNvPr id="308" name="Shape 308"/>
          <p:cNvSpPr/>
          <p:nvPr/>
        </p:nvSpPr>
        <p:spPr>
          <a:xfrm>
            <a:off x="-2" y="5203711"/>
            <a:ext cx="9155743" cy="1197090"/>
          </a:xfrm>
          <a:prstGeom prst="rect">
            <a:avLst/>
          </a:prstGeom>
          <a:solidFill>
            <a:srgbClr val="37609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09" name="Shape 309"/>
          <p:cNvSpPr/>
          <p:nvPr/>
        </p:nvSpPr>
        <p:spPr>
          <a:xfrm>
            <a:off x="173841" y="5257799"/>
            <a:ext cx="8796317" cy="959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b="1" sz="2000">
                <a:solidFill>
                  <a:srgbClr val="FFFFFF"/>
                </a:solidFill>
                <a:latin typeface="Arial"/>
                <a:ea typeface="Arial"/>
                <a:cs typeface="Arial"/>
                <a:sym typeface="Arial"/>
              </a:defRPr>
            </a:pPr>
            <a:r>
              <a:t>HTML </a:t>
            </a:r>
            <a:r>
              <a:rPr b="0"/>
              <a:t>is one of the three base languages behind </a:t>
            </a:r>
            <a:r>
              <a:rPr b="0" u="sng"/>
              <a:t>every single website</a:t>
            </a:r>
            <a:r>
              <a:rPr b="0"/>
              <a:t>.</a:t>
            </a:r>
            <a:endParaRPr b="0"/>
          </a:p>
          <a:p>
            <a:pPr marL="342900" indent="-342900">
              <a:buSzPct val="100000"/>
              <a:buFont typeface="Arial"/>
              <a:buChar char="•"/>
              <a:defRPr sz="2000">
                <a:solidFill>
                  <a:srgbClr val="FFFFFF"/>
                </a:solidFill>
                <a:latin typeface="Arial"/>
                <a:ea typeface="Arial"/>
                <a:cs typeface="Arial"/>
                <a:sym typeface="Arial"/>
              </a:defRPr>
            </a:pPr>
          </a:p>
          <a:p>
            <a:pPr marL="342900" indent="-342900">
              <a:buSzPct val="100000"/>
              <a:buFont typeface="Arial"/>
              <a:buChar char="•"/>
              <a:defRPr sz="2000">
                <a:solidFill>
                  <a:srgbClr val="FFFFFF"/>
                </a:solidFill>
                <a:latin typeface="Arial"/>
                <a:ea typeface="Arial"/>
                <a:cs typeface="Arial"/>
                <a:sym typeface="Arial"/>
              </a:defRPr>
            </a:pPr>
            <a:r>
              <a:t>It defines all of the basic content and a </a:t>
            </a:r>
            <a:r>
              <a:rPr i="1"/>
              <a:t>bit</a:t>
            </a:r>
            <a:r>
              <a:t> of formatting.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304799" y="-1"/>
            <a:ext cx="5470528" cy="653856"/>
          </a:xfrm>
          <a:prstGeom prst="rect">
            <a:avLst/>
          </a:prstGeom>
        </p:spPr>
        <p:txBody>
          <a:bodyPr/>
          <a:lstStyle/>
          <a:p>
            <a:pPr/>
            <a:r>
              <a:t>&gt; YOUR TURN</a:t>
            </a:r>
          </a:p>
        </p:txBody>
      </p:sp>
      <p:sp>
        <p:nvSpPr>
          <p:cNvPr id="312" name="Shape 312"/>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13" name="Shape 313"/>
          <p:cNvSpPr/>
          <p:nvPr/>
        </p:nvSpPr>
        <p:spPr>
          <a:xfrm>
            <a:off x="304800" y="9143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Assignment:</a:t>
            </a:r>
          </a:p>
          <a:p>
            <a:pPr>
              <a:defRPr>
                <a:latin typeface="Arial"/>
                <a:ea typeface="Arial"/>
                <a:cs typeface="Arial"/>
                <a:sym typeface="Arial"/>
              </a:defRPr>
            </a:pPr>
            <a:r>
              <a:t>In a new HTML file, create the basic structure of an HTML document and include the following in it:</a:t>
            </a:r>
          </a:p>
          <a:p>
            <a:pPr marL="342900" indent="-342900">
              <a:buSzPct val="100000"/>
              <a:buFont typeface="Arial"/>
              <a:buChar char="•"/>
              <a:defRPr>
                <a:latin typeface="Arial"/>
                <a:ea typeface="Arial"/>
                <a:cs typeface="Arial"/>
                <a:sym typeface="Arial"/>
              </a:defRPr>
            </a:pPr>
            <a:r>
              <a:t> DOCTYPE declaration.</a:t>
            </a:r>
          </a:p>
          <a:p>
            <a:pPr marL="342900" indent="-342900">
              <a:buSzPct val="100000"/>
              <a:buFont typeface="Arial"/>
              <a:buChar char="•"/>
              <a:defRPr>
                <a:latin typeface="Arial"/>
                <a:ea typeface="Arial"/>
                <a:cs typeface="Arial"/>
                <a:sym typeface="Arial"/>
              </a:defRPr>
            </a:pPr>
            <a:r>
              <a:t> Head tag with a title tag.</a:t>
            </a:r>
          </a:p>
          <a:p>
            <a:pPr marL="342900" indent="-342900">
              <a:buSzPct val="100000"/>
              <a:buFont typeface="Arial"/>
              <a:buChar char="•"/>
              <a:defRPr>
                <a:latin typeface="Arial"/>
                <a:ea typeface="Arial"/>
                <a:cs typeface="Arial"/>
                <a:sym typeface="Arial"/>
              </a:defRPr>
            </a:pPr>
            <a:r>
              <a:t> H1 tag with a title of your choice.</a:t>
            </a:r>
          </a:p>
          <a:p>
            <a:pPr marL="342900" indent="-342900">
              <a:buSzPct val="100000"/>
              <a:buFont typeface="Arial"/>
              <a:buChar char="•"/>
              <a:defRPr>
                <a:latin typeface="Arial"/>
                <a:ea typeface="Arial"/>
                <a:cs typeface="Arial"/>
                <a:sym typeface="Arial"/>
              </a:defRPr>
            </a:pPr>
            <a:r>
              <a:t> Embed an image.</a:t>
            </a:r>
          </a:p>
          <a:p>
            <a:pPr marL="342900" indent="-342900">
              <a:buSzPct val="100000"/>
              <a:buFont typeface="Arial"/>
              <a:buChar char="•"/>
              <a:defRPr>
                <a:latin typeface="Arial"/>
                <a:ea typeface="Arial"/>
                <a:cs typeface="Arial"/>
                <a:sym typeface="Arial"/>
              </a:defRPr>
            </a:pPr>
            <a:r>
              <a:t> Create the following three links on your page:</a:t>
            </a:r>
          </a:p>
          <a:p>
            <a:pPr lvl="1" marL="800100" indent="-342900">
              <a:buSzPct val="100000"/>
              <a:buFont typeface="Arial"/>
              <a:buChar char="•"/>
              <a:defRPr>
                <a:latin typeface="Arial"/>
                <a:ea typeface="Arial"/>
                <a:cs typeface="Arial"/>
                <a:sym typeface="Arial"/>
              </a:defRPr>
            </a:pPr>
            <a:r>
              <a:t>  One link that is target="_blank" so that it opens a new tab when clicked on.</a:t>
            </a:r>
          </a:p>
          <a:p>
            <a:pPr lvl="1" marL="800100" indent="-342900">
              <a:buSzPct val="100000"/>
              <a:buFont typeface="Arial"/>
              <a:buChar char="•"/>
              <a:defRPr>
                <a:latin typeface="Arial"/>
                <a:ea typeface="Arial"/>
                <a:cs typeface="Arial"/>
                <a:sym typeface="Arial"/>
              </a:defRPr>
            </a:pPr>
            <a:r>
              <a:t>  Make the second link bold.</a:t>
            </a:r>
          </a:p>
          <a:p>
            <a:pPr lvl="1" marL="800100" indent="-342900">
              <a:buSzPct val="100000"/>
              <a:buFont typeface="Arial"/>
              <a:buChar char="•"/>
              <a:defRPr>
                <a:latin typeface="Arial"/>
                <a:ea typeface="Arial"/>
                <a:cs typeface="Arial"/>
                <a:sym typeface="Arial"/>
              </a:defRPr>
            </a:pPr>
            <a:r>
              <a:t>  Make the third link a placeholder so it goes nowhere.</a:t>
            </a:r>
          </a:p>
          <a:p>
            <a:pPr>
              <a:defRPr>
                <a:latin typeface="Arial"/>
                <a:ea typeface="Arial"/>
                <a:cs typeface="Arial"/>
                <a:sym typeface="Arial"/>
              </a:defRPr>
            </a:pPr>
          </a:p>
          <a:p>
            <a:pPr>
              <a:defRPr b="1">
                <a:latin typeface="Arial"/>
                <a:ea typeface="Arial"/>
                <a:cs typeface="Arial"/>
                <a:sym typeface="Arial"/>
              </a:defRPr>
            </a:pPr>
            <a:r>
              <a:t>Bonus:</a:t>
            </a:r>
          </a:p>
          <a:p>
            <a:pPr marL="342900" indent="-342900">
              <a:buSzPct val="100000"/>
              <a:buFont typeface="Arial"/>
              <a:buChar char="•"/>
              <a:defRPr>
                <a:latin typeface="Arial"/>
                <a:ea typeface="Arial"/>
                <a:cs typeface="Arial"/>
                <a:sym typeface="Arial"/>
              </a:defRPr>
            </a:pPr>
            <a:r>
              <a:t>Create an ordered list of steps to make a sandwich.</a:t>
            </a:r>
          </a:p>
          <a:p>
            <a:pPr marL="342900" indent="-342900">
              <a:buSzPct val="100000"/>
              <a:buFont typeface="Arial"/>
              <a:buChar char="•"/>
              <a:defRPr>
                <a:latin typeface="Arial"/>
                <a:ea typeface="Arial"/>
                <a:cs typeface="Arial"/>
                <a:sym typeface="Arial"/>
              </a:defRPr>
            </a:pPr>
            <a:r>
              <a:t>Create an unordered list of 5 bands/musicians you like.</a:t>
            </a:r>
          </a:p>
          <a:p>
            <a:pPr marL="342900" indent="-342900">
              <a:buSzPct val="100000"/>
              <a:buFont typeface="Arial"/>
              <a:buChar char="•"/>
              <a:defRPr>
                <a:latin typeface="Arial"/>
                <a:ea typeface="Arial"/>
                <a:cs typeface="Arial"/>
                <a:sym typeface="Arial"/>
              </a:defRPr>
            </a:pPr>
            <a:r>
              <a:t>Create a table with 2 columns (animal class, animal name) and have 4 rows of animals </a:t>
            </a:r>
          </a:p>
          <a:p>
            <a:pPr marL="342900" indent="-342900">
              <a:buSzPct val="100000"/>
              <a:buFont typeface="Arial"/>
              <a:buChar char="•"/>
              <a:defRPr>
                <a:latin typeface="Arial"/>
                <a:ea typeface="Arial"/>
                <a:cs typeface="Arial"/>
                <a:sym typeface="Arial"/>
              </a:defRPr>
            </a:pPr>
            <a:r>
              <a:t>Use an alternate way of separating links without line breaks.</a:t>
            </a:r>
          </a:p>
          <a:p>
            <a:pPr marL="342900" indent="-342900">
              <a:buSzPct val="100000"/>
              <a:buFont typeface="Arial"/>
              <a:buChar char="•"/>
              <a:defRPr>
                <a:latin typeface="Arial"/>
                <a:ea typeface="Arial"/>
                <a:cs typeface="Arial"/>
                <a:sym typeface="Arial"/>
              </a:defRPr>
            </a:pPr>
            <a:r>
              <a:t>Embed a YouTube video of your favorite band/musician.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title"/>
          </p:nvPr>
        </p:nvSpPr>
        <p:spPr>
          <a:xfrm>
            <a:off x="304799" y="-1"/>
            <a:ext cx="5470528" cy="653856"/>
          </a:xfrm>
          <a:prstGeom prst="rect">
            <a:avLst/>
          </a:prstGeom>
        </p:spPr>
        <p:txBody>
          <a:bodyPr/>
          <a:lstStyle/>
          <a:p>
            <a:pPr/>
            <a:r>
              <a:t>&lt;title&gt; Intro to HTML &lt;/title&gt;</a:t>
            </a:r>
          </a:p>
        </p:txBody>
      </p:sp>
      <p:sp>
        <p:nvSpPr>
          <p:cNvPr id="316" name="Shape 316"/>
          <p:cNvSpPr/>
          <p:nvPr/>
        </p:nvSpPr>
        <p:spPr>
          <a:xfrm>
            <a:off x="3208820" y="3013216"/>
            <a:ext cx="6457951" cy="9428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How’d it go?</a:t>
            </a:r>
          </a:p>
        </p:txBody>
      </p:sp>
      <p:pic>
        <p:nvPicPr>
          <p:cNvPr id="317" name="image21.jpg" descr="http://static1.squarespace.com/static/553ac67be4b0301603207af9/t/557d4704e4b05efa91181261/1434273541516/question+answer+meme"/>
          <p:cNvPicPr>
            <a:picLocks noChangeAspect="1"/>
          </p:cNvPicPr>
          <p:nvPr/>
        </p:nvPicPr>
        <p:blipFill>
          <a:blip r:embed="rId2">
            <a:extLst/>
          </a:blip>
          <a:stretch>
            <a:fillRect/>
          </a:stretch>
        </p:blipFill>
        <p:spPr>
          <a:xfrm>
            <a:off x="330200" y="1498852"/>
            <a:ext cx="3447706" cy="409727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xfrm>
            <a:off x="390606" y="2953542"/>
            <a:ext cx="8229601" cy="871860"/>
          </a:xfrm>
          <a:prstGeom prst="rect">
            <a:avLst/>
          </a:prstGeom>
        </p:spPr>
        <p:txBody>
          <a:bodyPr/>
          <a:lstStyle/>
          <a:p>
            <a:pPr/>
            <a:r>
              <a:t>Homework!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304799" y="-1"/>
            <a:ext cx="5470528" cy="653856"/>
          </a:xfrm>
          <a:prstGeom prst="rect">
            <a:avLst/>
          </a:prstGeom>
        </p:spPr>
        <p:txBody>
          <a:bodyPr/>
          <a:lstStyle/>
          <a:p>
            <a:pPr/>
            <a:r>
              <a:t>Some Cool Stuff I Made…</a:t>
            </a:r>
          </a:p>
        </p:txBody>
      </p:sp>
      <p:sp>
        <p:nvSpPr>
          <p:cNvPr id="176" name="Shape 176"/>
          <p:cNvSpPr/>
          <p:nvPr/>
        </p:nvSpPr>
        <p:spPr>
          <a:xfrm>
            <a:off x="304799" y="1130134"/>
            <a:ext cx="1564074"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FFFFFF"/>
                </a:solidFill>
                <a:latin typeface="Arial"/>
                <a:ea typeface="Arial"/>
                <a:cs typeface="Arial"/>
                <a:sym typeface="Arial"/>
              </a:defRPr>
            </a:lvl1pPr>
          </a:lstStyle>
          <a:p>
            <a:pPr/>
            <a:r>
              <a:t>Biomarers</a:t>
            </a:r>
          </a:p>
        </p:txBody>
      </p:sp>
      <p:pic>
        <p:nvPicPr>
          <p:cNvPr id="177" name="Screen Shot 2016-09-19 at 11.33.52 PM.png"/>
          <p:cNvPicPr>
            <a:picLocks noChangeAspect="1"/>
          </p:cNvPicPr>
          <p:nvPr/>
        </p:nvPicPr>
        <p:blipFill>
          <a:blip r:embed="rId2">
            <a:extLst/>
          </a:blip>
          <a:srcRect l="0" t="4667" r="0" b="4667"/>
          <a:stretch>
            <a:fillRect/>
          </a:stretch>
        </p:blipFill>
        <p:spPr>
          <a:xfrm>
            <a:off x="4038600" y="2667000"/>
            <a:ext cx="4931708" cy="3733800"/>
          </a:xfrm>
          <a:prstGeom prst="rect">
            <a:avLst/>
          </a:prstGeom>
          <a:ln w="12700">
            <a:miter lim="400000"/>
          </a:ln>
        </p:spPr>
      </p:pic>
      <p:pic>
        <p:nvPicPr>
          <p:cNvPr id="178" name="Screen Shot 2016-09-19 at 11.32.18 PM.png"/>
          <p:cNvPicPr>
            <a:picLocks noChangeAspect="1"/>
          </p:cNvPicPr>
          <p:nvPr/>
        </p:nvPicPr>
        <p:blipFill>
          <a:blip r:embed="rId3">
            <a:extLst/>
          </a:blip>
          <a:srcRect l="17705" t="0" r="17705" b="0"/>
          <a:stretch>
            <a:fillRect/>
          </a:stretch>
        </p:blipFill>
        <p:spPr>
          <a:xfrm>
            <a:off x="76200" y="838200"/>
            <a:ext cx="4808695" cy="3939653"/>
          </a:xfrm>
          <a:prstGeom prst="rect">
            <a:avLst/>
          </a:prstGeom>
          <a:ln w="12700">
            <a:miter lim="400000"/>
          </a:ln>
        </p:spPr>
      </p:pic>
      <p:sp>
        <p:nvSpPr>
          <p:cNvPr id="179" name="Shape 179"/>
          <p:cNvSpPr/>
          <p:nvPr/>
        </p:nvSpPr>
        <p:spPr>
          <a:xfrm>
            <a:off x="0" y="4777852"/>
            <a:ext cx="335280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Developed Disney VPG Product</a:t>
            </a:r>
          </a:p>
        </p:txBody>
      </p:sp>
      <p:sp>
        <p:nvSpPr>
          <p:cNvPr id="180" name="Shape 180"/>
          <p:cNvSpPr/>
          <p:nvPr/>
        </p:nvSpPr>
        <p:spPr>
          <a:xfrm>
            <a:off x="5156658" y="1917424"/>
            <a:ext cx="401730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Contributor to BowerJS</a:t>
            </a:r>
          </a:p>
        </p:txBody>
      </p:sp>
      <p:sp>
        <p:nvSpPr>
          <p:cNvPr id="181" name="Shape 181"/>
          <p:cNvSpPr/>
          <p:nvPr/>
        </p:nvSpPr>
        <p:spPr>
          <a:xfrm>
            <a:off x="154371" y="5147185"/>
            <a:ext cx="342900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lvl1pPr>
          </a:lstStyle>
          <a:p>
            <a:pPr/>
            <a:r>
              <a:t>AngularJS, NodeJS, Couchbase</a:t>
            </a:r>
          </a:p>
        </p:txBody>
      </p:sp>
      <p:sp>
        <p:nvSpPr>
          <p:cNvPr id="182" name="Shape 182"/>
          <p:cNvSpPr/>
          <p:nvPr/>
        </p:nvSpPr>
        <p:spPr>
          <a:xfrm>
            <a:off x="5334000" y="2261827"/>
            <a:ext cx="342900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lvl1pPr>
          </a:lstStyle>
          <a:p>
            <a:pPr/>
            <a:r>
              <a:t>NodeJS, CLI, Git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90606" y="2953542"/>
            <a:ext cx="8229601" cy="871860"/>
          </a:xfrm>
          <a:prstGeom prst="rect">
            <a:avLst/>
          </a:prstGeom>
        </p:spPr>
        <p:txBody>
          <a:bodyPr/>
          <a:lstStyle/>
          <a:p>
            <a:pPr/>
            <a:r>
              <a:t>The Path of Learning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304799" y="-1"/>
            <a:ext cx="5470528" cy="653856"/>
          </a:xfrm>
          <a:prstGeom prst="rect">
            <a:avLst/>
          </a:prstGeom>
        </p:spPr>
        <p:txBody>
          <a:bodyPr/>
          <a:lstStyle/>
          <a:p>
            <a:pPr/>
            <a:r>
              <a:t>Common Student Goals</a:t>
            </a:r>
          </a:p>
        </p:txBody>
      </p:sp>
      <p:sp>
        <p:nvSpPr>
          <p:cNvPr id="187" name="Shape 187"/>
          <p:cNvSpPr/>
          <p:nvPr/>
        </p:nvSpPr>
        <p:spPr>
          <a:xfrm>
            <a:off x="590336" y="1490933"/>
            <a:ext cx="803275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“Hope to make something of myself one day…”</a:t>
            </a:r>
          </a:p>
        </p:txBody>
      </p:sp>
      <p:sp>
        <p:nvSpPr>
          <p:cNvPr id="188" name="Shape 188"/>
          <p:cNvSpPr/>
          <p:nvPr/>
        </p:nvSpPr>
        <p:spPr>
          <a:xfrm>
            <a:off x="971335" y="863612"/>
            <a:ext cx="7270751"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“To land a solid career.. and be able to support a family.”</a:t>
            </a:r>
          </a:p>
        </p:txBody>
      </p:sp>
      <p:sp>
        <p:nvSpPr>
          <p:cNvPr id="189" name="Shape 189"/>
          <p:cNvSpPr/>
          <p:nvPr/>
        </p:nvSpPr>
        <p:spPr>
          <a:xfrm>
            <a:off x="971335" y="2195888"/>
            <a:ext cx="7270751"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“An opportunity to be more creative in my day-to-day work.”</a:t>
            </a:r>
          </a:p>
        </p:txBody>
      </p:sp>
      <p:sp>
        <p:nvSpPr>
          <p:cNvPr id="190" name="Shape 190"/>
          <p:cNvSpPr/>
          <p:nvPr/>
        </p:nvSpPr>
        <p:spPr>
          <a:xfrm>
            <a:off x="1324240" y="2807535"/>
            <a:ext cx="6564943"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“…to get a better paying job.”</a:t>
            </a:r>
          </a:p>
        </p:txBody>
      </p:sp>
      <p:sp>
        <p:nvSpPr>
          <p:cNvPr id="191" name="Shape 191"/>
          <p:cNvSpPr/>
          <p:nvPr/>
        </p:nvSpPr>
        <p:spPr>
          <a:xfrm>
            <a:off x="412322" y="3467315"/>
            <a:ext cx="8388778" cy="466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“I want nothing more in the entire world than to be a game designer.”</a:t>
            </a:r>
          </a:p>
        </p:txBody>
      </p:sp>
      <p:sp>
        <p:nvSpPr>
          <p:cNvPr id="192" name="Shape 192"/>
          <p:cNvSpPr/>
          <p:nvPr/>
        </p:nvSpPr>
        <p:spPr>
          <a:xfrm>
            <a:off x="412322" y="4121746"/>
            <a:ext cx="8388778"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“Change careers and become a web developer.”</a:t>
            </a:r>
          </a:p>
        </p:txBody>
      </p:sp>
      <p:sp>
        <p:nvSpPr>
          <p:cNvPr id="193" name="Shape 193"/>
          <p:cNvSpPr/>
          <p:nvPr/>
        </p:nvSpPr>
        <p:spPr>
          <a:xfrm>
            <a:off x="412322" y="4781658"/>
            <a:ext cx="8388778"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“…to build mastery. To learn a skill that I haven’t yet explored.”</a:t>
            </a:r>
          </a:p>
        </p:txBody>
      </p:sp>
      <p:sp>
        <p:nvSpPr>
          <p:cNvPr id="194" name="Shape 194"/>
          <p:cNvSpPr/>
          <p:nvPr/>
        </p:nvSpPr>
        <p:spPr>
          <a:xfrm>
            <a:off x="412322" y="5486400"/>
            <a:ext cx="8388778" cy="4666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228600" algn="ctr" defTabSz="685800">
              <a:defRPr sz="2000">
                <a:latin typeface="Arial"/>
                <a:ea typeface="Arial"/>
                <a:cs typeface="Arial"/>
                <a:sym typeface="Arial"/>
              </a:defRPr>
            </a:lvl1pPr>
          </a:lstStyle>
          <a:p>
            <a:pPr/>
            <a:r>
              <a:t>“[a chapter] better than the last.”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304799" y="-1"/>
            <a:ext cx="5470528" cy="653856"/>
          </a:xfrm>
          <a:prstGeom prst="rect">
            <a:avLst/>
          </a:prstGeom>
        </p:spPr>
        <p:txBody>
          <a:bodyPr/>
          <a:lstStyle/>
          <a:p>
            <a:pPr/>
            <a:r>
              <a:t>Your Goal = Our Goal</a:t>
            </a:r>
          </a:p>
        </p:txBody>
      </p:sp>
      <p:sp>
        <p:nvSpPr>
          <p:cNvPr id="197" name="Shape 197"/>
          <p:cNvSpPr/>
          <p:nvPr/>
        </p:nvSpPr>
        <p:spPr>
          <a:xfrm>
            <a:off x="289559" y="762000"/>
            <a:ext cx="8583816" cy="35177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r>
              <a:t>As instructors, </a:t>
            </a:r>
            <a:endParaRPr sz="2800"/>
          </a:p>
          <a:p>
            <a:pPr indent="228600" algn="ctr">
              <a:lnSpc>
                <a:spcPct val="90000"/>
              </a:lnSpc>
              <a:defRPr b="1" sz="3200">
                <a:latin typeface="Arial"/>
                <a:ea typeface="Arial"/>
                <a:cs typeface="Arial"/>
                <a:sym typeface="Arial"/>
              </a:defRPr>
            </a:pPr>
            <a:r>
              <a:t>we take your goals </a:t>
            </a:r>
            <a:r>
              <a:rPr u="sng"/>
              <a:t>very, </a:t>
            </a:r>
            <a:r>
              <a:rPr i="1" u="sng"/>
              <a:t>very</a:t>
            </a:r>
            <a:r>
              <a:rPr u="sng"/>
              <a:t> seriously.</a:t>
            </a:r>
            <a:endParaRPr u="sng"/>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304799" y="-1"/>
            <a:ext cx="5470528" cy="653856"/>
          </a:xfrm>
          <a:prstGeom prst="rect">
            <a:avLst/>
          </a:prstGeom>
        </p:spPr>
        <p:txBody>
          <a:bodyPr/>
          <a:lstStyle/>
          <a:p>
            <a:pPr/>
            <a:r>
              <a:t>Support Team</a:t>
            </a:r>
          </a:p>
        </p:txBody>
      </p:sp>
      <p:sp>
        <p:nvSpPr>
          <p:cNvPr id="200" name="Shape 200"/>
          <p:cNvSpPr/>
          <p:nvPr/>
        </p:nvSpPr>
        <p:spPr>
          <a:xfrm>
            <a:off x="289559" y="762000"/>
            <a:ext cx="8583816" cy="5599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nSpc>
                <a:spcPct val="90000"/>
              </a:lnSpc>
              <a:defRPr b="1" sz="1500">
                <a:latin typeface="Arial"/>
                <a:ea typeface="Arial"/>
                <a:cs typeface="Arial"/>
                <a:sym typeface="Arial"/>
              </a:defRPr>
            </a:pPr>
          </a:p>
          <a:p>
            <a:pPr indent="228600">
              <a:lnSpc>
                <a:spcPct val="90000"/>
              </a:lnSpc>
              <a:defRPr b="1" sz="3200">
                <a:latin typeface="Arial"/>
                <a:ea typeface="Arial"/>
                <a:cs typeface="Arial"/>
                <a:sym typeface="Arial"/>
              </a:defRPr>
            </a:pPr>
            <a:r>
              <a:t>Our Promise:</a:t>
            </a:r>
            <a:endParaRPr sz="2800"/>
          </a:p>
          <a:p>
            <a:pPr indent="228600">
              <a:lnSpc>
                <a:spcPct val="90000"/>
              </a:lnSpc>
              <a:defRPr sz="2400">
                <a:latin typeface="Arial"/>
                <a:ea typeface="Arial"/>
                <a:cs typeface="Arial"/>
                <a:sym typeface="Arial"/>
              </a:defRPr>
            </a:pPr>
            <a:r>
              <a:t>If you’re willing to put in the time – and you take our advice, we’re here to help you </a:t>
            </a:r>
            <a:r>
              <a:rPr u="sng"/>
              <a:t>100% of the way</a:t>
            </a:r>
            <a:r>
              <a:t>. </a:t>
            </a:r>
            <a:endParaRPr sz="2800"/>
          </a:p>
          <a:p>
            <a:pPr indent="228600">
              <a:lnSpc>
                <a:spcPct val="90000"/>
              </a:lnSpc>
              <a:defRPr sz="2400">
                <a:latin typeface="Arial"/>
                <a:ea typeface="Arial"/>
                <a:cs typeface="Arial"/>
                <a:sym typeface="Arial"/>
              </a:defRPr>
            </a:pPr>
          </a:p>
          <a:p>
            <a:pPr indent="228600">
              <a:lnSpc>
                <a:spcPct val="90000"/>
              </a:lnSpc>
              <a:defRPr sz="2400">
                <a:latin typeface="Arial"/>
                <a:ea typeface="Arial"/>
                <a:cs typeface="Arial"/>
                <a:sym typeface="Arial"/>
              </a:defRPr>
            </a:pPr>
            <a:r>
              <a:t>This goes for everyone working behind the program:</a:t>
            </a:r>
            <a:endParaRPr sz="2800"/>
          </a:p>
          <a:p>
            <a:pPr indent="228600">
              <a:lnSpc>
                <a:spcPct val="90000"/>
              </a:lnSpc>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Instructors</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TAs </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Student Success Team</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Career Coaches</a:t>
            </a:r>
            <a:endParaRPr sz="2800"/>
          </a:p>
          <a:p>
            <a:pPr marL="571500" indent="-342900">
              <a:lnSpc>
                <a:spcPct val="90000"/>
              </a:lnSpc>
              <a:buSzPct val="100000"/>
              <a:buFont typeface="Arial"/>
              <a:buChar char="•"/>
              <a:defRPr sz="2400">
                <a:latin typeface="Arial"/>
                <a:ea typeface="Arial"/>
                <a:cs typeface="Arial"/>
                <a:sym typeface="Arial"/>
              </a:defRPr>
            </a:pPr>
          </a:p>
          <a:p>
            <a:pPr marL="571500" indent="-342900">
              <a:lnSpc>
                <a:spcPct val="90000"/>
              </a:lnSpc>
              <a:buSzPct val="100000"/>
              <a:buFont typeface="Arial"/>
              <a:buChar char="•"/>
              <a:defRPr sz="2400">
                <a:latin typeface="Arial"/>
                <a:ea typeface="Arial"/>
                <a:cs typeface="Arial"/>
                <a:sym typeface="Arial"/>
              </a:defRPr>
            </a:pPr>
            <a:r>
              <a:t>Everyone Else!</a:t>
            </a:r>
            <a:endParaRPr sz="2800"/>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304799" y="-1"/>
            <a:ext cx="5470528" cy="653856"/>
          </a:xfrm>
          <a:prstGeom prst="rect">
            <a:avLst/>
          </a:prstGeom>
        </p:spPr>
        <p:txBody>
          <a:bodyPr/>
          <a:lstStyle/>
          <a:p>
            <a:pPr/>
            <a:r>
              <a:t>Nothing Comes Easy…</a:t>
            </a:r>
          </a:p>
        </p:txBody>
      </p:sp>
      <p:sp>
        <p:nvSpPr>
          <p:cNvPr id="203" name="Shape 203"/>
          <p:cNvSpPr/>
          <p:nvPr/>
        </p:nvSpPr>
        <p:spPr>
          <a:xfrm>
            <a:off x="289559" y="762000"/>
            <a:ext cx="8583816" cy="26692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p>
          <a:p>
            <a:pPr indent="228600" algn="ctr">
              <a:lnSpc>
                <a:spcPct val="90000"/>
              </a:lnSpc>
              <a:defRPr sz="3200">
                <a:latin typeface="Arial"/>
                <a:ea typeface="Arial"/>
                <a:cs typeface="Arial"/>
                <a:sym typeface="Arial"/>
              </a:defRPr>
            </a:pPr>
            <a:br/>
            <a:r>
              <a:t>As students, you face two </a:t>
            </a:r>
            <a:r>
              <a:rPr b="1"/>
              <a:t>HUGE obstacles!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