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Shape 15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8" name="Group 18"/>
          <p:cNvGrpSpPr/>
          <p:nvPr/>
        </p:nvGrpSpPr>
        <p:grpSpPr>
          <a:xfrm>
            <a:off x="2831735" y="3945633"/>
            <a:ext cx="3917511" cy="486920"/>
            <a:chOff x="0" y="0"/>
            <a:chExt cx="3917510" cy="486919"/>
          </a:xfrm>
        </p:grpSpPr>
        <p:pic>
          <p:nvPicPr>
            <p:cNvPr id="16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Lesson Title</a:t>
            </a:r>
          </a:p>
        </p:txBody>
      </p:sp>
      <p:sp>
        <p:nvSpPr>
          <p:cNvPr id="20" name="Shape 20"/>
          <p:cNvSpPr/>
          <p:nvPr>
            <p:ph type="body" sz="quarter" idx="1"/>
          </p:nvPr>
        </p:nvSpPr>
        <p:spPr>
          <a:xfrm>
            <a:off x="396991" y="2504043"/>
            <a:ext cx="2700337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Day X</a:t>
            </a:r>
          </a:p>
        </p:txBody>
      </p:sp>
      <p:sp>
        <p:nvSpPr>
          <p:cNvPr id="21" name="Shape 21"/>
          <p:cNvSpPr/>
          <p:nvPr>
            <p:ph type="body" sz="quarter" idx="13"/>
          </p:nvPr>
        </p:nvSpPr>
        <p:spPr>
          <a:xfrm>
            <a:off x="396992" y="3998593"/>
            <a:ext cx="2270008" cy="3810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" name="Shape 22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 flipV="1">
            <a:off x="426891" y="3691892"/>
            <a:ext cx="6888310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426892" y="4020498"/>
            <a:ext cx="4678508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at UT Austin | </a:t>
            </a:r>
          </a:p>
        </p:txBody>
      </p:sp>
      <p:sp>
        <p:nvSpPr>
          <p:cNvPr id="128" name="Shape 12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Lesson Title</a:t>
            </a:r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xfrm>
            <a:off x="4953000" y="4036236"/>
            <a:ext cx="2270008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Month, Day, Year</a:t>
            </a:r>
          </a:p>
        </p:txBody>
      </p:sp>
      <p:sp>
        <p:nvSpPr>
          <p:cNvPr id="131" name="Shape 131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32" name="image4.png"/>
          <p:cNvPicPr>
            <a:picLocks noChangeAspect="1"/>
          </p:cNvPicPr>
          <p:nvPr/>
        </p:nvPicPr>
        <p:blipFill>
          <a:blip r:embed="rId2">
            <a:extLst/>
          </a:blip>
          <a:srcRect l="0" t="10220" r="0" b="0"/>
          <a:stretch>
            <a:fillRect/>
          </a:stretch>
        </p:blipFill>
        <p:spPr>
          <a:xfrm>
            <a:off x="0" y="-1"/>
            <a:ext cx="9144000" cy="560979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41" name="Shape 141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Section Title</a:t>
            </a:r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BF57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1" name="Shape 151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152" name="Shape 152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3" name="Shape 153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pic>
        <p:nvPicPr>
          <p:cNvPr id="154" name="image4.png"/>
          <p:cNvPicPr>
            <a:picLocks noChangeAspect="1"/>
          </p:cNvPicPr>
          <p:nvPr/>
        </p:nvPicPr>
        <p:blipFill>
          <a:blip r:embed="rId2">
            <a:extLst/>
          </a:blip>
          <a:srcRect l="73429" t="14128" r="0" b="0"/>
          <a:stretch>
            <a:fillRect/>
          </a:stretch>
        </p:blipFill>
        <p:spPr>
          <a:xfrm>
            <a:off x="-5871" y="6400799"/>
            <a:ext cx="2179730" cy="481356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Section Title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Shape 3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" name="Shape 40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5232359" y="6411722"/>
            <a:ext cx="3917511" cy="486920"/>
            <a:chOff x="0" y="0"/>
            <a:chExt cx="3917510" cy="486919"/>
          </a:xfrm>
        </p:grpSpPr>
        <p:pic>
          <p:nvPicPr>
            <p:cNvPr id="41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" name="Shape 44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" name="Shape 54"/>
          <p:cNvSpPr/>
          <p:nvPr/>
        </p:nvSpPr>
        <p:spPr>
          <a:xfrm>
            <a:off x="426891" y="4019051"/>
            <a:ext cx="3535509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Rutgers Coding Bootcamp |</a:t>
            </a:r>
          </a:p>
        </p:txBody>
      </p:sp>
      <p:sp>
        <p:nvSpPr>
          <p:cNvPr id="55" name="Shape 55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Lesson Title</a:t>
            </a:r>
          </a:p>
        </p:txBody>
      </p:sp>
      <p:sp>
        <p:nvSpPr>
          <p:cNvPr id="57" name="Shape 57"/>
          <p:cNvSpPr/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Month, Day, Year</a:t>
            </a:r>
          </a:p>
        </p:txBody>
      </p:sp>
      <p:sp>
        <p:nvSpPr>
          <p:cNvPr id="58" name="Shape 58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68" name="Shape 6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Section Title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8" name="Shape 78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UCFB - All Rights Reserved</a:t>
            </a:r>
          </a:p>
        </p:txBody>
      </p:sp>
      <p:sp>
        <p:nvSpPr>
          <p:cNvPr id="79" name="Shape 79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80" name="Shape 80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8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1" name="Shape 91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2" name="Shape 92"/>
          <p:cNvSpPr/>
          <p:nvPr/>
        </p:nvSpPr>
        <p:spPr>
          <a:xfrm>
            <a:off x="426891" y="4019051"/>
            <a:ext cx="3535509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93" name="Shape 93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Lesson Title</a:t>
            </a:r>
          </a:p>
        </p:txBody>
      </p:sp>
      <p:sp>
        <p:nvSpPr>
          <p:cNvPr id="95" name="Shape 95"/>
          <p:cNvSpPr/>
          <p:nvPr>
            <p:ph type="body" sz="quarter" idx="1"/>
          </p:nvPr>
        </p:nvSpPr>
        <p:spPr>
          <a:xfrm>
            <a:off x="3370402" y="4034788"/>
            <a:ext cx="2270008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Month, Day, Year</a:t>
            </a:r>
          </a:p>
        </p:txBody>
      </p:sp>
      <p:sp>
        <p:nvSpPr>
          <p:cNvPr id="96" name="Shape 96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" name="Shape 105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06" name="Shape 106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07" name="Shape 1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Section Title</a:t>
            </a: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6" name="Shape 116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117" name="Shape 117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18" name="Shape 118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" name="Shape 4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Section Title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100000" lnSpcReduction="0"/>
          </a:bodyPr>
          <a:lstStyle/>
          <a:p>
            <a:pPr/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87829" marR="0" indent="-24492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303019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459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jQuery $(Begins)</a:t>
            </a:r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xfrm>
            <a:off x="3370402" y="4034788"/>
            <a:ext cx="2270009" cy="381001"/>
          </a:xfrm>
          <a:prstGeom prst="rect">
            <a:avLst/>
          </a:prstGeom>
        </p:spPr>
        <p:txBody>
          <a:bodyPr/>
          <a:lstStyle/>
          <a:p>
            <a:pPr/>
            <a:r>
              <a:t>Oct 18, 2016</a:t>
            </a:r>
          </a:p>
        </p:txBody>
      </p:sp>
      <p:sp>
        <p:nvSpPr>
          <p:cNvPr id="166" name="Shape 166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Day 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Demo Time</a:t>
            </a:r>
          </a:p>
        </p:txBody>
      </p:sp>
      <p:sp>
        <p:nvSpPr>
          <p:cNvPr id="193" name="Shape 193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000">
                <a:latin typeface="Arial"/>
                <a:ea typeface="Arial"/>
                <a:cs typeface="Arial"/>
                <a:sym typeface="Arial"/>
              </a:defRPr>
            </a:pPr>
            <a:r>
              <a:t>(1-5.html | 1-JSGenerators)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6" name="Shape 196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197" name="Shape 197"/>
          <p:cNvSpPr/>
          <p:nvPr/>
        </p:nvSpPr>
        <p:spPr>
          <a:xfrm>
            <a:off x="304800" y="761999"/>
            <a:ext cx="8686800" cy="3281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Code Creation: Generating HTML with Javascript</a:t>
            </a:r>
          </a:p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Using the file sent to you as a starting point, add the missing code such that your Javascript generates HTML content that displays all of the drink options.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HINT:</a:t>
            </a:r>
            <a:r>
              <a:rPr b="0"/>
              <a:t>  You will need a for-loop. Inside your for loop you will need to use each of the following methods: createElement, innerHTML, and appendChild.</a:t>
            </a:r>
          </a:p>
        </p:txBody>
      </p:sp>
      <p:sp>
        <p:nvSpPr>
          <p:cNvPr id="198" name="Shape 198"/>
          <p:cNvSpPr/>
          <p:nvPr/>
        </p:nvSpPr>
        <p:spPr>
          <a:xfrm>
            <a:off x="2895600" y="124824"/>
            <a:ext cx="6096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2-JSDrinkList </a:t>
            </a:r>
            <a:r>
              <a:t>|  Suggested Time: </a:t>
            </a:r>
            <a:r>
              <a:rPr b="0"/>
              <a:t>15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Intro to jQuery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Intro to jQuery</a:t>
            </a:r>
          </a:p>
        </p:txBody>
      </p:sp>
      <p:pic>
        <p:nvPicPr>
          <p:cNvPr id="203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737" y="1143000"/>
            <a:ext cx="8772526" cy="432435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204"/>
          <p:cNvSpPr/>
          <p:nvPr/>
        </p:nvSpPr>
        <p:spPr>
          <a:xfrm>
            <a:off x="6841180" y="773667"/>
            <a:ext cx="1954819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https://jquery.com/</a:t>
            </a:r>
          </a:p>
        </p:txBody>
      </p:sp>
      <p:sp>
        <p:nvSpPr>
          <p:cNvPr id="205" name="Shape 205"/>
          <p:cNvSpPr/>
          <p:nvPr/>
        </p:nvSpPr>
        <p:spPr>
          <a:xfrm>
            <a:off x="170496" y="5614980"/>
            <a:ext cx="878776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jQuery is a cross-platform </a:t>
            </a:r>
            <a:r>
              <a:rPr b="1"/>
              <a:t>Javascript library </a:t>
            </a:r>
            <a:r>
              <a:t>for easier of client-side HTML scripting.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jQuery Helper Library</a:t>
            </a:r>
          </a:p>
        </p:txBody>
      </p:sp>
      <p:sp>
        <p:nvSpPr>
          <p:cNvPr id="208" name="Shape 208"/>
          <p:cNvSpPr/>
          <p:nvPr/>
        </p:nvSpPr>
        <p:spPr>
          <a:xfrm>
            <a:off x="304800" y="762000"/>
            <a:ext cx="8686800" cy="3993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jQuery can be useful for tasks like:</a:t>
            </a:r>
          </a:p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Dynamically Inserting, Updating, or Removing HTML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Registering click or other change events 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Animating HTML elements</a:t>
            </a:r>
            <a:endParaRPr b="1"/>
          </a:p>
          <a:p>
            <a:pPr marL="342900" indent="-3429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Download data from databases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And much more!</a:t>
            </a:r>
          </a:p>
        </p:txBody>
      </p:sp>
      <p:pic>
        <p:nvPicPr>
          <p:cNvPr id="209" name="image9.png" descr="https://upload.wikimedia.org/wikipedia/en/thumb/9/9e/JQuery_logo.svg/1024px-JQuery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40225" y="5025130"/>
            <a:ext cx="4651375" cy="11355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xfrm>
            <a:off x="304800" y="-1"/>
            <a:ext cx="8305800" cy="653856"/>
          </a:xfrm>
          <a:prstGeom prst="rect">
            <a:avLst/>
          </a:prstGeom>
        </p:spPr>
        <p:txBody>
          <a:bodyPr/>
          <a:lstStyle/>
          <a:p>
            <a:pPr/>
            <a:r>
              <a:t>Working with jQuery generally involves…</a:t>
            </a:r>
          </a:p>
        </p:txBody>
      </p:sp>
      <p:pic>
        <p:nvPicPr>
          <p:cNvPr id="212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975" y="1408010"/>
            <a:ext cx="8782050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Shape 213"/>
          <p:cNvSpPr/>
          <p:nvPr/>
        </p:nvSpPr>
        <p:spPr>
          <a:xfrm>
            <a:off x="260792" y="838200"/>
            <a:ext cx="868680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1. Including a CDN Link to the jQuery script…</a:t>
            </a:r>
          </a:p>
        </p:txBody>
      </p:sp>
      <p:sp>
        <p:nvSpPr>
          <p:cNvPr id="214" name="Shape 214"/>
          <p:cNvSpPr/>
          <p:nvPr/>
        </p:nvSpPr>
        <p:spPr>
          <a:xfrm>
            <a:off x="225626" y="2789423"/>
            <a:ext cx="8686801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2. Utilizing the jQuery specific ($) selector…</a:t>
            </a:r>
          </a:p>
        </p:txBody>
      </p:sp>
      <p:sp>
        <p:nvSpPr>
          <p:cNvPr id="215" name="Shape 215"/>
          <p:cNvSpPr/>
          <p:nvPr/>
        </p:nvSpPr>
        <p:spPr>
          <a:xfrm>
            <a:off x="225626" y="4114800"/>
            <a:ext cx="868680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3. Then applying jQuery methods on the selected elements.</a:t>
            </a:r>
          </a:p>
        </p:txBody>
      </p:sp>
      <p:pic>
        <p:nvPicPr>
          <p:cNvPr id="216" name="image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4800" y="3286125"/>
            <a:ext cx="1743075" cy="3714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image1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0890" y="4604437"/>
            <a:ext cx="5429251" cy="15525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Demo Time</a:t>
            </a:r>
          </a:p>
        </p:txBody>
      </p:sp>
      <p:sp>
        <p:nvSpPr>
          <p:cNvPr id="220" name="Shape 220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000">
                <a:latin typeface="Arial"/>
                <a:ea typeface="Arial"/>
                <a:cs typeface="Arial"/>
                <a:sym typeface="Arial"/>
              </a:defRPr>
            </a:pPr>
            <a:r>
              <a:t>(1-3.html | 3-jQueryGenerators)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3" name="Shape 223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224" name="Shape 224"/>
          <p:cNvSpPr/>
          <p:nvPr/>
        </p:nvSpPr>
        <p:spPr>
          <a:xfrm>
            <a:off x="304800" y="761999"/>
            <a:ext cx="8686800" cy="4348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Code Creation: Generating HTML with jQuery</a:t>
            </a:r>
          </a:p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Re-factor (re-write) your previous drinkList code from earlier, but this time use jQuery to complete all of the same tasks.</a:t>
            </a:r>
          </a:p>
          <a:p>
            <a:pPr marL="457200" indent="-4572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Your final code should NOT have any of the following methods: createElement, innerHTML, or appendChild.</a:t>
            </a:r>
            <a:endParaRPr b="1"/>
          </a:p>
          <a:p>
            <a:pPr marL="457200" indent="-4572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HINT: </a:t>
            </a:r>
            <a:r>
              <a:rPr b="0"/>
              <a:t>Don’t forget to “incorporate” jQuery before you begin.</a:t>
            </a:r>
            <a:endParaRPr b="0"/>
          </a:p>
          <a:p>
            <a:pPr marL="457200" indent="-4572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5" name="Shape 225"/>
          <p:cNvSpPr/>
          <p:nvPr/>
        </p:nvSpPr>
        <p:spPr>
          <a:xfrm>
            <a:off x="2895600" y="124824"/>
            <a:ext cx="6096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4-jQueryDrinkList </a:t>
            </a:r>
            <a:r>
              <a:t>|  Suggested Time: </a:t>
            </a:r>
            <a:r>
              <a:rPr b="0"/>
              <a:t>12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Demo Time</a:t>
            </a:r>
          </a:p>
        </p:txBody>
      </p:sp>
      <p:sp>
        <p:nvSpPr>
          <p:cNvPr id="228" name="Shape 228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000">
                <a:latin typeface="Arial"/>
                <a:ea typeface="Arial"/>
                <a:cs typeface="Arial"/>
                <a:sym typeface="Arial"/>
              </a:defRPr>
            </a:pPr>
            <a:r>
              <a:t>(OnClick.html | 5-OnClickBasic)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1" name="Shape 231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232" name="Shape 232"/>
          <p:cNvSpPr/>
          <p:nvPr/>
        </p:nvSpPr>
        <p:spPr>
          <a:xfrm>
            <a:off x="304800" y="762000"/>
            <a:ext cx="8686800" cy="4348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Code Creation: Click Events with jQuery</a:t>
            </a:r>
          </a:p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Add in the missing code such that clicking any of the sandwiches causes…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144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An alert message to popup saying something snarky about the sandwich type.</a:t>
            </a:r>
          </a:p>
          <a:p>
            <a:pPr lvl="1" marL="9144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144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 second alert message that displays to the user the number of that specific sandwich they’ve eaten.</a:t>
            </a:r>
          </a:p>
          <a:p>
            <a:pPr lvl="1" marL="9144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HINT: </a:t>
            </a:r>
            <a:r>
              <a:rPr b="0"/>
              <a:t>You will need counter variables.</a:t>
            </a:r>
          </a:p>
        </p:txBody>
      </p:sp>
      <p:sp>
        <p:nvSpPr>
          <p:cNvPr id="233" name="Shape 233"/>
          <p:cNvSpPr/>
          <p:nvPr/>
        </p:nvSpPr>
        <p:spPr>
          <a:xfrm>
            <a:off x="2895600" y="124824"/>
            <a:ext cx="6096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6-SandwichClick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Admin Items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6" name="Shape 236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237" name="Shape 237"/>
          <p:cNvSpPr/>
          <p:nvPr/>
        </p:nvSpPr>
        <p:spPr>
          <a:xfrm>
            <a:off x="304800" y="761999"/>
            <a:ext cx="8686800" cy="2926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Code Creation: Generating Numbers with jQuery</a:t>
            </a:r>
          </a:p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Add in the missing code such that clicking the big blue button triggers a random number (between 1 and 1000) to be selected and prominently displayed in the randomNumber div.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Hint:</a:t>
            </a:r>
            <a:r>
              <a:rPr b="0"/>
              <a:t> None. You got this.</a:t>
            </a:r>
          </a:p>
        </p:txBody>
      </p:sp>
      <p:sp>
        <p:nvSpPr>
          <p:cNvPr id="238" name="Shape 238"/>
          <p:cNvSpPr/>
          <p:nvPr/>
        </p:nvSpPr>
        <p:spPr>
          <a:xfrm>
            <a:off x="2895600" y="124824"/>
            <a:ext cx="6096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7-TriggerRandom </a:t>
            </a:r>
            <a:r>
              <a:t>|  Suggested Time: </a:t>
            </a:r>
            <a:r>
              <a:rPr b="0"/>
              <a:t>12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1" name="Shape 241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242" name="Shape 242"/>
          <p:cNvSpPr/>
          <p:nvPr/>
        </p:nvSpPr>
        <p:spPr>
          <a:xfrm>
            <a:off x="304800" y="761999"/>
            <a:ext cx="8686800" cy="4704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Code Creation: Lottery Numbers with jQuery</a:t>
            </a:r>
          </a:p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Using the code from the previous random number generator as a starting point, create a lottery generator.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our case, the lottery number should pick 9 random numbers (and always 9 numbers). As an example 886563264.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Display this number in the randomNumber div.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Then when a user clicks again, have the code create a new row with the latest number at the top. </a:t>
            </a:r>
          </a:p>
        </p:txBody>
      </p:sp>
      <p:sp>
        <p:nvSpPr>
          <p:cNvPr id="243" name="Shape 243"/>
          <p:cNvSpPr/>
          <p:nvPr/>
        </p:nvSpPr>
        <p:spPr>
          <a:xfrm>
            <a:off x="2590800" y="124824"/>
            <a:ext cx="64008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8-LotteryGenerator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Extra!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0" name="Shape 250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251" name="Shape 251"/>
          <p:cNvSpPr/>
          <p:nvPr/>
        </p:nvSpPr>
        <p:spPr>
          <a:xfrm>
            <a:off x="304800" y="761999"/>
            <a:ext cx="8686800" cy="5059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Code Creation: Checking Numbers with jQuery</a:t>
            </a:r>
          </a:p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Using the displayed application as an example, create code in which:</a:t>
            </a:r>
          </a:p>
          <a:p>
            <a:pPr lvl="1" marL="9144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144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 computer picks a random number between 1 and 4</a:t>
            </a:r>
          </a:p>
          <a:p>
            <a:pPr lvl="1" marL="9144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144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Users then “click” buttons numbered 1 – 4.</a:t>
            </a:r>
          </a:p>
          <a:p>
            <a:pPr lvl="1" marL="9144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144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If the user’s number matches the computer’s number display text informing them of this in the Result panel. Otherwise, display text informing them they lost.</a:t>
            </a:r>
          </a:p>
          <a:p>
            <a:pPr lvl="1" marL="9144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If you finish early, try to improve the aesthetics.</a:t>
            </a:r>
          </a:p>
        </p:txBody>
      </p:sp>
      <p:sp>
        <p:nvSpPr>
          <p:cNvPr id="252" name="Shape 252"/>
          <p:cNvSpPr/>
          <p:nvPr/>
        </p:nvSpPr>
        <p:spPr>
          <a:xfrm>
            <a:off x="2590800" y="124824"/>
            <a:ext cx="64008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9-NumberChecker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Not the Way to Learn Coding</a:t>
            </a:r>
          </a:p>
        </p:txBody>
      </p:sp>
      <p:pic>
        <p:nvPicPr>
          <p:cNvPr id="171" name="image5.png" descr="http://i31.tinypic.com/30bfo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2600" y="762000"/>
            <a:ext cx="6295572" cy="541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True Way to Learn Coding</a:t>
            </a:r>
          </a:p>
        </p:txBody>
      </p:sp>
      <p:pic>
        <p:nvPicPr>
          <p:cNvPr id="174" name="image6.jpg" descr="https://download.unsplash.com/photo-1429051883746-afd9d56fbda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400" y="838200"/>
            <a:ext cx="8115300" cy="5410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A New Era of Class</a:t>
            </a:r>
          </a:p>
        </p:txBody>
      </p:sp>
      <p:sp>
        <p:nvSpPr>
          <p:cNvPr id="177" name="Shape 177"/>
          <p:cNvSpPr/>
          <p:nvPr/>
        </p:nvSpPr>
        <p:spPr>
          <a:xfrm>
            <a:off x="304800" y="2232020"/>
            <a:ext cx="8534400" cy="1174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lnSpc>
                <a:spcPct val="80000"/>
              </a:lnSpc>
              <a:defRPr b="1" i="1" sz="4200">
                <a:latin typeface="Arial"/>
                <a:ea typeface="Arial"/>
                <a:cs typeface="Arial"/>
                <a:sym typeface="Arial"/>
              </a:defRPr>
            </a:pPr>
            <a:r>
              <a:t>Be prepared to have classes that are increasingly “</a:t>
            </a:r>
            <a:r>
              <a:rPr u="sng"/>
              <a:t>just code</a:t>
            </a:r>
            <a:r>
              <a:t>”</a:t>
            </a:r>
          </a:p>
        </p:txBody>
      </p:sp>
      <p:sp>
        <p:nvSpPr>
          <p:cNvPr id="178" name="Shape 178"/>
          <p:cNvSpPr/>
          <p:nvPr/>
        </p:nvSpPr>
        <p:spPr>
          <a:xfrm>
            <a:off x="304800" y="4309211"/>
            <a:ext cx="85344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i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You will appreciate it in the long-run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Today’s Class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Objectives</a:t>
            </a:r>
          </a:p>
        </p:txBody>
      </p:sp>
      <p:sp>
        <p:nvSpPr>
          <p:cNvPr id="183" name="Shape 183"/>
          <p:cNvSpPr/>
          <p:nvPr/>
        </p:nvSpPr>
        <p:spPr>
          <a:xfrm>
            <a:off x="304799" y="761998"/>
            <a:ext cx="8740776" cy="2905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defTabSz="685800">
              <a:spcBef>
                <a:spcPts val="500"/>
              </a:spcBef>
              <a:defRPr b="1" sz="2200" u="sng">
                <a:latin typeface="Arial"/>
                <a:ea typeface="Arial"/>
                <a:cs typeface="Arial"/>
                <a:sym typeface="Arial"/>
              </a:defRPr>
            </a:pPr>
            <a:r>
              <a:t>In today’s class we’ll be covering:</a:t>
            </a:r>
            <a:endParaRPr sz="2400"/>
          </a:p>
          <a:p>
            <a:pPr defTabSz="685800">
              <a:spcBef>
                <a:spcPts val="500"/>
              </a:spcBef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DOM Manipulation using Plain Javascript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DOM Manipulation using jQuery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Responding to click events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DOM Manipulation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Understanding the “DOM”</a:t>
            </a:r>
          </a:p>
        </p:txBody>
      </p:sp>
      <p:sp>
        <p:nvSpPr>
          <p:cNvPr id="188" name="Shape 188"/>
          <p:cNvSpPr/>
          <p:nvPr/>
        </p:nvSpPr>
        <p:spPr>
          <a:xfrm>
            <a:off x="6457949" y="761998"/>
            <a:ext cx="2587626" cy="4559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spcBef>
                <a:spcPts val="5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Every HTML page begins as static content..</a:t>
            </a:r>
            <a:endParaRPr sz="2400"/>
          </a:p>
          <a:p>
            <a:pPr defTabSz="685800">
              <a:spcBef>
                <a:spcPts val="5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However, with Javascript / jQuery we can “</a:t>
            </a:r>
            <a:r>
              <a:rPr u="sng"/>
              <a:t>modify the DOM</a:t>
            </a:r>
            <a:r>
              <a:t>” and change this static content in real-time. </a:t>
            </a:r>
            <a:endParaRPr sz="2400"/>
          </a:p>
          <a:p>
            <a:pPr defTabSz="685800">
              <a:spcBef>
                <a:spcPts val="5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This allows us to build dynamic sites.</a:t>
            </a:r>
          </a:p>
        </p:txBody>
      </p:sp>
      <p:sp>
        <p:nvSpPr>
          <p:cNvPr id="189" name="Shape 189"/>
          <p:cNvSpPr/>
          <p:nvPr/>
        </p:nvSpPr>
        <p:spPr>
          <a:xfrm>
            <a:off x="386654" y="5896450"/>
            <a:ext cx="639655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Basic Example: </a:t>
            </a:r>
            <a:r>
              <a:rPr b="0"/>
              <a:t>http://todomvc.com/examples/jquery/#/all</a:t>
            </a:r>
          </a:p>
        </p:txBody>
      </p:sp>
      <p:pic>
        <p:nvPicPr>
          <p:cNvPr id="190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189" y="798651"/>
            <a:ext cx="5915026" cy="4953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