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 id="2147483661" r:id="rId3"/>
    <p:sldMasterId id="2147483665" r:id="rId4"/>
  </p:sldMasterIdLst>
  <p:notesMasterIdLst>
    <p:notesMasterId r:id="rId42"/>
  </p:notesMasterIdLst>
  <p:handoutMasterIdLst>
    <p:handoutMasterId r:id="rId43"/>
  </p:handoutMasterIdLst>
  <p:sldIdLst>
    <p:sldId id="265" r:id="rId5"/>
    <p:sldId id="710" r:id="rId6"/>
    <p:sldId id="711" r:id="rId7"/>
    <p:sldId id="712" r:id="rId8"/>
    <p:sldId id="714" r:id="rId9"/>
    <p:sldId id="715" r:id="rId10"/>
    <p:sldId id="716" r:id="rId11"/>
    <p:sldId id="717" r:id="rId12"/>
    <p:sldId id="719" r:id="rId13"/>
    <p:sldId id="718" r:id="rId14"/>
    <p:sldId id="720" r:id="rId15"/>
    <p:sldId id="721" r:id="rId16"/>
    <p:sldId id="722" r:id="rId17"/>
    <p:sldId id="723" r:id="rId18"/>
    <p:sldId id="725" r:id="rId19"/>
    <p:sldId id="726" r:id="rId20"/>
    <p:sldId id="727" r:id="rId21"/>
    <p:sldId id="738" r:id="rId22"/>
    <p:sldId id="730" r:id="rId23"/>
    <p:sldId id="746" r:id="rId24"/>
    <p:sldId id="747" r:id="rId25"/>
    <p:sldId id="728" r:id="rId26"/>
    <p:sldId id="732" r:id="rId27"/>
    <p:sldId id="740" r:id="rId28"/>
    <p:sldId id="741" r:id="rId29"/>
    <p:sldId id="742" r:id="rId30"/>
    <p:sldId id="743" r:id="rId31"/>
    <p:sldId id="744" r:id="rId32"/>
    <p:sldId id="745" r:id="rId33"/>
    <p:sldId id="749" r:id="rId34"/>
    <p:sldId id="750" r:id="rId35"/>
    <p:sldId id="733" r:id="rId36"/>
    <p:sldId id="734" r:id="rId37"/>
    <p:sldId id="736" r:id="rId38"/>
    <p:sldId id="748" r:id="rId39"/>
    <p:sldId id="751" r:id="rId40"/>
    <p:sldId id="616" r:id="rId4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50" autoAdjust="0"/>
    <p:restoredTop sz="84288" autoAdjust="0"/>
  </p:normalViewPr>
  <p:slideViewPr>
    <p:cSldViewPr>
      <p:cViewPr varScale="1">
        <p:scale>
          <a:sx n="96" d="100"/>
          <a:sy n="96" d="100"/>
        </p:scale>
        <p:origin x="-2432" y="-104"/>
      </p:cViewPr>
      <p:guideLst>
        <p:guide orient="horz" pos="2160"/>
        <p:guide pos="2880"/>
      </p:guideLst>
    </p:cSldViewPr>
  </p:slideViewPr>
  <p:notesTextViewPr>
    <p:cViewPr>
      <p:scale>
        <a:sx n="33" d="100"/>
        <a:sy n="33"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10/20/16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10/20/16</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notesMaster" Target="../notesMasters/notesMaster1.xml"/><Relationship Id="rId3"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notesMaster" Target="../notesMasters/notesMaster1.xml"/><Relationship Id="rId3"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notesMaster" Target="../notesMasters/notesMaster1.xml"/><Relationship Id="rId3"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notesMaster" Target="../notesMasters/notesMaster1.xml"/><Relationship Id="rId3"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notesMaster" Target="../notesMasters/notesMaster1.xml"/><Relationship Id="rId3"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notesMaster" Target="../notesMasters/notesMaster1.xml"/><Relationship Id="rId3"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notesMaster" Target="../notesMasters/notesMaster1.xml"/><Relationship Id="rId3"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notesMaster" Target="../notesMasters/notesMaster1.xml"/><Relationship Id="rId3"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notesMaster" Target="../notesMasters/notesMaster1.xml"/><Relationship Id="rId3"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notesMaster" Target="../notesMasters/notesMaster1.xml"/><Relationship Id="rId3"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notesMaster" Target="../notesMasters/notesMaster1.xml"/><Relationship Id="rId3"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notesMaster" Target="../notesMasters/notesMaster1.xml"/><Relationship Id="rId3"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notesMaster" Target="../notesMasters/notesMaster1.xml"/><Relationship Id="rId3"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notesMaster" Target="../notesMasters/notesMaster1.xml"/><Relationship Id="rId3"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notesMaster" Target="../notesMasters/notesMaster1.xml"/><Relationship Id="rId3"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notesMaster" Target="../notesMasters/notesMaster1.xml"/><Relationship Id="rId3"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notesMaster" Target="../notesMasters/notesMaster1.xml"/><Relationship Id="rId3"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notesMaster" Target="../notesMasters/notesMaster1.xml"/><Relationship Id="rId3"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notesMaster" Target="../notesMasters/notesMaster1.xml"/><Relationship Id="rId3"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notesMaster" Target="../notesMasters/notesMaster1.xml"/><Relationship Id="rId3"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notesMaster" Target="../notesMasters/notesMaster1.xml"/><Relationship Id="rId3"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notesMaster" Target="../notesMasters/notesMaster1.xml"/><Relationship Id="rId3"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notesMaster" Target="../notesMasters/notesMaster1.xml"/><Relationship Id="rId3"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notesMaster" Target="../notesMasters/notesMaster1.xml"/><Relationship Id="rId3"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notesMaster" Target="../notesMasters/notesMaster1.xml"/><Relationship Id="rId3"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notesMaster" Target="../notesMasters/notesMaster1.xml"/><Relationship Id="rId3"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notesMaster" Target="../notesMasters/notesMaster1.xml"/><Relationship Id="rId3"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notesMaster" Target="../notesMasters/notesMaster1.xml"/><Relationship Id="rId3"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notesMaster" Target="../notesMasters/notesMaster1.xml"/><Relationship Id="rId3"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notesMaster" Target="../notesMasters/notesMaster1.xml"/><Relationship Id="rId3"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notesMaster" Target="../notesMasters/notesMaster1.xml"/><Relationship Id="rId3"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264914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029728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3496964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820039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1432398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1493465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3699959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4105766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11560660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3756429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2773703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4015463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40269021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36946852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25</a:t>
            </a:fld>
            <a:endParaRPr lang="en-US"/>
          </a:p>
        </p:txBody>
      </p:sp>
    </p:spTree>
    <p:extLst>
      <p:ext uri="{BB962C8B-B14F-4D97-AF65-F5344CB8AC3E}">
        <p14:creationId xmlns:p14="http://schemas.microsoft.com/office/powerpoint/2010/main" val="3749100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29</a:t>
            </a:fld>
            <a:endParaRPr lang="en-US"/>
          </a:p>
        </p:txBody>
      </p:sp>
    </p:spTree>
    <p:extLst>
      <p:ext uri="{BB962C8B-B14F-4D97-AF65-F5344CB8AC3E}">
        <p14:creationId xmlns:p14="http://schemas.microsoft.com/office/powerpoint/2010/main" val="1387403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30</a:t>
            </a:fld>
            <a:endParaRPr lang="en-US"/>
          </a:p>
        </p:txBody>
      </p:sp>
    </p:spTree>
    <p:extLst>
      <p:ext uri="{BB962C8B-B14F-4D97-AF65-F5344CB8AC3E}">
        <p14:creationId xmlns:p14="http://schemas.microsoft.com/office/powerpoint/2010/main" val="7217822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31</a:t>
            </a:fld>
            <a:endParaRPr lang="en-US"/>
          </a:p>
        </p:txBody>
      </p:sp>
    </p:spTree>
    <p:extLst>
      <p:ext uri="{BB962C8B-B14F-4D97-AF65-F5344CB8AC3E}">
        <p14:creationId xmlns:p14="http://schemas.microsoft.com/office/powerpoint/2010/main" val="14038094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32</a:t>
            </a:fld>
            <a:endParaRPr lang="en-US"/>
          </a:p>
        </p:txBody>
      </p:sp>
    </p:spTree>
    <p:extLst>
      <p:ext uri="{BB962C8B-B14F-4D97-AF65-F5344CB8AC3E}">
        <p14:creationId xmlns:p14="http://schemas.microsoft.com/office/powerpoint/2010/main" val="9724523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33</a:t>
            </a:fld>
            <a:endParaRPr lang="en-US"/>
          </a:p>
        </p:txBody>
      </p:sp>
    </p:spTree>
    <p:extLst>
      <p:ext uri="{BB962C8B-B14F-4D97-AF65-F5344CB8AC3E}">
        <p14:creationId xmlns:p14="http://schemas.microsoft.com/office/powerpoint/2010/main" val="9187421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34</a:t>
            </a:fld>
            <a:endParaRPr lang="en-US"/>
          </a:p>
        </p:txBody>
      </p:sp>
    </p:spTree>
    <p:extLst>
      <p:ext uri="{BB962C8B-B14F-4D97-AF65-F5344CB8AC3E}">
        <p14:creationId xmlns:p14="http://schemas.microsoft.com/office/powerpoint/2010/main" val="36081345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35</a:t>
            </a:fld>
            <a:endParaRPr lang="en-US"/>
          </a:p>
        </p:txBody>
      </p:sp>
    </p:spTree>
    <p:extLst>
      <p:ext uri="{BB962C8B-B14F-4D97-AF65-F5344CB8AC3E}">
        <p14:creationId xmlns:p14="http://schemas.microsoft.com/office/powerpoint/2010/main" val="1219638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2857773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35567242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37</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1512151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3597582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3728232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880844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3593454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3721214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grpSp>
        <p:nvGrpSpPr>
          <p:cNvPr id="12" name="Group 11"/>
          <p:cNvGrpSpPr/>
          <p:nvPr userDrawn="1"/>
        </p:nvGrpSpPr>
        <p:grpSpPr>
          <a:xfrm>
            <a:off x="2831735" y="3945634"/>
            <a:ext cx="3917511" cy="486919"/>
            <a:chOff x="0" y="0"/>
            <a:chExt cx="4827909" cy="600075"/>
          </a:xfrm>
        </p:grpSpPr>
        <p:pic>
          <p:nvPicPr>
            <p:cNvPr id="13"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4"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6"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sp>
        <p:nvSpPr>
          <p:cNvPr id="21" name="Text Placeholder 19"/>
          <p:cNvSpPr>
            <a:spLocks noGrp="1"/>
          </p:cNvSpPr>
          <p:nvPr>
            <p:ph type="body" sz="quarter" idx="11" hasCustomPrompt="1"/>
          </p:nvPr>
        </p:nvSpPr>
        <p:spPr>
          <a:xfrm>
            <a:off x="396992" y="399859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2" name="TextBox 21"/>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Camp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Tree>
    <p:extLst>
      <p:ext uri="{BB962C8B-B14F-4D97-AF65-F5344CB8AC3E}">
        <p14:creationId xmlns:p14="http://schemas.microsoft.com/office/powerpoint/2010/main" val="21688852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2403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BF5700"/>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The Coding Bootcamp at UT Austin |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1" hasCustomPrompt="1"/>
          </p:nvPr>
        </p:nvSpPr>
        <p:spPr>
          <a:xfrm>
            <a:off x="4953000" y="4036236"/>
            <a:ext cx="2270008" cy="381000"/>
          </a:xfrm>
        </p:spPr>
        <p:txBody>
          <a:bodyPr>
            <a:noAutofit/>
          </a:bodyPr>
          <a:lstStyle>
            <a:lvl1pPr marL="0" indent="0">
              <a:buNone/>
              <a:defRPr sz="18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pic>
        <p:nvPicPr>
          <p:cNvPr id="9"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t="10220"/>
          <a:stretch/>
        </p:blipFill>
        <p:spPr>
          <a:xfrm>
            <a:off x="0" y="0"/>
            <a:ext cx="9144000" cy="560977"/>
          </a:xfrm>
          <a:prstGeom prst="rect">
            <a:avLst/>
          </a:prstGeom>
        </p:spPr>
      </p:pic>
    </p:spTree>
    <p:extLst>
      <p:ext uri="{BB962C8B-B14F-4D97-AF65-F5344CB8AC3E}">
        <p14:creationId xmlns:p14="http://schemas.microsoft.com/office/powerpoint/2010/main" val="7159154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BF5700"/>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0956864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pic>
        <p:nvPicPr>
          <p:cNvPr id="6"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l="73429" t="14129"/>
          <a:stretch/>
        </p:blipFill>
        <p:spPr>
          <a:xfrm>
            <a:off x="-5871" y="6400800"/>
            <a:ext cx="2179730" cy="481354"/>
          </a:xfrm>
          <a:prstGeom prst="rect">
            <a:avLst/>
          </a:prstGeom>
        </p:spPr>
      </p:pic>
    </p:spTree>
    <p:extLst>
      <p:ext uri="{BB962C8B-B14F-4D97-AF65-F5344CB8AC3E}">
        <p14:creationId xmlns:p14="http://schemas.microsoft.com/office/powerpoint/2010/main" val="1411306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9483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21"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061862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0" y="653854"/>
            <a:ext cx="9144000" cy="0"/>
          </a:xfrm>
          <a:prstGeom prst="line">
            <a:avLst/>
          </a:prstGeom>
          <a:ln w="41275">
            <a:solidFill>
              <a:srgbClr val="262626"/>
            </a:solidFill>
          </a:ln>
        </p:spPr>
        <p:style>
          <a:lnRef idx="1">
            <a:schemeClr val="accent1"/>
          </a:lnRef>
          <a:fillRef idx="0">
            <a:schemeClr val="accent1"/>
          </a:fillRef>
          <a:effectRef idx="0">
            <a:schemeClr val="accent1"/>
          </a:effectRef>
          <a:fontRef idx="minor">
            <a:schemeClr val="tx1"/>
          </a:fontRef>
        </p:style>
      </p:cxnSp>
      <p:sp>
        <p:nvSpPr>
          <p:cNvPr id="13" name="Flowchart: Process 12"/>
          <p:cNvSpPr/>
          <p:nvPr userDrawn="1"/>
        </p:nvSpPr>
        <p:spPr>
          <a:xfrm>
            <a:off x="-5871" y="6410337"/>
            <a:ext cx="9155741" cy="457748"/>
          </a:xfrm>
          <a:prstGeom prst="flowChartProcess">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grpSp>
        <p:nvGrpSpPr>
          <p:cNvPr id="15" name="Group 14"/>
          <p:cNvGrpSpPr/>
          <p:nvPr userDrawn="1"/>
        </p:nvGrpSpPr>
        <p:grpSpPr>
          <a:xfrm>
            <a:off x="5232359" y="6411723"/>
            <a:ext cx="3917511" cy="486919"/>
            <a:chOff x="0" y="0"/>
            <a:chExt cx="4827909" cy="600075"/>
          </a:xfrm>
        </p:grpSpPr>
        <p:pic>
          <p:nvPicPr>
            <p:cNvPr id="16"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7"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223117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47583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Rutgers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1" hasCustomPrompt="1"/>
          </p:nvPr>
        </p:nvSpPr>
        <p:spPr>
          <a:xfrm>
            <a:off x="3962400" y="403768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spTree>
    <p:extLst>
      <p:ext uri="{BB962C8B-B14F-4D97-AF65-F5344CB8AC3E}">
        <p14:creationId xmlns:p14="http://schemas.microsoft.com/office/powerpoint/2010/main" val="2142028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2059297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UCFB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cxnSp>
        <p:nvCxnSpPr>
          <p:cNvPr id="9" name="Straight Connector 8"/>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Tree>
    <p:extLst>
      <p:ext uri="{BB962C8B-B14F-4D97-AF65-F5344CB8AC3E}">
        <p14:creationId xmlns:p14="http://schemas.microsoft.com/office/powerpoint/2010/main" val="378207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304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The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1" hasCustomPrompt="1"/>
          </p:nvPr>
        </p:nvSpPr>
        <p:spPr>
          <a:xfrm>
            <a:off x="3370402" y="4034789"/>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theme" Target="../theme/theme2.xml"/><Relationship Id="rId1" Type="http://schemas.openxmlformats.org/officeDocument/2006/relationships/slideLayout" Target="../slideLayouts/slideLayout5.xml"/><Relationship Id="rId2"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4" Type="http://schemas.openxmlformats.org/officeDocument/2006/relationships/slideLayout" Target="../slideLayouts/slideLayout12.xml"/><Relationship Id="rId5" Type="http://schemas.openxmlformats.org/officeDocument/2006/relationships/theme" Target="../theme/theme3.xml"/><Relationship Id="rId1" Type="http://schemas.openxmlformats.org/officeDocument/2006/relationships/slideLayout" Target="../slideLayouts/slideLayout9.xml"/><Relationship Id="rId2"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theme" Target="../theme/theme4.xml"/><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F2DAE4-C87D-464C-8529-C68309DD1CFC}" type="datetimeFigureOut">
              <a:rPr lang="en-US" smtClean="0"/>
              <a:t>10/20/16</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69" r:id="rId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10/20/16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58756551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70" r:id="rId4"/>
  </p:sldLayoutIdLst>
  <p:timing>
    <p:tnLst>
      <p:par>
        <p:cTn xmlns:p14="http://schemas.microsoft.com/office/powerpoint/2010/mai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10/20/16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71" r:id="rId4"/>
  </p:sldLayoutIdLst>
  <p:timing>
    <p:tnLst>
      <p:par>
        <p:cTn xmlns:p14="http://schemas.microsoft.com/office/powerpoint/2010/mai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10/20/16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242453275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72" r:id="rId4"/>
  </p:sldLayoutIdLst>
  <p:timing>
    <p:tnLst>
      <p:par>
        <p:cTn xmlns:p14="http://schemas.microsoft.com/office/powerpoint/2010/mai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11.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5.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6.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7.jpeg"/><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20.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 and jQuery Jubilee</a:t>
            </a:r>
            <a:endParaRPr lang="en-US" i="1" dirty="0"/>
          </a:p>
        </p:txBody>
      </p:sp>
      <p:sp>
        <p:nvSpPr>
          <p:cNvPr id="3" name="Text Placeholder 2"/>
          <p:cNvSpPr>
            <a:spLocks noGrp="1"/>
          </p:cNvSpPr>
          <p:nvPr>
            <p:ph type="body" sz="quarter" idx="11"/>
          </p:nvPr>
        </p:nvSpPr>
        <p:spPr/>
        <p:txBody>
          <a:bodyPr/>
          <a:lstStyle/>
          <a:p>
            <a:r>
              <a:rPr lang="en-US" dirty="0" smtClean="0"/>
              <a:t>October </a:t>
            </a:r>
            <a:r>
              <a:rPr lang="en-US" dirty="0" smtClean="0"/>
              <a:t>20</a:t>
            </a:r>
            <a:r>
              <a:rPr lang="en-US" dirty="0" smtClean="0"/>
              <a:t>, </a:t>
            </a:r>
            <a:r>
              <a:rPr lang="en-US" dirty="0" smtClean="0"/>
              <a:t>2016</a:t>
            </a:r>
            <a:endParaRPr lang="en-US" dirty="0"/>
          </a:p>
        </p:txBody>
      </p:sp>
      <p:sp>
        <p:nvSpPr>
          <p:cNvPr id="4" name="Text Placeholder 3"/>
          <p:cNvSpPr>
            <a:spLocks noGrp="1"/>
          </p:cNvSpPr>
          <p:nvPr>
            <p:ph type="body" sz="quarter" idx="10"/>
          </p:nvPr>
        </p:nvSpPr>
        <p:spPr/>
        <p:txBody>
          <a:bodyPr/>
          <a:lstStyle/>
          <a:p>
            <a:r>
              <a:rPr lang="en-US" dirty="0" smtClean="0"/>
              <a:t>Day 11</a:t>
            </a:r>
            <a:endParaRPr lang="en-US" dirty="0"/>
          </a:p>
        </p:txBody>
      </p:sp>
    </p:spTree>
    <p:extLst>
      <p:ext uri="{BB962C8B-B14F-4D97-AF65-F5344CB8AC3E}">
        <p14:creationId xmlns:p14="http://schemas.microsoft.com/office/powerpoint/2010/main" val="4255494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&gt; YOUR TURN!!</a:t>
            </a:r>
            <a:endParaRPr lang="en-US" sz="2400" b="1" dirty="0">
              <a:latin typeface="Arial" panose="020B0604020202020204" pitchFamily="34" charset="0"/>
              <a:cs typeface="Arial" panose="020B0604020202020204" pitchFamily="34" charset="0"/>
            </a:endParaRPr>
          </a:p>
        </p:txBody>
      </p:sp>
      <p:sp>
        <p:nvSpPr>
          <p:cNvPr id="10" name="TextBox 9"/>
          <p:cNvSpPr txBox="1"/>
          <p:nvPr/>
        </p:nvSpPr>
        <p:spPr>
          <a:xfrm>
            <a:off x="304800" y="762000"/>
            <a:ext cx="8686800" cy="5262979"/>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Dissection:</a:t>
            </a:r>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Examine the </a:t>
            </a:r>
            <a:r>
              <a:rPr lang="en-US" sz="2400" dirty="0" smtClean="0">
                <a:latin typeface="Arial" panose="020B0604020202020204" pitchFamily="34" charset="0"/>
                <a:ea typeface="Roboto" pitchFamily="2" charset="0"/>
                <a:cs typeface="Arial" panose="020B0604020202020204" pitchFamily="34" charset="0"/>
              </a:rPr>
              <a:t>code for the Captain Planet Game</a:t>
            </a:r>
            <a:endParaRPr lang="en-US" sz="2400" dirty="0">
              <a:latin typeface="Arial" panose="020B0604020202020204" pitchFamily="34" charset="0"/>
              <a:ea typeface="Roboto" pitchFamily="2" charset="0"/>
              <a:cs typeface="Arial" panose="020B0604020202020204" pitchFamily="34" charset="0"/>
            </a:endParaRP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Then, in groups, describe how this code works in </a:t>
            </a:r>
            <a:r>
              <a:rPr lang="en-US" sz="2400" b="1" dirty="0" smtClean="0">
                <a:latin typeface="Arial" panose="020B0604020202020204" pitchFamily="34" charset="0"/>
                <a:ea typeface="Roboto" pitchFamily="2" charset="0"/>
                <a:cs typeface="Arial" panose="020B0604020202020204" pitchFamily="34" charset="0"/>
              </a:rPr>
              <a:t>5 </a:t>
            </a:r>
            <a:r>
              <a:rPr lang="en-US" sz="2400" b="1" dirty="0">
                <a:latin typeface="Arial" panose="020B0604020202020204" pitchFamily="34" charset="0"/>
                <a:ea typeface="Roboto" pitchFamily="2" charset="0"/>
                <a:cs typeface="Arial" panose="020B0604020202020204" pitchFamily="34" charset="0"/>
              </a:rPr>
              <a:t>Steps.</a:t>
            </a:r>
          </a:p>
          <a:p>
            <a:endParaRPr lang="en-US" sz="2400" b="1"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1. </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2. </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3. </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4.</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5. </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1-CaptainPlanet </a:t>
            </a:r>
            <a:r>
              <a:rPr lang="en-US" b="1" dirty="0">
                <a:latin typeface="Arial" panose="020B0604020202020204" pitchFamily="34" charset="0"/>
                <a:ea typeface="Roboto" pitchFamily="2" charset="0"/>
                <a:cs typeface="Arial" panose="020B0604020202020204" pitchFamily="34" charset="0"/>
              </a:rPr>
              <a:t>|  Suggested Time: </a:t>
            </a:r>
            <a:r>
              <a:rPr lang="en-US" dirty="0" smtClean="0">
                <a:latin typeface="Arial" panose="020B0604020202020204" pitchFamily="34" charset="0"/>
                <a:ea typeface="Roboto" pitchFamily="2" charset="0"/>
                <a:cs typeface="Arial" panose="020B0604020202020204" pitchFamily="34" charset="0"/>
              </a:rPr>
              <a:t>7min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7230825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Pseudocoding</a:t>
            </a:r>
            <a:r>
              <a:rPr lang="en-US" dirty="0" smtClean="0"/>
              <a:t> – Captain Planet</a:t>
            </a:r>
            <a:endParaRPr lang="en-US" dirty="0"/>
          </a:p>
        </p:txBody>
      </p:sp>
      <p:sp>
        <p:nvSpPr>
          <p:cNvPr id="3" name="Rectangle 2"/>
          <p:cNvSpPr/>
          <p:nvPr/>
        </p:nvSpPr>
        <p:spPr>
          <a:xfrm>
            <a:off x="304800" y="889844"/>
            <a:ext cx="8686800" cy="3693319"/>
          </a:xfrm>
          <a:prstGeom prst="rect">
            <a:avLst/>
          </a:prstGeom>
        </p:spPr>
        <p:txBody>
          <a:bodyPr wrap="square">
            <a:spAutoFit/>
          </a:bodyPr>
          <a:lstStyle/>
          <a:p>
            <a:r>
              <a:rPr lang="en-US" b="1" u="sng" dirty="0">
                <a:latin typeface="Arial" panose="020B0604020202020204" pitchFamily="34" charset="0"/>
                <a:ea typeface="Roboto" pitchFamily="2" charset="0"/>
                <a:cs typeface="Arial" panose="020B0604020202020204" pitchFamily="34" charset="0"/>
              </a:rPr>
              <a:t>Solution:</a:t>
            </a:r>
          </a:p>
          <a:p>
            <a:endParaRPr lang="en-US" b="1" u="sng"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An initial HTML Layout was created using Bootstrap.</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A reference to jQuery was added. </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Key buttons and images were assigned unique class names</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jQuery was used to capture when the corresponding buttons were clicked. This was done through the $( ) identifier with the class-name inside. </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Code was created that changed the </a:t>
            </a:r>
            <a:r>
              <a:rPr lang="en-US" dirty="0" err="1">
                <a:latin typeface="Arial" panose="020B0604020202020204" pitchFamily="34" charset="0"/>
                <a:ea typeface="Roboto" pitchFamily="2" charset="0"/>
                <a:cs typeface="Arial" panose="020B0604020202020204" pitchFamily="34" charset="0"/>
              </a:rPr>
              <a:t>css</a:t>
            </a:r>
            <a:r>
              <a:rPr lang="en-US" dirty="0">
                <a:latin typeface="Arial" panose="020B0604020202020204" pitchFamily="34" charset="0"/>
                <a:ea typeface="Roboto" pitchFamily="2" charset="0"/>
                <a:cs typeface="Arial" panose="020B0604020202020204" pitchFamily="34" charset="0"/>
              </a:rPr>
              <a:t> of target classes in response to the click events. </a:t>
            </a:r>
          </a:p>
        </p:txBody>
      </p:sp>
    </p:spTree>
    <p:extLst>
      <p:ext uri="{BB962C8B-B14F-4D97-AF65-F5344CB8AC3E}">
        <p14:creationId xmlns:p14="http://schemas.microsoft.com/office/powerpoint/2010/main" val="20539589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&gt; YOUR TURN!!</a:t>
            </a:r>
            <a:endParaRPr lang="en-US" sz="2400" b="1" dirty="0">
              <a:latin typeface="Arial" panose="020B0604020202020204" pitchFamily="34" charset="0"/>
              <a:cs typeface="Arial" panose="020B0604020202020204" pitchFamily="34" charset="0"/>
            </a:endParaRPr>
          </a:p>
        </p:txBody>
      </p:sp>
      <p:sp>
        <p:nvSpPr>
          <p:cNvPr id="10" name="TextBox 9"/>
          <p:cNvSpPr txBox="1"/>
          <p:nvPr/>
        </p:nvSpPr>
        <p:spPr>
          <a:xfrm>
            <a:off x="304800" y="762000"/>
            <a:ext cx="86868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Look </a:t>
            </a:r>
            <a:r>
              <a:rPr lang="en-US" sz="2400" dirty="0">
                <a:latin typeface="Arial" panose="020B0604020202020204" pitchFamily="34" charset="0"/>
                <a:ea typeface="Roboto" pitchFamily="2" charset="0"/>
                <a:cs typeface="Arial" panose="020B0604020202020204" pitchFamily="34" charset="0"/>
              </a:rPr>
              <a:t>at the jQuery API Docs and add a button of your own that </a:t>
            </a:r>
            <a:r>
              <a:rPr lang="en-US" sz="2400" dirty="0" smtClean="0">
                <a:latin typeface="Arial" panose="020B0604020202020204" pitchFamily="34" charset="0"/>
                <a:ea typeface="Roboto" pitchFamily="2" charset="0"/>
                <a:cs typeface="Arial" panose="020B0604020202020204" pitchFamily="34" charset="0"/>
              </a:rPr>
              <a:t>gives Captain Planet a new power.</a:t>
            </a: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dirty="0" smtClean="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Examples:</a:t>
            </a:r>
            <a:endParaRPr lang="en-US" sz="2400" dirty="0">
              <a:latin typeface="Arial" panose="020B0604020202020204" pitchFamily="34" charset="0"/>
              <a:ea typeface="Roboto" pitchFamily="2" charset="0"/>
              <a:cs typeface="Arial" panose="020B0604020202020204" pitchFamily="34" charset="0"/>
            </a:endParaRPr>
          </a:p>
          <a:p>
            <a:pPr marL="1257300" lvl="2" indent="-342900">
              <a:buFont typeface="Courier New" panose="02070309020205020404" pitchFamily="49" charset="0"/>
              <a:buChar char="o"/>
            </a:pPr>
            <a:r>
              <a:rPr lang="en-US" sz="2400" dirty="0" smtClean="0">
                <a:latin typeface="Arial" panose="020B0604020202020204" pitchFamily="34" charset="0"/>
                <a:ea typeface="Roboto" pitchFamily="2" charset="0"/>
                <a:cs typeface="Arial" panose="020B0604020202020204" pitchFamily="34" charset="0"/>
              </a:rPr>
              <a:t>Click to… stretch Captain Planet</a:t>
            </a:r>
            <a:endParaRPr lang="en-US" sz="2400" dirty="0">
              <a:latin typeface="Arial" panose="020B0604020202020204" pitchFamily="34" charset="0"/>
              <a:ea typeface="Roboto" pitchFamily="2" charset="0"/>
              <a:cs typeface="Arial" panose="020B0604020202020204" pitchFamily="34" charset="0"/>
            </a:endParaRPr>
          </a:p>
          <a:p>
            <a:pPr marL="1257300" lvl="2" indent="-342900">
              <a:buFont typeface="Courier New" panose="02070309020205020404" pitchFamily="49" charset="0"/>
              <a:buChar char="o"/>
            </a:pPr>
            <a:r>
              <a:rPr lang="en-US" sz="2400" dirty="0" smtClean="0">
                <a:latin typeface="Arial" panose="020B0604020202020204" pitchFamily="34" charset="0"/>
                <a:ea typeface="Roboto" pitchFamily="2" charset="0"/>
                <a:cs typeface="Arial" panose="020B0604020202020204" pitchFamily="34" charset="0"/>
              </a:rPr>
              <a:t>Click to… trigger a maniacal laugh</a:t>
            </a:r>
          </a:p>
          <a:p>
            <a:pPr marL="1257300" lvl="2" indent="-342900">
              <a:buFont typeface="Courier New" panose="02070309020205020404" pitchFamily="49" charset="0"/>
              <a:buChar char="o"/>
            </a:pPr>
            <a:r>
              <a:rPr lang="en-US" sz="2400" dirty="0" smtClean="0">
                <a:latin typeface="Arial" panose="020B0604020202020204" pitchFamily="34" charset="0"/>
                <a:ea typeface="Roboto" pitchFamily="2" charset="0"/>
                <a:cs typeface="Arial" panose="020B0604020202020204" pitchFamily="34" charset="0"/>
              </a:rPr>
              <a:t>Click to… create clones of Captain Planet</a:t>
            </a:r>
          </a:p>
          <a:p>
            <a:pPr marL="1257300" lvl="2" indent="-342900">
              <a:buFont typeface="Courier New" panose="02070309020205020404" pitchFamily="49" charset="0"/>
              <a:buChar char="o"/>
            </a:pPr>
            <a:r>
              <a:rPr lang="en-US" sz="2400" dirty="0" smtClean="0">
                <a:latin typeface="Arial" panose="020B0604020202020204" pitchFamily="34" charset="0"/>
                <a:ea typeface="Roboto" pitchFamily="2" charset="0"/>
                <a:cs typeface="Arial" panose="020B0604020202020204" pitchFamily="34" charset="0"/>
              </a:rPr>
              <a:t>Click to… create a shield (hint: border) </a:t>
            </a:r>
          </a:p>
          <a:p>
            <a:pPr marL="1257300" lvl="2" indent="-342900">
              <a:buFont typeface="Courier New" panose="02070309020205020404" pitchFamily="49" charset="0"/>
              <a:buChar char="o"/>
            </a:pPr>
            <a:r>
              <a:rPr lang="en-US" sz="2400" dirty="0" smtClean="0">
                <a:latin typeface="Arial" panose="020B0604020202020204" pitchFamily="34" charset="0"/>
                <a:ea typeface="Roboto" pitchFamily="2" charset="0"/>
                <a:cs typeface="Arial" panose="020B0604020202020204" pitchFamily="34" charset="0"/>
              </a:rPr>
              <a:t>Click to… create fire or water (hint: images)</a:t>
            </a: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smtClean="0">
                <a:latin typeface="Arial" panose="020B0604020202020204" pitchFamily="34" charset="0"/>
                <a:ea typeface="Roboto" pitchFamily="2" charset="0"/>
                <a:cs typeface="Arial" panose="020B0604020202020204" pitchFamily="34" charset="0"/>
              </a:rPr>
              <a:t>Slack out a screenshot of the working example</a:t>
            </a:r>
            <a:endParaRPr lang="en-US" sz="2400" b="1"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1-CaptainPlanet </a:t>
            </a:r>
            <a:r>
              <a:rPr lang="en-US" b="1" dirty="0">
                <a:latin typeface="Arial" panose="020B0604020202020204" pitchFamily="34" charset="0"/>
                <a:ea typeface="Roboto" pitchFamily="2" charset="0"/>
                <a:cs typeface="Arial" panose="020B0604020202020204" pitchFamily="34" charset="0"/>
              </a:rPr>
              <a:t>|  Suggested Time: </a:t>
            </a:r>
            <a:r>
              <a:rPr lang="en-US" dirty="0" smtClean="0">
                <a:latin typeface="Arial" panose="020B0604020202020204" pitchFamily="34" charset="0"/>
                <a:ea typeface="Roboto" pitchFamily="2" charset="0"/>
                <a:cs typeface="Arial" panose="020B0604020202020204" pitchFamily="34" charset="0"/>
              </a:rPr>
              <a:t>12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4456488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Recap</a:t>
            </a:r>
            <a:endParaRPr lang="en-US" dirty="0"/>
          </a:p>
        </p:txBody>
      </p:sp>
    </p:spTree>
    <p:extLst>
      <p:ext uri="{BB962C8B-B14F-4D97-AF65-F5344CB8AC3E}">
        <p14:creationId xmlns:p14="http://schemas.microsoft.com/office/powerpoint/2010/main" val="25729338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In a Nutshell </a:t>
            </a:r>
          </a:p>
        </p:txBody>
      </p:sp>
      <p:sp>
        <p:nvSpPr>
          <p:cNvPr id="4" name="TextBox 3"/>
          <p:cNvSpPr txBox="1"/>
          <p:nvPr/>
        </p:nvSpPr>
        <p:spPr>
          <a:xfrm>
            <a:off x="304800" y="914400"/>
            <a:ext cx="8686800" cy="3170099"/>
          </a:xfrm>
          <a:prstGeom prst="rect">
            <a:avLst/>
          </a:prstGeom>
          <a:noFill/>
        </p:spPr>
        <p:txBody>
          <a:bodyPr wrap="square" rtlCol="0">
            <a:spAutoFit/>
          </a:bodyPr>
          <a:lstStyle/>
          <a:p>
            <a:pPr marL="457200" indent="-457200">
              <a:buFont typeface="+mj-lt"/>
              <a:buAutoNum type="arabicPeriod"/>
            </a:pPr>
            <a:r>
              <a:rPr lang="en-US" sz="4000" b="1" dirty="0" smtClean="0">
                <a:latin typeface="Arial" panose="020B0604020202020204" pitchFamily="34" charset="0"/>
                <a:ea typeface="Roboto" pitchFamily="2" charset="0"/>
                <a:cs typeface="Arial" panose="020B0604020202020204" pitchFamily="34" charset="0"/>
              </a:rPr>
              <a:t> Find some HTML.</a:t>
            </a:r>
          </a:p>
          <a:p>
            <a:pPr marL="457200" indent="-457200">
              <a:buFont typeface="+mj-lt"/>
              <a:buAutoNum type="arabicPeriod"/>
            </a:pPr>
            <a:endParaRPr lang="en-US" sz="4000" b="1" u="sng"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4000" b="1" dirty="0" smtClean="0">
                <a:latin typeface="Arial" panose="020B0604020202020204" pitchFamily="34" charset="0"/>
                <a:ea typeface="Roboto" pitchFamily="2" charset="0"/>
                <a:cs typeface="Arial" panose="020B0604020202020204" pitchFamily="34" charset="0"/>
              </a:rPr>
              <a:t> Attach to an event.</a:t>
            </a:r>
          </a:p>
          <a:p>
            <a:pPr marL="457200" indent="-457200">
              <a:buFont typeface="+mj-lt"/>
              <a:buAutoNum type="arabicPeriod"/>
            </a:pPr>
            <a:endParaRPr lang="en-US" sz="4000" b="1"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4000" b="1" dirty="0" smtClean="0">
                <a:latin typeface="Arial" panose="020B0604020202020204" pitchFamily="34" charset="0"/>
                <a:ea typeface="Roboto" pitchFamily="2" charset="0"/>
                <a:cs typeface="Arial" panose="020B0604020202020204" pitchFamily="34" charset="0"/>
              </a:rPr>
              <a:t> Do something in response.</a:t>
            </a:r>
            <a:endParaRPr lang="en-US" sz="4000" dirty="0" smtClean="0">
              <a:latin typeface="Arial" panose="020B0604020202020204" pitchFamily="34" charset="0"/>
              <a:ea typeface="Roboto" pitchFamily="2"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5943600" y="4953000"/>
            <a:ext cx="2638425" cy="857250"/>
          </a:xfrm>
          <a:prstGeom prst="rect">
            <a:avLst/>
          </a:prstGeom>
        </p:spPr>
      </p:pic>
    </p:spTree>
    <p:extLst>
      <p:ext uri="{BB962C8B-B14F-4D97-AF65-F5344CB8AC3E}">
        <p14:creationId xmlns:p14="http://schemas.microsoft.com/office/powerpoint/2010/main" val="5069141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In a Nutshell </a:t>
            </a:r>
          </a:p>
        </p:txBody>
      </p:sp>
      <p:sp>
        <p:nvSpPr>
          <p:cNvPr id="6" name="TextBox 5"/>
          <p:cNvSpPr txBox="1"/>
          <p:nvPr/>
        </p:nvSpPr>
        <p:spPr>
          <a:xfrm>
            <a:off x="1" y="792453"/>
            <a:ext cx="9144000" cy="461665"/>
          </a:xfrm>
          <a:prstGeom prst="rect">
            <a:avLst/>
          </a:prstGeom>
          <a:noFill/>
        </p:spPr>
        <p:txBody>
          <a:bodyPr wrap="square" rtlCol="0">
            <a:spAutoFit/>
          </a:bodyPr>
          <a:lstStyle/>
          <a:p>
            <a:pPr algn="ctr"/>
            <a:r>
              <a:rPr lang="en-US" sz="2400" dirty="0" smtClean="0">
                <a:latin typeface="Arial" panose="020B0604020202020204" pitchFamily="34" charset="0"/>
                <a:ea typeface="Roboto" pitchFamily="2" charset="0"/>
                <a:cs typeface="Arial" panose="020B0604020202020204" pitchFamily="34" charset="0"/>
              </a:rPr>
              <a:t>We use the jQuery $( ) identifier to capture HTML elements.</a:t>
            </a:r>
          </a:p>
        </p:txBody>
      </p:sp>
      <p:sp>
        <p:nvSpPr>
          <p:cNvPr id="7" name="TextBox 6"/>
          <p:cNvSpPr txBox="1"/>
          <p:nvPr/>
        </p:nvSpPr>
        <p:spPr>
          <a:xfrm>
            <a:off x="31820" y="4726249"/>
            <a:ext cx="9144000" cy="830997"/>
          </a:xfrm>
          <a:prstGeom prst="rect">
            <a:avLst/>
          </a:prstGeom>
          <a:noFill/>
        </p:spPr>
        <p:txBody>
          <a:bodyPr wrap="square" rtlCol="0">
            <a:spAutoFit/>
          </a:bodyPr>
          <a:lstStyle/>
          <a:p>
            <a:pPr algn="ctr"/>
            <a:r>
              <a:rPr lang="en-US" sz="2400" dirty="0" smtClean="0">
                <a:latin typeface="Arial" panose="020B0604020202020204" pitchFamily="34" charset="0"/>
                <a:ea typeface="Roboto" pitchFamily="2" charset="0"/>
                <a:cs typeface="Arial" panose="020B0604020202020204" pitchFamily="34" charset="0"/>
              </a:rPr>
              <a:t>Finally, we tie the element to a jQuery method of our choosing to capture events and change that element (or a different element) </a:t>
            </a:r>
          </a:p>
        </p:txBody>
      </p:sp>
      <p:sp>
        <p:nvSpPr>
          <p:cNvPr id="8" name="TextBox 7"/>
          <p:cNvSpPr txBox="1"/>
          <p:nvPr/>
        </p:nvSpPr>
        <p:spPr>
          <a:xfrm>
            <a:off x="914400" y="1370734"/>
            <a:ext cx="3220753" cy="646331"/>
          </a:xfrm>
          <a:prstGeom prst="rect">
            <a:avLst/>
          </a:prstGeom>
          <a:solidFill>
            <a:schemeClr val="accent2">
              <a:lumMod val="20000"/>
              <a:lumOff val="80000"/>
            </a:schemeClr>
          </a:solidFill>
        </p:spPr>
        <p:txBody>
          <a:bodyPr wrap="none" rtlCol="0">
            <a:spAutoFit/>
          </a:bodyPr>
          <a:lstStyle/>
          <a:p>
            <a:r>
              <a:rPr lang="en-US" sz="3600" b="1" dirty="0" smtClean="0"/>
              <a:t>$(“.classname”)</a:t>
            </a:r>
            <a:endParaRPr lang="en-US" sz="3600" b="1" dirty="0"/>
          </a:p>
        </p:txBody>
      </p:sp>
      <p:sp>
        <p:nvSpPr>
          <p:cNvPr id="9" name="TextBox 8"/>
          <p:cNvSpPr txBox="1"/>
          <p:nvPr/>
        </p:nvSpPr>
        <p:spPr>
          <a:xfrm>
            <a:off x="2052922" y="2170459"/>
            <a:ext cx="2783134" cy="646331"/>
          </a:xfrm>
          <a:prstGeom prst="rect">
            <a:avLst/>
          </a:prstGeom>
          <a:solidFill>
            <a:schemeClr val="accent3">
              <a:lumMod val="20000"/>
              <a:lumOff val="80000"/>
            </a:schemeClr>
          </a:solidFill>
        </p:spPr>
        <p:txBody>
          <a:bodyPr wrap="none" rtlCol="0">
            <a:spAutoFit/>
          </a:bodyPr>
          <a:lstStyle/>
          <a:p>
            <a:r>
              <a:rPr lang="en-US" sz="3600" b="1" dirty="0" smtClean="0"/>
              <a:t>$(“#</a:t>
            </a:r>
            <a:r>
              <a:rPr lang="en-US" sz="3600" b="1" dirty="0" err="1" smtClean="0"/>
              <a:t>idname</a:t>
            </a:r>
            <a:r>
              <a:rPr lang="en-US" sz="3600" b="1" dirty="0" smtClean="0"/>
              <a:t>”)</a:t>
            </a:r>
            <a:endParaRPr lang="en-US" sz="3600" b="1" dirty="0"/>
          </a:p>
        </p:txBody>
      </p:sp>
      <p:sp>
        <p:nvSpPr>
          <p:cNvPr id="10" name="TextBox 9"/>
          <p:cNvSpPr txBox="1"/>
          <p:nvPr/>
        </p:nvSpPr>
        <p:spPr>
          <a:xfrm>
            <a:off x="4343400" y="1381890"/>
            <a:ext cx="3764300" cy="646331"/>
          </a:xfrm>
          <a:prstGeom prst="rect">
            <a:avLst/>
          </a:prstGeom>
          <a:solidFill>
            <a:schemeClr val="tx2">
              <a:lumMod val="20000"/>
              <a:lumOff val="80000"/>
            </a:schemeClr>
          </a:solidFill>
        </p:spPr>
        <p:txBody>
          <a:bodyPr wrap="none" rtlCol="0">
            <a:spAutoFit/>
          </a:bodyPr>
          <a:lstStyle/>
          <a:p>
            <a:r>
              <a:rPr lang="en-US" sz="3600" b="1" dirty="0" smtClean="0"/>
              <a:t>$(“</a:t>
            </a:r>
            <a:r>
              <a:rPr lang="en-US" sz="3600" b="1" dirty="0" err="1" smtClean="0"/>
              <a:t>elementname</a:t>
            </a:r>
            <a:r>
              <a:rPr lang="en-US" sz="3600" b="1" dirty="0" smtClean="0"/>
              <a:t>”)</a:t>
            </a:r>
            <a:endParaRPr lang="en-US" sz="3600" b="1" dirty="0"/>
          </a:p>
        </p:txBody>
      </p:sp>
      <p:sp>
        <p:nvSpPr>
          <p:cNvPr id="11" name="TextBox 10"/>
          <p:cNvSpPr txBox="1"/>
          <p:nvPr/>
        </p:nvSpPr>
        <p:spPr>
          <a:xfrm>
            <a:off x="5105400" y="2160931"/>
            <a:ext cx="1667444" cy="646331"/>
          </a:xfrm>
          <a:prstGeom prst="rect">
            <a:avLst/>
          </a:prstGeom>
          <a:solidFill>
            <a:schemeClr val="accent6">
              <a:lumMod val="40000"/>
              <a:lumOff val="60000"/>
            </a:schemeClr>
          </a:solidFill>
        </p:spPr>
        <p:txBody>
          <a:bodyPr wrap="none" rtlCol="0">
            <a:spAutoFit/>
          </a:bodyPr>
          <a:lstStyle/>
          <a:p>
            <a:r>
              <a:rPr lang="en-US" sz="3600" b="1" dirty="0" smtClean="0"/>
              <a:t>$(“</a:t>
            </a:r>
            <a:r>
              <a:rPr lang="en-US" sz="3600" b="1" dirty="0" err="1" smtClean="0"/>
              <a:t>etc</a:t>
            </a:r>
            <a:r>
              <a:rPr lang="en-US" sz="3600" b="1" dirty="0" smtClean="0"/>
              <a:t>”)</a:t>
            </a:r>
            <a:endParaRPr lang="en-US" sz="3600" b="1" dirty="0"/>
          </a:p>
        </p:txBody>
      </p:sp>
      <p:sp>
        <p:nvSpPr>
          <p:cNvPr id="12" name="TextBox 11"/>
          <p:cNvSpPr txBox="1"/>
          <p:nvPr/>
        </p:nvSpPr>
        <p:spPr>
          <a:xfrm>
            <a:off x="1676400" y="5645286"/>
            <a:ext cx="2154757" cy="646331"/>
          </a:xfrm>
          <a:prstGeom prst="rect">
            <a:avLst/>
          </a:prstGeom>
          <a:solidFill>
            <a:schemeClr val="tx2">
              <a:lumMod val="60000"/>
              <a:lumOff val="40000"/>
            </a:schemeClr>
          </a:solidFill>
        </p:spPr>
        <p:txBody>
          <a:bodyPr wrap="none" rtlCol="0">
            <a:spAutoFit/>
          </a:bodyPr>
          <a:lstStyle/>
          <a:p>
            <a:r>
              <a:rPr lang="en-US" sz="3600" b="1" dirty="0" smtClean="0"/>
              <a:t>.append( )</a:t>
            </a:r>
            <a:endParaRPr lang="en-US" sz="3600" b="1" dirty="0"/>
          </a:p>
        </p:txBody>
      </p:sp>
      <p:sp>
        <p:nvSpPr>
          <p:cNvPr id="13" name="TextBox 12"/>
          <p:cNvSpPr txBox="1"/>
          <p:nvPr/>
        </p:nvSpPr>
        <p:spPr>
          <a:xfrm>
            <a:off x="2133600" y="3908841"/>
            <a:ext cx="2311915" cy="646331"/>
          </a:xfrm>
          <a:prstGeom prst="rect">
            <a:avLst/>
          </a:prstGeom>
          <a:solidFill>
            <a:schemeClr val="bg2">
              <a:lumMod val="50000"/>
            </a:schemeClr>
          </a:solidFill>
        </p:spPr>
        <p:txBody>
          <a:bodyPr wrap="none" rtlCol="0">
            <a:spAutoFit/>
          </a:bodyPr>
          <a:lstStyle/>
          <a:p>
            <a:r>
              <a:rPr lang="en-US" sz="3600" b="1" dirty="0" smtClean="0"/>
              <a:t>.on(“click”)</a:t>
            </a:r>
            <a:endParaRPr lang="en-US" sz="3600" b="1" dirty="0"/>
          </a:p>
        </p:txBody>
      </p:sp>
      <p:sp>
        <p:nvSpPr>
          <p:cNvPr id="14" name="TextBox 13"/>
          <p:cNvSpPr txBox="1"/>
          <p:nvPr/>
        </p:nvSpPr>
        <p:spPr>
          <a:xfrm>
            <a:off x="3974867" y="5645286"/>
            <a:ext cx="2276264" cy="646331"/>
          </a:xfrm>
          <a:prstGeom prst="rect">
            <a:avLst/>
          </a:prstGeom>
          <a:solidFill>
            <a:schemeClr val="accent6">
              <a:lumMod val="75000"/>
            </a:schemeClr>
          </a:solidFill>
        </p:spPr>
        <p:txBody>
          <a:bodyPr wrap="none" rtlCol="0">
            <a:spAutoFit/>
          </a:bodyPr>
          <a:lstStyle/>
          <a:p>
            <a:r>
              <a:rPr lang="en-US" sz="3600" b="1" dirty="0" smtClean="0"/>
              <a:t>.animate( )</a:t>
            </a:r>
            <a:endParaRPr lang="en-US" sz="3600" b="1" dirty="0"/>
          </a:p>
        </p:txBody>
      </p:sp>
      <p:sp>
        <p:nvSpPr>
          <p:cNvPr id="15" name="TextBox 14"/>
          <p:cNvSpPr txBox="1"/>
          <p:nvPr/>
        </p:nvSpPr>
        <p:spPr>
          <a:xfrm>
            <a:off x="6426661" y="5659607"/>
            <a:ext cx="1174104" cy="646331"/>
          </a:xfrm>
          <a:prstGeom prst="rect">
            <a:avLst/>
          </a:prstGeom>
          <a:solidFill>
            <a:schemeClr val="accent4">
              <a:lumMod val="60000"/>
              <a:lumOff val="40000"/>
            </a:schemeClr>
          </a:solidFill>
        </p:spPr>
        <p:txBody>
          <a:bodyPr wrap="none" rtlCol="0">
            <a:spAutoFit/>
          </a:bodyPr>
          <a:lstStyle/>
          <a:p>
            <a:r>
              <a:rPr lang="en-US" sz="3600" b="1" dirty="0" smtClean="0"/>
              <a:t>.</a:t>
            </a:r>
            <a:r>
              <a:rPr lang="en-US" sz="3600" b="1" dirty="0" err="1" smtClean="0"/>
              <a:t>etc</a:t>
            </a:r>
            <a:r>
              <a:rPr lang="en-US" sz="3600" b="1" dirty="0" smtClean="0"/>
              <a:t>()</a:t>
            </a:r>
            <a:endParaRPr lang="en-US" sz="3600" b="1" dirty="0"/>
          </a:p>
        </p:txBody>
      </p:sp>
      <p:sp>
        <p:nvSpPr>
          <p:cNvPr id="16" name="TextBox 15"/>
          <p:cNvSpPr txBox="1"/>
          <p:nvPr/>
        </p:nvSpPr>
        <p:spPr>
          <a:xfrm>
            <a:off x="31820" y="2856646"/>
            <a:ext cx="9144000" cy="830997"/>
          </a:xfrm>
          <a:prstGeom prst="rect">
            <a:avLst/>
          </a:prstGeom>
          <a:noFill/>
        </p:spPr>
        <p:txBody>
          <a:bodyPr wrap="square" rtlCol="0">
            <a:spAutoFit/>
          </a:bodyPr>
          <a:lstStyle/>
          <a:p>
            <a:pPr algn="ctr"/>
            <a:r>
              <a:rPr lang="en-US" sz="2400" dirty="0" smtClean="0">
                <a:latin typeface="Arial" panose="020B0604020202020204" pitchFamily="34" charset="0"/>
                <a:ea typeface="Roboto" pitchFamily="2" charset="0"/>
                <a:cs typeface="Arial" panose="020B0604020202020204" pitchFamily="34" charset="0"/>
              </a:rPr>
              <a:t>Then we tie the element to a jQuery method of our choosing to capture events and change that element (or a different element) </a:t>
            </a:r>
          </a:p>
        </p:txBody>
      </p:sp>
      <p:sp>
        <p:nvSpPr>
          <p:cNvPr id="17" name="TextBox 16"/>
          <p:cNvSpPr txBox="1"/>
          <p:nvPr/>
        </p:nvSpPr>
        <p:spPr>
          <a:xfrm>
            <a:off x="4630819" y="3893643"/>
            <a:ext cx="1785682" cy="646331"/>
          </a:xfrm>
          <a:prstGeom prst="rect">
            <a:avLst/>
          </a:prstGeom>
          <a:solidFill>
            <a:schemeClr val="tx1">
              <a:lumMod val="75000"/>
              <a:lumOff val="25000"/>
            </a:schemeClr>
          </a:solidFill>
        </p:spPr>
        <p:txBody>
          <a:bodyPr wrap="none" rtlCol="0">
            <a:spAutoFit/>
          </a:bodyPr>
          <a:lstStyle/>
          <a:p>
            <a:r>
              <a:rPr lang="en-US" sz="3600" b="1" dirty="0" smtClean="0"/>
              <a:t>.ready( )</a:t>
            </a:r>
            <a:endParaRPr lang="en-US" sz="3600" b="1" dirty="0"/>
          </a:p>
        </p:txBody>
      </p:sp>
    </p:spTree>
    <p:extLst>
      <p:ext uri="{BB962C8B-B14F-4D97-AF65-F5344CB8AC3E}">
        <p14:creationId xmlns:p14="http://schemas.microsoft.com/office/powerpoint/2010/main" val="14204775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 Common Example</a:t>
            </a:r>
            <a:endParaRPr lang="en-US" dirty="0"/>
          </a:p>
        </p:txBody>
      </p:sp>
      <p:pic>
        <p:nvPicPr>
          <p:cNvPr id="3" name="Picture 2"/>
          <p:cNvPicPr>
            <a:picLocks noChangeAspect="1"/>
          </p:cNvPicPr>
          <p:nvPr/>
        </p:nvPicPr>
        <p:blipFill>
          <a:blip r:embed="rId2"/>
          <a:stretch>
            <a:fillRect/>
          </a:stretch>
        </p:blipFill>
        <p:spPr>
          <a:xfrm>
            <a:off x="325055" y="838200"/>
            <a:ext cx="8590345" cy="1426871"/>
          </a:xfrm>
          <a:prstGeom prst="rect">
            <a:avLst/>
          </a:prstGeom>
        </p:spPr>
      </p:pic>
      <p:pic>
        <p:nvPicPr>
          <p:cNvPr id="4" name="Picture 3"/>
          <p:cNvPicPr>
            <a:picLocks noChangeAspect="1"/>
          </p:cNvPicPr>
          <p:nvPr/>
        </p:nvPicPr>
        <p:blipFill>
          <a:blip r:embed="rId3"/>
          <a:stretch>
            <a:fillRect/>
          </a:stretch>
        </p:blipFill>
        <p:spPr>
          <a:xfrm>
            <a:off x="3075383" y="4425394"/>
            <a:ext cx="1638300" cy="1285875"/>
          </a:xfrm>
          <a:prstGeom prst="rect">
            <a:avLst/>
          </a:prstGeom>
        </p:spPr>
      </p:pic>
      <p:pic>
        <p:nvPicPr>
          <p:cNvPr id="5" name="Picture 4"/>
          <p:cNvPicPr>
            <a:picLocks noChangeAspect="1"/>
          </p:cNvPicPr>
          <p:nvPr/>
        </p:nvPicPr>
        <p:blipFill rotWithShape="1">
          <a:blip r:embed="rId4"/>
          <a:srcRect r="5287"/>
          <a:stretch/>
        </p:blipFill>
        <p:spPr>
          <a:xfrm>
            <a:off x="4620227" y="2449417"/>
            <a:ext cx="4447573" cy="3543300"/>
          </a:xfrm>
          <a:prstGeom prst="rect">
            <a:avLst/>
          </a:prstGeom>
        </p:spPr>
      </p:pic>
      <p:pic>
        <p:nvPicPr>
          <p:cNvPr id="6" name="Picture 5"/>
          <p:cNvPicPr>
            <a:picLocks noChangeAspect="1"/>
          </p:cNvPicPr>
          <p:nvPr/>
        </p:nvPicPr>
        <p:blipFill>
          <a:blip r:embed="rId5"/>
          <a:stretch>
            <a:fillRect/>
          </a:stretch>
        </p:blipFill>
        <p:spPr>
          <a:xfrm>
            <a:off x="0" y="2755115"/>
            <a:ext cx="4772025" cy="1038225"/>
          </a:xfrm>
          <a:prstGeom prst="rect">
            <a:avLst/>
          </a:prstGeom>
        </p:spPr>
      </p:pic>
      <p:cxnSp>
        <p:nvCxnSpPr>
          <p:cNvPr id="7" name="Straight Arrow Connector 6"/>
          <p:cNvCxnSpPr/>
          <p:nvPr/>
        </p:nvCxnSpPr>
        <p:spPr>
          <a:xfrm flipV="1">
            <a:off x="1371600" y="3657600"/>
            <a:ext cx="914400" cy="5634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90900" y="5791200"/>
            <a:ext cx="34671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7618" y="4238665"/>
            <a:ext cx="2510431" cy="369332"/>
          </a:xfrm>
          <a:prstGeom prst="rect">
            <a:avLst/>
          </a:prstGeom>
          <a:noFill/>
        </p:spPr>
        <p:txBody>
          <a:bodyPr wrap="none" rtlCol="0">
            <a:spAutoFit/>
          </a:bodyPr>
          <a:lstStyle/>
          <a:p>
            <a:r>
              <a:rPr lang="en-US" b="1" dirty="0" smtClean="0"/>
              <a:t>1. Click the Grow Button</a:t>
            </a:r>
            <a:endParaRPr lang="en-US" b="1" dirty="0"/>
          </a:p>
        </p:txBody>
      </p:sp>
      <p:sp>
        <p:nvSpPr>
          <p:cNvPr id="10" name="TextBox 9"/>
          <p:cNvSpPr txBox="1"/>
          <p:nvPr/>
        </p:nvSpPr>
        <p:spPr>
          <a:xfrm>
            <a:off x="3390900" y="5921289"/>
            <a:ext cx="2970813" cy="369332"/>
          </a:xfrm>
          <a:prstGeom prst="rect">
            <a:avLst/>
          </a:prstGeom>
          <a:noFill/>
        </p:spPr>
        <p:txBody>
          <a:bodyPr wrap="none" rtlCol="0">
            <a:spAutoFit/>
          </a:bodyPr>
          <a:lstStyle/>
          <a:p>
            <a:r>
              <a:rPr lang="en-US" b="1" dirty="0" smtClean="0"/>
              <a:t>2. Make Captain Planet Grow</a:t>
            </a:r>
            <a:endParaRPr lang="en-US" b="1" dirty="0"/>
          </a:p>
        </p:txBody>
      </p:sp>
    </p:spTree>
    <p:extLst>
      <p:ext uri="{BB962C8B-B14F-4D97-AF65-F5344CB8AC3E}">
        <p14:creationId xmlns:p14="http://schemas.microsoft.com/office/powerpoint/2010/main" val="36540726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Documentation When Needed</a:t>
            </a:r>
            <a:r>
              <a:rPr lang="en-US" dirty="0" smtClean="0"/>
              <a:t>!</a:t>
            </a:r>
            <a:endParaRPr lang="en-US" dirty="0"/>
          </a:p>
        </p:txBody>
      </p:sp>
      <p:pic>
        <p:nvPicPr>
          <p:cNvPr id="3" name="Picture 2"/>
          <p:cNvPicPr>
            <a:picLocks noChangeAspect="1"/>
          </p:cNvPicPr>
          <p:nvPr/>
        </p:nvPicPr>
        <p:blipFill>
          <a:blip r:embed="rId2"/>
          <a:stretch>
            <a:fillRect/>
          </a:stretch>
        </p:blipFill>
        <p:spPr>
          <a:xfrm>
            <a:off x="5681" y="747991"/>
            <a:ext cx="9144189" cy="5305206"/>
          </a:xfrm>
          <a:prstGeom prst="rect">
            <a:avLst/>
          </a:prstGeom>
        </p:spPr>
      </p:pic>
    </p:spTree>
    <p:extLst>
      <p:ext uri="{BB962C8B-B14F-4D97-AF65-F5344CB8AC3E}">
        <p14:creationId xmlns:p14="http://schemas.microsoft.com/office/powerpoint/2010/main" val="3605477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Fridge Game!</a:t>
            </a:r>
            <a:endParaRPr lang="en-US" dirty="0"/>
          </a:p>
        </p:txBody>
      </p:sp>
    </p:spTree>
    <p:extLst>
      <p:ext uri="{BB962C8B-B14F-4D97-AF65-F5344CB8AC3E}">
        <p14:creationId xmlns:p14="http://schemas.microsoft.com/office/powerpoint/2010/main" val="1682325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&gt; YOUR TURN!!</a:t>
            </a:r>
            <a:endParaRPr lang="en-US" sz="2400" b="1" dirty="0">
              <a:latin typeface="Arial" panose="020B0604020202020204" pitchFamily="34" charset="0"/>
              <a:cs typeface="Arial" panose="020B0604020202020204" pitchFamily="34" charset="0"/>
            </a:endParaRPr>
          </a:p>
        </p:txBody>
      </p:sp>
      <p:sp>
        <p:nvSpPr>
          <p:cNvPr id="10" name="TextBox 9"/>
          <p:cNvSpPr txBox="1"/>
          <p:nvPr/>
        </p:nvSpPr>
        <p:spPr>
          <a:xfrm>
            <a:off x="304800" y="762000"/>
            <a:ext cx="8686800" cy="6370975"/>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Working in groups of 3 complete the code for the fridge activity such that:</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Javascript dynamically generates buttons for each of the letters on the screen.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Clicking any of the buttons leads the SAME letter to be displayed on the screen.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Hitting the clear button erases all of the letters from the fridge.</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i="1" dirty="0" smtClean="0">
                <a:latin typeface="Arial" panose="020B0604020202020204" pitchFamily="34" charset="0"/>
                <a:ea typeface="Roboto" pitchFamily="2" charset="0"/>
                <a:cs typeface="Arial" panose="020B0604020202020204" pitchFamily="34" charset="0"/>
              </a:rPr>
              <a:t>Note: This is a </a:t>
            </a:r>
            <a:r>
              <a:rPr lang="en-US" sz="2400" i="1" u="sng" dirty="0" smtClean="0">
                <a:latin typeface="Arial" panose="020B0604020202020204" pitchFamily="34" charset="0"/>
                <a:ea typeface="Roboto" pitchFamily="2" charset="0"/>
                <a:cs typeface="Arial" panose="020B0604020202020204" pitchFamily="34" charset="0"/>
              </a:rPr>
              <a:t>challenging</a:t>
            </a:r>
            <a:r>
              <a:rPr lang="en-US" sz="2400" i="1" dirty="0" smtClean="0">
                <a:latin typeface="Arial" panose="020B0604020202020204" pitchFamily="34" charset="0"/>
                <a:ea typeface="Roboto" pitchFamily="2" charset="0"/>
                <a:cs typeface="Arial" panose="020B0604020202020204" pitchFamily="34" charset="0"/>
              </a:rPr>
              <a:t> exercise. You may want one person to type, while the other two watch over to catch bugs and/or research necessary snippets.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2-FridgeGame </a:t>
            </a:r>
            <a:r>
              <a:rPr lang="en-US" b="1" dirty="0" smtClean="0">
                <a:latin typeface="Arial" panose="020B0604020202020204" pitchFamily="34" charset="0"/>
                <a:ea typeface="Roboto" pitchFamily="2" charset="0"/>
                <a:cs typeface="Arial" panose="020B0604020202020204" pitchFamily="34" charset="0"/>
              </a:rPr>
              <a:t>|  </a:t>
            </a:r>
            <a:r>
              <a:rPr lang="en-US" b="1" dirty="0">
                <a:latin typeface="Arial" panose="020B0604020202020204" pitchFamily="34" charset="0"/>
                <a:ea typeface="Roboto" pitchFamily="2" charset="0"/>
                <a:cs typeface="Arial" panose="020B0604020202020204" pitchFamily="34" charset="0"/>
              </a:rPr>
              <a:t>Suggested Time: </a:t>
            </a:r>
            <a:r>
              <a:rPr lang="en-US" dirty="0" smtClean="0">
                <a:latin typeface="Arial" panose="020B0604020202020204" pitchFamily="34" charset="0"/>
                <a:ea typeface="Roboto" pitchFamily="2" charset="0"/>
                <a:cs typeface="Arial" panose="020B0604020202020204" pitchFamily="34" charset="0"/>
              </a:rPr>
              <a:t>35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7825243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shouldn’t be you…</a:t>
            </a:r>
          </a:p>
        </p:txBody>
      </p:sp>
      <p:pic>
        <p:nvPicPr>
          <p:cNvPr id="5" name="Picture 2" descr="https://media.giphy.com/media/lNMyVfxjfzIJO/giphy.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6199" y="914400"/>
            <a:ext cx="9009081" cy="5056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2779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Crystal Collector!</a:t>
            </a:r>
            <a:endParaRPr lang="en-US" dirty="0"/>
          </a:p>
        </p:txBody>
      </p:sp>
    </p:spTree>
    <p:extLst>
      <p:ext uri="{BB962C8B-B14F-4D97-AF65-F5344CB8AC3E}">
        <p14:creationId xmlns:p14="http://schemas.microsoft.com/office/powerpoint/2010/main" val="112395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Time</a:t>
            </a:r>
            <a:endParaRPr lang="en-US" dirty="0"/>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smtClean="0">
                <a:latin typeface="Arial" panose="020B0604020202020204" pitchFamily="34" charset="0"/>
                <a:ea typeface="Roboto" panose="02000000000000000000" pitchFamily="2" charset="0"/>
                <a:cs typeface="Arial" panose="020B0604020202020204" pitchFamily="34" charset="0"/>
              </a:rPr>
              <a:t>Instructor: Demo </a:t>
            </a:r>
          </a:p>
          <a:p>
            <a:r>
              <a:rPr lang="en-US" sz="2000" i="1" dirty="0" smtClean="0">
                <a:latin typeface="Arial" panose="020B0604020202020204" pitchFamily="34" charset="0"/>
                <a:ea typeface="Roboto" panose="02000000000000000000" pitchFamily="2" charset="0"/>
                <a:cs typeface="Arial" panose="020B0604020202020204" pitchFamily="34" charset="0"/>
              </a:rPr>
              <a:t>(1-12.html | 3-CrystalExample)</a:t>
            </a:r>
            <a:endParaRPr lang="en-US" sz="20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2931511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Lexical Scope</a:t>
            </a:r>
            <a:endParaRPr lang="en-US" dirty="0"/>
          </a:p>
        </p:txBody>
      </p:sp>
    </p:spTree>
    <p:extLst>
      <p:ext uri="{BB962C8B-B14F-4D97-AF65-F5344CB8AC3E}">
        <p14:creationId xmlns:p14="http://schemas.microsoft.com/office/powerpoint/2010/main" val="2372429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err="1" smtClean="0">
                <a:latin typeface="Arial" panose="020B0604020202020204" pitchFamily="34" charset="0"/>
                <a:cs typeface="Arial" panose="020B0604020202020204" pitchFamily="34" charset="0"/>
              </a:rPr>
              <a:t>Shh</a:t>
            </a:r>
            <a:r>
              <a:rPr lang="en-US" sz="2400" b="1" dirty="0" smtClean="0">
                <a:latin typeface="Arial" panose="020B0604020202020204" pitchFamily="34" charset="0"/>
                <a:cs typeface="Arial" panose="020B0604020202020204" pitchFamily="34" charset="0"/>
              </a:rPr>
              <a:t>… Just Between Us.</a:t>
            </a:r>
            <a:endParaRPr lang="en-US" sz="2400" b="1" dirty="0">
              <a:latin typeface="Arial" panose="020B0604020202020204" pitchFamily="34" charset="0"/>
              <a:cs typeface="Arial" panose="020B0604020202020204" pitchFamily="34" charset="0"/>
            </a:endParaRPr>
          </a:p>
        </p:txBody>
      </p:sp>
      <p:pic>
        <p:nvPicPr>
          <p:cNvPr id="11" name="Picture 2" descr="https://render.bitstrips.com/v2/cpanel/8582823-48452630_1-s1-v1.png?palett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51449"/>
            <a:ext cx="3790950" cy="37909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4545809" y="1368585"/>
            <a:ext cx="4572000" cy="2554545"/>
          </a:xfrm>
          <a:prstGeom prst="rect">
            <a:avLst/>
          </a:prstGeom>
          <a:noFill/>
        </p:spPr>
        <p:txBody>
          <a:bodyPr wrap="square" rtlCol="0">
            <a:spAutoFit/>
          </a:bodyPr>
          <a:lstStyle/>
          <a:p>
            <a:r>
              <a:rPr lang="en-US" sz="4000" b="1" u="sng" dirty="0" smtClean="0">
                <a:latin typeface="Arial" panose="020B0604020202020204" pitchFamily="34" charset="0"/>
                <a:ea typeface="Roboto" pitchFamily="2" charset="0"/>
                <a:cs typeface="Arial" panose="020B0604020202020204" pitchFamily="34" charset="0"/>
              </a:rPr>
              <a:t>WARNING:</a:t>
            </a:r>
          </a:p>
          <a:p>
            <a:r>
              <a:rPr lang="en-US" sz="4000" b="1" dirty="0" smtClean="0">
                <a:latin typeface="Arial" panose="020B0604020202020204" pitchFamily="34" charset="0"/>
                <a:ea typeface="Roboto" pitchFamily="2" charset="0"/>
                <a:cs typeface="Arial" panose="020B0604020202020204" pitchFamily="34" charset="0"/>
              </a:rPr>
              <a:t>This next section is heavy on theory.</a:t>
            </a:r>
          </a:p>
        </p:txBody>
      </p:sp>
      <p:sp>
        <p:nvSpPr>
          <p:cNvPr id="13" name="Rectangle 12"/>
          <p:cNvSpPr/>
          <p:nvPr/>
        </p:nvSpPr>
        <p:spPr>
          <a:xfrm>
            <a:off x="457200" y="5361330"/>
            <a:ext cx="8458200" cy="646331"/>
          </a:xfrm>
          <a:prstGeom prst="rect">
            <a:avLst/>
          </a:prstGeom>
        </p:spPr>
        <p:txBody>
          <a:bodyPr wrap="square">
            <a:spAutoFit/>
          </a:bodyPr>
          <a:lstStyle/>
          <a:p>
            <a:pPr algn="ctr"/>
            <a:r>
              <a:rPr lang="en-US" b="1" dirty="0" smtClean="0">
                <a:latin typeface="Arial" panose="020B0604020202020204" pitchFamily="34" charset="0"/>
                <a:ea typeface="Roboto" pitchFamily="2" charset="0"/>
                <a:cs typeface="Arial" panose="020B0604020202020204" pitchFamily="34" charset="0"/>
              </a:rPr>
              <a:t>Disclaimer:</a:t>
            </a:r>
            <a:endParaRPr lang="en-US" b="1" dirty="0">
              <a:latin typeface="Arial" panose="020B0604020202020204" pitchFamily="34" charset="0"/>
              <a:ea typeface="Roboto" pitchFamily="2" charset="0"/>
              <a:cs typeface="Arial" panose="020B0604020202020204" pitchFamily="34" charset="0"/>
            </a:endParaRPr>
          </a:p>
          <a:p>
            <a:pPr algn="ctr"/>
            <a:r>
              <a:rPr lang="en-US" dirty="0">
                <a:latin typeface="Arial" panose="020B0604020202020204" pitchFamily="34" charset="0"/>
                <a:ea typeface="Roboto" pitchFamily="2" charset="0"/>
                <a:cs typeface="Arial" panose="020B0604020202020204" pitchFamily="34" charset="0"/>
              </a:rPr>
              <a:t>It’s not the end of the world if its confusing and/or you’re completely lost.</a:t>
            </a:r>
          </a:p>
        </p:txBody>
      </p:sp>
    </p:spTree>
    <p:extLst>
      <p:ext uri="{BB962C8B-B14F-4D97-AF65-F5344CB8AC3E}">
        <p14:creationId xmlns:p14="http://schemas.microsoft.com/office/powerpoint/2010/main" val="1262101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Javascript Scope</a:t>
            </a:r>
            <a:endParaRPr lang="en-US" sz="2400" b="1"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152400" y="817611"/>
            <a:ext cx="8765935" cy="5490166"/>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smtClean="0">
                <a:latin typeface="Arial" panose="020B0604020202020204" pitchFamily="34" charset="0"/>
                <a:ea typeface="Roboto" panose="02000000000000000000" pitchFamily="2" charset="0"/>
                <a:cs typeface="Arial" panose="020B0604020202020204" pitchFamily="34" charset="0"/>
              </a:rPr>
              <a:t>In Javascript </a:t>
            </a:r>
            <a:r>
              <a:rPr lang="en-US" sz="2000" u="sng" smtClean="0">
                <a:latin typeface="Arial" panose="020B0604020202020204" pitchFamily="34" charset="0"/>
                <a:ea typeface="Roboto" panose="02000000000000000000" pitchFamily="2" charset="0"/>
                <a:cs typeface="Arial" panose="020B0604020202020204" pitchFamily="34" charset="0"/>
              </a:rPr>
              <a:t>curly brackets { } </a:t>
            </a:r>
            <a:r>
              <a:rPr lang="en-US" sz="2000" smtClean="0">
                <a:latin typeface="Arial" panose="020B0604020202020204" pitchFamily="34" charset="0"/>
                <a:ea typeface="Roboto" panose="02000000000000000000" pitchFamily="2" charset="0"/>
                <a:cs typeface="Arial" panose="020B0604020202020204" pitchFamily="34" charset="0"/>
              </a:rPr>
              <a:t>indicate blocks of code. </a:t>
            </a:r>
          </a:p>
          <a:p>
            <a:pPr marL="685800" indent="-457200">
              <a:spcBef>
                <a:spcPts val="0"/>
              </a:spcBef>
            </a:pPr>
            <a:endParaRPr lang="en-US" sz="200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smtClean="0">
                <a:latin typeface="Arial" panose="020B0604020202020204" pitchFamily="34" charset="0"/>
                <a:ea typeface="Roboto" panose="02000000000000000000" pitchFamily="2" charset="0"/>
                <a:cs typeface="Arial" panose="020B0604020202020204" pitchFamily="34" charset="0"/>
              </a:rPr>
              <a:t>In order for the code inside the curly brackets to be executed, it must meet the condition or it must be called (example: functions).</a:t>
            </a:r>
          </a:p>
          <a:p>
            <a:pPr marL="685800" indent="-457200">
              <a:spcBef>
                <a:spcPts val="0"/>
              </a:spcBef>
            </a:pPr>
            <a:endParaRPr lang="en-US" sz="200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smtClean="0">
                <a:latin typeface="Arial" panose="020B0604020202020204" pitchFamily="34" charset="0"/>
                <a:ea typeface="Roboto" panose="02000000000000000000" pitchFamily="2" charset="0"/>
                <a:cs typeface="Arial" panose="020B0604020202020204" pitchFamily="34" charset="0"/>
              </a:rPr>
              <a:t>These blocks of code have the power to affect variables outside the curly brackets if those variables were declared outside – so be careful!</a:t>
            </a:r>
          </a:p>
          <a:p>
            <a:pPr marL="685800" indent="-457200">
              <a:spcBef>
                <a:spcPts val="0"/>
              </a:spcBef>
            </a:pPr>
            <a:endParaRPr lang="en-US" sz="2000" u="sng" dirty="0">
              <a:latin typeface="Arial" panose="020B0604020202020204" pitchFamily="34" charset="0"/>
              <a:ea typeface="Roboto" panose="02000000000000000000" pitchFamily="2"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3755503" y="3193102"/>
            <a:ext cx="4857750" cy="3114675"/>
          </a:xfrm>
          <a:prstGeom prst="rect">
            <a:avLst/>
          </a:prstGeom>
        </p:spPr>
      </p:pic>
    </p:spTree>
    <p:extLst>
      <p:ext uri="{BB962C8B-B14F-4D97-AF65-F5344CB8AC3E}">
        <p14:creationId xmlns:p14="http://schemas.microsoft.com/office/powerpoint/2010/main" val="22438504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Scope = Boxes in Boxes</a:t>
            </a:r>
            <a:endParaRPr lang="en-US" sz="2400" b="1" dirty="0">
              <a:latin typeface="Arial" panose="020B0604020202020204" pitchFamily="34" charset="0"/>
              <a:cs typeface="Arial" panose="020B0604020202020204" pitchFamily="34" charset="0"/>
            </a:endParaRPr>
          </a:p>
        </p:txBody>
      </p:sp>
      <p:pic>
        <p:nvPicPr>
          <p:cNvPr id="5" name="Picture 2" descr="http://clubajax.org/wp-content/uploads/2011/11/HyperCub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 y="1359248"/>
            <a:ext cx="9121340" cy="287384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57200" y="4572000"/>
            <a:ext cx="8458200" cy="1077218"/>
          </a:xfrm>
          <a:prstGeom prst="rect">
            <a:avLst/>
          </a:prstGeom>
        </p:spPr>
        <p:txBody>
          <a:bodyPr wrap="square">
            <a:spAutoFit/>
          </a:bodyPr>
          <a:lstStyle/>
          <a:p>
            <a:pPr algn="ctr"/>
            <a:r>
              <a:rPr lang="en-US" sz="3200" b="1" u="sng" dirty="0" smtClean="0">
                <a:latin typeface="Arial" panose="020B0604020202020204" pitchFamily="34" charset="0"/>
                <a:ea typeface="Roboto" pitchFamily="2" charset="0"/>
                <a:cs typeface="Arial" panose="020B0604020202020204" pitchFamily="34" charset="0"/>
              </a:rPr>
              <a:t>Scope</a:t>
            </a:r>
            <a:r>
              <a:rPr lang="en-US" sz="3200" b="1" dirty="0" smtClean="0">
                <a:latin typeface="Arial" panose="020B0604020202020204" pitchFamily="34" charset="0"/>
                <a:ea typeface="Roboto" pitchFamily="2" charset="0"/>
                <a:cs typeface="Arial" panose="020B0604020202020204" pitchFamily="34" charset="0"/>
              </a:rPr>
              <a:t> impacts which variables can be accessed by which function.</a:t>
            </a:r>
            <a:endParaRPr lang="en-US" sz="3200" u="sng"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2373421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 Boxes in Boxes</a:t>
            </a:r>
            <a:endParaRPr lang="en-US" dirty="0"/>
          </a:p>
        </p:txBody>
      </p:sp>
      <p:sp>
        <p:nvSpPr>
          <p:cNvPr id="3" name="Rectangle 2"/>
          <p:cNvSpPr/>
          <p:nvPr/>
        </p:nvSpPr>
        <p:spPr>
          <a:xfrm>
            <a:off x="457200" y="838200"/>
            <a:ext cx="8382000" cy="533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914400" y="1213571"/>
            <a:ext cx="7620000" cy="48062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72084" y="1622814"/>
            <a:ext cx="6681316" cy="4021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86000" y="2147982"/>
            <a:ext cx="5497286" cy="31809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71894" y="838199"/>
            <a:ext cx="1795684" cy="369332"/>
          </a:xfrm>
          <a:prstGeom prst="rect">
            <a:avLst/>
          </a:prstGeom>
          <a:noFill/>
        </p:spPr>
        <p:txBody>
          <a:bodyPr wrap="none" rtlCol="0">
            <a:spAutoFit/>
          </a:bodyPr>
          <a:lstStyle/>
          <a:p>
            <a:r>
              <a:rPr lang="en-US" b="1" dirty="0" smtClean="0"/>
              <a:t>function global()</a:t>
            </a:r>
            <a:endParaRPr lang="en-US" b="1" dirty="0"/>
          </a:p>
        </p:txBody>
      </p:sp>
      <p:sp>
        <p:nvSpPr>
          <p:cNvPr id="8" name="TextBox 7"/>
          <p:cNvSpPr txBox="1"/>
          <p:nvPr/>
        </p:nvSpPr>
        <p:spPr>
          <a:xfrm>
            <a:off x="1063451" y="1255983"/>
            <a:ext cx="1681871" cy="369332"/>
          </a:xfrm>
          <a:prstGeom prst="rect">
            <a:avLst/>
          </a:prstGeom>
          <a:noFill/>
        </p:spPr>
        <p:txBody>
          <a:bodyPr wrap="none" rtlCol="0">
            <a:spAutoFit/>
          </a:bodyPr>
          <a:lstStyle/>
          <a:p>
            <a:r>
              <a:rPr lang="en-US" b="1" dirty="0" smtClean="0"/>
              <a:t>function inner()</a:t>
            </a:r>
            <a:endParaRPr lang="en-US" b="1" dirty="0"/>
          </a:p>
        </p:txBody>
      </p:sp>
      <p:sp>
        <p:nvSpPr>
          <p:cNvPr id="9" name="TextBox 8"/>
          <p:cNvSpPr txBox="1"/>
          <p:nvPr/>
        </p:nvSpPr>
        <p:spPr>
          <a:xfrm>
            <a:off x="1535534" y="1725179"/>
            <a:ext cx="2141868" cy="369332"/>
          </a:xfrm>
          <a:prstGeom prst="rect">
            <a:avLst/>
          </a:prstGeom>
          <a:noFill/>
        </p:spPr>
        <p:txBody>
          <a:bodyPr wrap="none" rtlCol="0">
            <a:spAutoFit/>
          </a:bodyPr>
          <a:lstStyle/>
          <a:p>
            <a:r>
              <a:rPr lang="en-US" b="1" dirty="0" smtClean="0"/>
              <a:t>function </a:t>
            </a:r>
            <a:r>
              <a:rPr lang="en-US" b="1" dirty="0" err="1" smtClean="0"/>
              <a:t>eveninner</a:t>
            </a:r>
            <a:r>
              <a:rPr lang="en-US" b="1" dirty="0" smtClean="0"/>
              <a:t>()</a:t>
            </a:r>
            <a:endParaRPr lang="en-US" b="1" dirty="0"/>
          </a:p>
        </p:txBody>
      </p:sp>
      <p:sp>
        <p:nvSpPr>
          <p:cNvPr id="10" name="TextBox 9"/>
          <p:cNvSpPr txBox="1"/>
          <p:nvPr/>
        </p:nvSpPr>
        <p:spPr>
          <a:xfrm>
            <a:off x="2535216" y="2210890"/>
            <a:ext cx="1769074" cy="369332"/>
          </a:xfrm>
          <a:prstGeom prst="rect">
            <a:avLst/>
          </a:prstGeom>
          <a:noFill/>
        </p:spPr>
        <p:txBody>
          <a:bodyPr wrap="none" rtlCol="0">
            <a:spAutoFit/>
          </a:bodyPr>
          <a:lstStyle/>
          <a:p>
            <a:r>
              <a:rPr lang="en-US" b="1" dirty="0" smtClean="0"/>
              <a:t>function </a:t>
            </a:r>
            <a:r>
              <a:rPr lang="en-US" b="1" dirty="0" err="1" smtClean="0"/>
              <a:t>innest</a:t>
            </a:r>
            <a:r>
              <a:rPr lang="en-US" b="1" dirty="0" smtClean="0"/>
              <a:t>()</a:t>
            </a:r>
            <a:endParaRPr lang="en-US" b="1" dirty="0"/>
          </a:p>
        </p:txBody>
      </p:sp>
    </p:spTree>
    <p:extLst>
      <p:ext uri="{BB962C8B-B14F-4D97-AF65-F5344CB8AC3E}">
        <p14:creationId xmlns:p14="http://schemas.microsoft.com/office/powerpoint/2010/main" val="798427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98052"/>
            <a:ext cx="6781800" cy="461665"/>
          </a:xfrm>
          <a:prstGeom prst="rect">
            <a:avLst/>
          </a:prstGeom>
        </p:spPr>
        <p:txBody>
          <a:bodyPr wrap="square">
            <a:spAutoFit/>
          </a:bodyPr>
          <a:lstStyle/>
          <a:p>
            <a:r>
              <a:rPr lang="en-US" sz="2400" b="1" dirty="0" err="1" smtClean="0">
                <a:latin typeface="Arial" panose="020B0604020202020204" pitchFamily="34" charset="0"/>
                <a:cs typeface="Arial" panose="020B0604020202020204" pitchFamily="34" charset="0"/>
              </a:rPr>
              <a:t>Javascript’s</a:t>
            </a:r>
            <a:r>
              <a:rPr lang="en-US" sz="2400" b="1" dirty="0" smtClean="0">
                <a:latin typeface="Arial" panose="020B0604020202020204" pitchFamily="34" charset="0"/>
                <a:cs typeface="Arial" panose="020B0604020202020204" pitchFamily="34" charset="0"/>
              </a:rPr>
              <a:t> Odd Relationship with Scope</a:t>
            </a:r>
            <a:endParaRPr lang="en-US" sz="2400" b="1" dirty="0">
              <a:latin typeface="Arial" panose="020B0604020202020204" pitchFamily="34" charset="0"/>
              <a:cs typeface="Arial" panose="020B0604020202020204" pitchFamily="34" charset="0"/>
            </a:endParaRPr>
          </a:p>
        </p:txBody>
      </p:sp>
      <p:sp>
        <p:nvSpPr>
          <p:cNvPr id="4" name="Rectangle 3"/>
          <p:cNvSpPr/>
          <p:nvPr/>
        </p:nvSpPr>
        <p:spPr>
          <a:xfrm>
            <a:off x="457200" y="5361330"/>
            <a:ext cx="8458200" cy="646331"/>
          </a:xfrm>
          <a:prstGeom prst="rect">
            <a:avLst/>
          </a:prstGeom>
        </p:spPr>
        <p:txBody>
          <a:bodyPr wrap="square">
            <a:spAutoFit/>
          </a:bodyPr>
          <a:lstStyle/>
          <a:p>
            <a:pPr algn="ctr"/>
            <a:r>
              <a:rPr lang="en-US" b="1" dirty="0" smtClean="0">
                <a:latin typeface="Arial" panose="020B0604020202020204" pitchFamily="34" charset="0"/>
                <a:ea typeface="Roboto" pitchFamily="2" charset="0"/>
                <a:cs typeface="Arial" panose="020B0604020202020204" pitchFamily="34" charset="0"/>
              </a:rPr>
              <a:t>For those who have programmed in other languages, </a:t>
            </a:r>
            <a:r>
              <a:rPr lang="en-US" b="1" dirty="0" err="1" smtClean="0">
                <a:latin typeface="Arial" panose="020B0604020202020204" pitchFamily="34" charset="0"/>
                <a:ea typeface="Roboto" pitchFamily="2" charset="0"/>
                <a:cs typeface="Arial" panose="020B0604020202020204" pitchFamily="34" charset="0"/>
              </a:rPr>
              <a:t>Javascript</a:t>
            </a:r>
            <a:r>
              <a:rPr lang="en-US" b="1" dirty="0" smtClean="0">
                <a:latin typeface="Arial" panose="020B0604020202020204" pitchFamily="34" charset="0"/>
                <a:ea typeface="Roboto" pitchFamily="2" charset="0"/>
                <a:cs typeface="Arial" panose="020B0604020202020204" pitchFamily="34" charset="0"/>
              </a:rPr>
              <a:t> seemingly behaves in unpredictable ways.</a:t>
            </a:r>
            <a:endParaRPr lang="en-US" dirty="0">
              <a:latin typeface="Arial" panose="020B0604020202020204" pitchFamily="34" charset="0"/>
              <a:ea typeface="Roboto" pitchFamily="2" charset="0"/>
              <a:cs typeface="Arial" panose="020B0604020202020204" pitchFamily="34" charset="0"/>
            </a:endParaRPr>
          </a:p>
        </p:txBody>
      </p:sp>
      <p:pic>
        <p:nvPicPr>
          <p:cNvPr id="5" name="Picture 4" descr="http://blog.monstuff.com/archives/images/js-exec_model_callfun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69" y="962392"/>
            <a:ext cx="5047179" cy="41430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s://render.bitstrips.com/v2/cpanel/9163667-48452630_1-s1-v1.png?palett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3332" y="1752600"/>
            <a:ext cx="3557450" cy="35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3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98052"/>
            <a:ext cx="8839200" cy="461665"/>
          </a:xfrm>
          <a:prstGeom prst="rect">
            <a:avLst/>
          </a:prstGeom>
        </p:spPr>
        <p:txBody>
          <a:bodyPr wrap="square">
            <a:spAutoFit/>
          </a:bodyPr>
          <a:lstStyle/>
          <a:p>
            <a:r>
              <a:rPr lang="en-US" sz="2400" b="1" dirty="0" err="1" smtClean="0">
                <a:latin typeface="Arial" panose="020B0604020202020204" pitchFamily="34" charset="0"/>
                <a:cs typeface="Arial" panose="020B0604020202020204" pitchFamily="34" charset="0"/>
              </a:rPr>
              <a:t>Javascript</a:t>
            </a:r>
            <a:r>
              <a:rPr lang="en-US" sz="2400" b="1" dirty="0" smtClean="0">
                <a:latin typeface="Arial" panose="020B0604020202020204" pitchFamily="34" charset="0"/>
                <a:cs typeface="Arial" panose="020B0604020202020204" pitchFamily="34" charset="0"/>
              </a:rPr>
              <a:t> Scope Example (Tricky) </a:t>
            </a:r>
            <a:endParaRPr lang="en-US" sz="2400" b="1"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52400" y="747991"/>
            <a:ext cx="5650700" cy="5568208"/>
          </a:xfrm>
          <a:prstGeom prst="rect">
            <a:avLst/>
          </a:prstGeom>
        </p:spPr>
      </p:pic>
      <p:sp>
        <p:nvSpPr>
          <p:cNvPr id="5" name="Rectangle 4"/>
          <p:cNvSpPr/>
          <p:nvPr/>
        </p:nvSpPr>
        <p:spPr>
          <a:xfrm>
            <a:off x="5803100" y="2057400"/>
            <a:ext cx="3282470" cy="1446550"/>
          </a:xfrm>
          <a:prstGeom prst="rect">
            <a:avLst/>
          </a:prstGeom>
        </p:spPr>
        <p:txBody>
          <a:bodyPr wrap="square">
            <a:spAutoFit/>
          </a:bodyPr>
          <a:lstStyle/>
          <a:p>
            <a:pPr algn="ctr"/>
            <a:r>
              <a:rPr lang="en-US" sz="2200" dirty="0" smtClean="0">
                <a:latin typeface="Arial" panose="020B0604020202020204" pitchFamily="34" charset="0"/>
                <a:ea typeface="Roboto" pitchFamily="2" charset="0"/>
                <a:cs typeface="Arial" panose="020B0604020202020204" pitchFamily="34" charset="0"/>
              </a:rPr>
              <a:t>Here </a:t>
            </a:r>
            <a:r>
              <a:rPr lang="en-US" sz="2200" b="1" dirty="0" smtClean="0">
                <a:latin typeface="Arial" panose="020B0604020202020204" pitchFamily="34" charset="0"/>
                <a:ea typeface="Roboto" pitchFamily="2" charset="0"/>
                <a:cs typeface="Arial" panose="020B0604020202020204" pitchFamily="34" charset="0"/>
              </a:rPr>
              <a:t>nested function </a:t>
            </a:r>
            <a:r>
              <a:rPr lang="en-US" sz="2200" dirty="0" smtClean="0">
                <a:latin typeface="Arial" panose="020B0604020202020204" pitchFamily="34" charset="0"/>
                <a:ea typeface="Roboto" pitchFamily="2" charset="0"/>
                <a:cs typeface="Arial" panose="020B0604020202020204" pitchFamily="34" charset="0"/>
              </a:rPr>
              <a:t>is clearly able to access the variables of their </a:t>
            </a:r>
            <a:r>
              <a:rPr lang="en-US" sz="2200" b="1" dirty="0" smtClean="0">
                <a:latin typeface="Arial" panose="020B0604020202020204" pitchFamily="34" charset="0"/>
                <a:ea typeface="Roboto" pitchFamily="2" charset="0"/>
                <a:cs typeface="Arial" panose="020B0604020202020204" pitchFamily="34" charset="0"/>
              </a:rPr>
              <a:t>parent function</a:t>
            </a:r>
            <a:r>
              <a:rPr lang="en-US" sz="2200" dirty="0" smtClean="0">
                <a:latin typeface="Arial" panose="020B0604020202020204" pitchFamily="34" charset="0"/>
                <a:ea typeface="Roboto" pitchFamily="2" charset="0"/>
                <a:cs typeface="Arial" panose="020B0604020202020204" pitchFamily="34" charset="0"/>
              </a:rPr>
              <a:t>.</a:t>
            </a:r>
            <a:endParaRPr lang="en-US" sz="2200" dirty="0">
              <a:latin typeface="Arial" panose="020B0604020202020204" pitchFamily="34" charset="0"/>
              <a:ea typeface="Roboto" pitchFamily="2" charset="0"/>
              <a:cs typeface="Arial" panose="020B0604020202020204" pitchFamily="34" charset="0"/>
            </a:endParaRPr>
          </a:p>
        </p:txBody>
      </p:sp>
      <p:cxnSp>
        <p:nvCxnSpPr>
          <p:cNvPr id="7" name="Straight Arrow Connector 6"/>
          <p:cNvCxnSpPr/>
          <p:nvPr/>
        </p:nvCxnSpPr>
        <p:spPr>
          <a:xfrm flipH="1">
            <a:off x="3886200" y="2895600"/>
            <a:ext cx="2209800" cy="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803100" y="4357409"/>
            <a:ext cx="3282470" cy="1785104"/>
          </a:xfrm>
          <a:prstGeom prst="rect">
            <a:avLst/>
          </a:prstGeom>
        </p:spPr>
        <p:txBody>
          <a:bodyPr wrap="square">
            <a:spAutoFit/>
          </a:bodyPr>
          <a:lstStyle/>
          <a:p>
            <a:pPr algn="ctr"/>
            <a:r>
              <a:rPr lang="en-US" sz="2200" dirty="0" smtClean="0">
                <a:latin typeface="Arial" panose="020B0604020202020204" pitchFamily="34" charset="0"/>
                <a:ea typeface="Roboto" pitchFamily="2" charset="0"/>
                <a:cs typeface="Arial" panose="020B0604020202020204" pitchFamily="34" charset="0"/>
              </a:rPr>
              <a:t>Whereas </a:t>
            </a:r>
            <a:r>
              <a:rPr lang="en-US" sz="2200" b="1" dirty="0" smtClean="0">
                <a:latin typeface="Arial" panose="020B0604020202020204" pitchFamily="34" charset="0"/>
                <a:ea typeface="Roboto" pitchFamily="2" charset="0"/>
                <a:cs typeface="Arial" panose="020B0604020202020204" pitchFamily="34" charset="0"/>
              </a:rPr>
              <a:t>outer function </a:t>
            </a:r>
            <a:r>
              <a:rPr lang="en-US" sz="2200" dirty="0" smtClean="0">
                <a:latin typeface="Arial" panose="020B0604020202020204" pitchFamily="34" charset="0"/>
                <a:ea typeface="Roboto" pitchFamily="2" charset="0"/>
                <a:cs typeface="Arial" panose="020B0604020202020204" pitchFamily="34" charset="0"/>
              </a:rPr>
              <a:t>has no idea what the variable z is because it was declared in a child function.</a:t>
            </a:r>
            <a:endParaRPr lang="en-US" sz="2200" dirty="0">
              <a:latin typeface="Arial" panose="020B0604020202020204" pitchFamily="34" charset="0"/>
              <a:ea typeface="Roboto" pitchFamily="2" charset="0"/>
              <a:cs typeface="Arial" panose="020B0604020202020204" pitchFamily="34" charset="0"/>
            </a:endParaRPr>
          </a:p>
        </p:txBody>
      </p:sp>
      <p:cxnSp>
        <p:nvCxnSpPr>
          <p:cNvPr id="11" name="Straight Arrow Connector 10"/>
          <p:cNvCxnSpPr/>
          <p:nvPr/>
        </p:nvCxnSpPr>
        <p:spPr>
          <a:xfrm flipH="1">
            <a:off x="3048000" y="4813359"/>
            <a:ext cx="2895600" cy="90164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886200" y="2929500"/>
            <a:ext cx="2209800" cy="65190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343400" y="2929500"/>
            <a:ext cx="1752600" cy="119806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665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&gt; YOUR TURN!!</a:t>
            </a:r>
            <a:endParaRPr lang="en-US" sz="2400" b="1" dirty="0">
              <a:latin typeface="Arial" panose="020B0604020202020204" pitchFamily="34" charset="0"/>
              <a:cs typeface="Arial" panose="020B0604020202020204" pitchFamily="34" charset="0"/>
            </a:endParaRPr>
          </a:p>
        </p:txBody>
      </p:sp>
      <p:sp>
        <p:nvSpPr>
          <p:cNvPr id="10" name="TextBox 9"/>
          <p:cNvSpPr txBox="1"/>
          <p:nvPr/>
        </p:nvSpPr>
        <p:spPr>
          <a:xfrm>
            <a:off x="304800" y="762000"/>
            <a:ext cx="86868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Take a few moments dissecting what I just said.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Look at the file sent to you and explain to the person next to you what is meant by:</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The terms </a:t>
            </a:r>
            <a:r>
              <a:rPr lang="en-US" sz="2400" dirty="0">
                <a:latin typeface="Arial" panose="020B0604020202020204" pitchFamily="34" charset="0"/>
                <a:ea typeface="Roboto" pitchFamily="2" charset="0"/>
                <a:cs typeface="Arial" panose="020B0604020202020204" pitchFamily="34" charset="0"/>
              </a:rPr>
              <a:t>p</a:t>
            </a:r>
            <a:r>
              <a:rPr lang="en-US" sz="2400" dirty="0" smtClean="0">
                <a:latin typeface="Arial" panose="020B0604020202020204" pitchFamily="34" charset="0"/>
                <a:ea typeface="Roboto" pitchFamily="2" charset="0"/>
                <a:cs typeface="Arial" panose="020B0604020202020204" pitchFamily="34" charset="0"/>
              </a:rPr>
              <a:t>arent function and child function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The concept that child functions can access parent variables but not vice versa.</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smtClean="0">
                <a:latin typeface="Arial" panose="020B0604020202020204" pitchFamily="34" charset="0"/>
                <a:ea typeface="Roboto" pitchFamily="2" charset="0"/>
                <a:cs typeface="Arial" panose="020B0604020202020204" pitchFamily="34" charset="0"/>
              </a:rPr>
              <a:t>Be prepared to share!</a:t>
            </a:r>
            <a:endParaRPr lang="en-US" sz="2400" b="1"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i="1" dirty="0" smtClean="0">
                <a:latin typeface="Arial" panose="020B0604020202020204" pitchFamily="34" charset="0"/>
                <a:ea typeface="Roboto" pitchFamily="2" charset="0"/>
                <a:cs typeface="Arial" panose="020B0604020202020204" pitchFamily="34" charset="0"/>
              </a:rPr>
              <a:t>4-ScopeOne </a:t>
            </a:r>
            <a:r>
              <a:rPr lang="en-US" b="1" dirty="0" smtClean="0">
                <a:latin typeface="Arial" panose="020B0604020202020204" pitchFamily="34" charset="0"/>
                <a:ea typeface="Roboto" pitchFamily="2" charset="0"/>
                <a:cs typeface="Arial" panose="020B0604020202020204" pitchFamily="34" charset="0"/>
              </a:rPr>
              <a:t>|  </a:t>
            </a:r>
            <a:r>
              <a:rPr lang="en-US" b="1" dirty="0">
                <a:latin typeface="Arial" panose="020B0604020202020204" pitchFamily="34" charset="0"/>
                <a:ea typeface="Roboto" pitchFamily="2" charset="0"/>
                <a:cs typeface="Arial" panose="020B0604020202020204" pitchFamily="34" charset="0"/>
              </a:rPr>
              <a:t>Suggested Time: </a:t>
            </a:r>
            <a:r>
              <a:rPr lang="en-US" dirty="0" smtClean="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4610772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this!</a:t>
            </a:r>
          </a:p>
        </p:txBody>
      </p:sp>
      <p:sp>
        <p:nvSpPr>
          <p:cNvPr id="4" name="Content Placeholder 2"/>
          <p:cNvSpPr txBox="1">
            <a:spLocks/>
          </p:cNvSpPr>
          <p:nvPr/>
        </p:nvSpPr>
        <p:spPr>
          <a:xfrm>
            <a:off x="443345" y="1307708"/>
            <a:ext cx="8229600" cy="4525963"/>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Font typeface="Arial" panose="020B0604020202020204" pitchFamily="34" charset="0"/>
              <a:buNone/>
            </a:pPr>
            <a:r>
              <a:rPr lang="en-US" dirty="0" smtClean="0">
                <a:latin typeface="Arial" panose="020B0604020202020204" pitchFamily="34" charset="0"/>
                <a:cs typeface="Arial" panose="020B0604020202020204" pitchFamily="34" charset="0"/>
              </a:rPr>
              <a:t>“You can’t tell whether you’re learning something when you’re learning it—in fact, learning feels a lot more like frustration.”</a:t>
            </a:r>
          </a:p>
          <a:p>
            <a:pPr marL="0" indent="0">
              <a:buFont typeface="Arial" panose="020B0604020202020204" pitchFamily="34" charset="0"/>
              <a:buNone/>
            </a:pPr>
            <a:endParaRPr lang="en-US" dirty="0" smtClean="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dirty="0" smtClean="0">
                <a:latin typeface="Arial" panose="020B0604020202020204" pitchFamily="34" charset="0"/>
                <a:cs typeface="Arial" panose="020B0604020202020204" pitchFamily="34" charset="0"/>
              </a:rPr>
              <a:t>“What I’ve learned is that during this period of frustration is actually when people improve the most, and their improvements are usually obvious to an outsider. If you feel frustrated while trying to understand new concepts, try to remember that it might not feel like it,</a:t>
            </a:r>
            <a:r>
              <a:rPr lang="en-US" b="1" dirty="0" smtClean="0">
                <a:latin typeface="Arial" panose="020B0604020202020204" pitchFamily="34" charset="0"/>
                <a:cs typeface="Arial" panose="020B0604020202020204" pitchFamily="34" charset="0"/>
              </a:rPr>
              <a:t> but you’re probably rapidly expanding your knowledge.</a:t>
            </a:r>
            <a:r>
              <a:rPr lang="en-US" dirty="0" smtClean="0">
                <a:latin typeface="Arial" panose="020B0604020202020204" pitchFamily="34" charset="0"/>
                <a:cs typeface="Arial" panose="020B0604020202020204" pitchFamily="34" charset="0"/>
              </a:rPr>
              <a:t>”</a:t>
            </a:r>
          </a:p>
          <a:p>
            <a:pPr marL="0" indent="0">
              <a:buFont typeface="Arial" panose="020B0604020202020204" pitchFamily="34" charset="0"/>
              <a:buNone/>
            </a:pPr>
            <a:endParaRPr lang="en-US" sz="1600" dirty="0" smtClean="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600" i="1" dirty="0" smtClean="0">
                <a:latin typeface="Arial" panose="020B0604020202020204" pitchFamily="34" charset="0"/>
                <a:cs typeface="Arial" panose="020B0604020202020204" pitchFamily="34" charset="0"/>
              </a:rPr>
              <a:t>Jeff Dickey, Author of Write Modern Web Apps with the MEAN Stack: Mongo, Express, AngularJS, and Node.JS</a:t>
            </a:r>
            <a:endParaRPr lang="en-US" sz="1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67124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&gt; YOUR TURN!!</a:t>
            </a:r>
            <a:endParaRPr lang="en-US" sz="2400" b="1" dirty="0">
              <a:latin typeface="Arial" panose="020B0604020202020204" pitchFamily="34"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i="1" dirty="0" smtClean="0">
                <a:latin typeface="Arial" panose="020B0604020202020204" pitchFamily="34" charset="0"/>
                <a:ea typeface="Roboto" pitchFamily="2" charset="0"/>
                <a:cs typeface="Arial" panose="020B0604020202020204" pitchFamily="34" charset="0"/>
              </a:rPr>
              <a:t>5-ScopeTwo </a:t>
            </a:r>
            <a:r>
              <a:rPr lang="en-US" b="1" dirty="0" smtClean="0">
                <a:latin typeface="Arial" panose="020B0604020202020204" pitchFamily="34" charset="0"/>
                <a:ea typeface="Roboto" pitchFamily="2" charset="0"/>
                <a:cs typeface="Arial" panose="020B0604020202020204" pitchFamily="34" charset="0"/>
              </a:rPr>
              <a:t>|  </a:t>
            </a:r>
            <a:r>
              <a:rPr lang="en-US" b="1" dirty="0">
                <a:latin typeface="Arial" panose="020B0604020202020204" pitchFamily="34" charset="0"/>
                <a:ea typeface="Roboto" pitchFamily="2" charset="0"/>
                <a:cs typeface="Arial" panose="020B0604020202020204" pitchFamily="34" charset="0"/>
              </a:rPr>
              <a:t>Suggested Time: </a:t>
            </a:r>
            <a:r>
              <a:rPr lang="en-US" dirty="0" smtClean="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r>
              <a:rPr lang="en-US" sz="2400" b="1" dirty="0" smtClean="0">
                <a:latin typeface="Arial" panose="020B0604020202020204" pitchFamily="34" charset="0"/>
                <a:ea typeface="Roboto" pitchFamily="2" charset="0"/>
                <a:cs typeface="Arial" panose="020B0604020202020204" pitchFamily="34" charset="0"/>
              </a:rPr>
              <a:t>!</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Note: Pay attention to the unusual use of the keyword: ‘this”</a:t>
            </a:r>
            <a:endParaRPr lang="en-US" sz="24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2201967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&gt; YOUR TURN!!</a:t>
            </a:r>
            <a:endParaRPr lang="en-US" sz="2400" b="1" dirty="0">
              <a:latin typeface="Arial" panose="020B0604020202020204" pitchFamily="34"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i="1" dirty="0" smtClean="0">
                <a:latin typeface="Arial" panose="020B0604020202020204" pitchFamily="34" charset="0"/>
                <a:ea typeface="Roboto" pitchFamily="2" charset="0"/>
                <a:cs typeface="Arial" panose="020B0604020202020204" pitchFamily="34" charset="0"/>
              </a:rPr>
              <a:t>6-ScopeThree </a:t>
            </a:r>
            <a:r>
              <a:rPr lang="en-US" b="1" dirty="0" smtClean="0">
                <a:latin typeface="Arial" panose="020B0604020202020204" pitchFamily="34" charset="0"/>
                <a:ea typeface="Roboto" pitchFamily="2" charset="0"/>
                <a:cs typeface="Arial" panose="020B0604020202020204" pitchFamily="34" charset="0"/>
              </a:rPr>
              <a:t>|  </a:t>
            </a:r>
            <a:r>
              <a:rPr lang="en-US" b="1" dirty="0">
                <a:latin typeface="Arial" panose="020B0604020202020204" pitchFamily="34" charset="0"/>
                <a:ea typeface="Roboto" pitchFamily="2" charset="0"/>
                <a:cs typeface="Arial" panose="020B0604020202020204" pitchFamily="34" charset="0"/>
              </a:rPr>
              <a:t>Suggested Time: </a:t>
            </a:r>
            <a:r>
              <a:rPr lang="en-US" dirty="0" smtClean="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smtClean="0">
                <a:latin typeface="Arial" panose="020B0604020202020204" pitchFamily="34" charset="0"/>
                <a:ea typeface="Roboto" pitchFamily="2" charset="0"/>
                <a:cs typeface="Arial" panose="020B0604020202020204" pitchFamily="34" charset="0"/>
              </a:rPr>
              <a:t>Be prepared to share!</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Note: Pay attention to the unusual use of the keyword: ‘this”</a:t>
            </a:r>
          </a:p>
          <a:p>
            <a:pPr marL="342900" indent="-342900">
              <a:buFont typeface="Arial" panose="020B0604020202020204" pitchFamily="34" charset="0"/>
              <a:buChar char="•"/>
            </a:pPr>
            <a:endParaRPr lang="en-US" sz="2400" b="1" dirty="0" smtClean="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7526448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98052"/>
            <a:ext cx="6781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You Probably…</a:t>
            </a:r>
            <a:endParaRPr lang="en-US" sz="2400" b="1" dirty="0">
              <a:latin typeface="Arial" panose="020B0604020202020204" pitchFamily="34" charset="0"/>
              <a:cs typeface="Arial" panose="020B0604020202020204" pitchFamily="34" charset="0"/>
            </a:endParaRPr>
          </a:p>
        </p:txBody>
      </p:sp>
      <p:pic>
        <p:nvPicPr>
          <p:cNvPr id="7" name="Picture 2" descr="http://cdn.meme.am/instances/500x/6466647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747991"/>
            <a:ext cx="73152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7541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8052"/>
            <a:ext cx="88392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Helpful Article </a:t>
            </a:r>
            <a:r>
              <a:rPr lang="en-US" sz="2400" dirty="0" smtClean="0">
                <a:latin typeface="Arial" panose="020B0604020202020204" pitchFamily="34" charset="0"/>
                <a:cs typeface="Arial" panose="020B0604020202020204" pitchFamily="34" charset="0"/>
              </a:rPr>
              <a:t>(If you’d like to learn more…)</a:t>
            </a:r>
            <a:endParaRPr lang="en-US" sz="24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rotWithShape="1">
          <a:blip r:embed="rId3"/>
          <a:srcRect b="11899"/>
          <a:stretch/>
        </p:blipFill>
        <p:spPr>
          <a:xfrm>
            <a:off x="29690" y="712432"/>
            <a:ext cx="9108440" cy="4773968"/>
          </a:xfrm>
          <a:prstGeom prst="rect">
            <a:avLst/>
          </a:prstGeom>
        </p:spPr>
      </p:pic>
    </p:spTree>
    <p:extLst>
      <p:ext uri="{BB962C8B-B14F-4D97-AF65-F5344CB8AC3E}">
        <p14:creationId xmlns:p14="http://schemas.microsoft.com/office/powerpoint/2010/main" val="12653475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 Brain Teaser</a:t>
            </a:r>
            <a:endParaRPr lang="en-US" dirty="0"/>
          </a:p>
        </p:txBody>
      </p:sp>
      <p:sp>
        <p:nvSpPr>
          <p:cNvPr id="4" name="Text Placeholder 2"/>
          <p:cNvSpPr txBox="1">
            <a:spLocks/>
          </p:cNvSpPr>
          <p:nvPr/>
        </p:nvSpPr>
        <p:spPr>
          <a:xfrm>
            <a:off x="396992" y="3998593"/>
            <a:ext cx="2270008" cy="381000"/>
          </a:xfrm>
          <a:prstGeom prst="rect">
            <a:avLst/>
          </a:prstGeom>
        </p:spPr>
        <p:txBody>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000" b="1" dirty="0" smtClean="0">
                <a:solidFill>
                  <a:schemeClr val="bg1"/>
                </a:solidFill>
                <a:latin typeface="Arial" panose="020B0604020202020204" pitchFamily="34" charset="0"/>
                <a:cs typeface="Arial" panose="020B0604020202020204" pitchFamily="34" charset="0"/>
              </a:rPr>
              <a:t>(Time Permitting)</a:t>
            </a:r>
            <a:endParaRPr lang="en-US" sz="2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34220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8052"/>
            <a:ext cx="88392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Color Picker – Brain Teaser</a:t>
            </a:r>
            <a:endParaRPr lang="en-US" sz="24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838200" y="914399"/>
            <a:ext cx="7772400" cy="5416307"/>
          </a:xfrm>
          <a:prstGeom prst="rect">
            <a:avLst/>
          </a:prstGeom>
        </p:spPr>
      </p:pic>
    </p:spTree>
    <p:extLst>
      <p:ext uri="{BB962C8B-B14F-4D97-AF65-F5344CB8AC3E}">
        <p14:creationId xmlns:p14="http://schemas.microsoft.com/office/powerpoint/2010/main" val="1076182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&gt; YOUR TURN!!</a:t>
            </a:r>
            <a:endParaRPr lang="en-US" sz="2400" b="1" dirty="0">
              <a:latin typeface="Arial" panose="020B0604020202020204" pitchFamily="34"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i="1" dirty="0" smtClean="0">
                <a:latin typeface="Arial" panose="020B0604020202020204" pitchFamily="34" charset="0"/>
                <a:ea typeface="Roboto" pitchFamily="2" charset="0"/>
                <a:cs typeface="Arial" panose="020B0604020202020204" pitchFamily="34" charset="0"/>
              </a:rPr>
              <a:t>7-ColorCorrector </a:t>
            </a:r>
            <a:r>
              <a:rPr lang="en-US" b="1" dirty="0" smtClean="0">
                <a:latin typeface="Arial" panose="020B0604020202020204" pitchFamily="34" charset="0"/>
                <a:ea typeface="Roboto" pitchFamily="2" charset="0"/>
                <a:cs typeface="Arial" panose="020B0604020202020204" pitchFamily="34" charset="0"/>
              </a:rPr>
              <a:t>|  </a:t>
            </a:r>
            <a:r>
              <a:rPr lang="en-US" b="1" dirty="0">
                <a:latin typeface="Arial" panose="020B0604020202020204" pitchFamily="34" charset="0"/>
                <a:ea typeface="Roboto" pitchFamily="2" charset="0"/>
                <a:cs typeface="Arial" panose="020B0604020202020204" pitchFamily="34" charset="0"/>
              </a:rPr>
              <a:t>Suggested Time: </a:t>
            </a:r>
            <a:r>
              <a:rPr lang="en-US" dirty="0" smtClean="0">
                <a:latin typeface="Arial" panose="020B0604020202020204" pitchFamily="34" charset="0"/>
                <a:ea typeface="Roboto" pitchFamily="2" charset="0"/>
                <a:cs typeface="Arial" panose="020B0604020202020204" pitchFamily="34" charset="0"/>
              </a:rPr>
              <a:t>20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Using the files sent to you as a starting point, add the missing code such that the Color Corrector game works correctly.</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smtClean="0">
                <a:latin typeface="Arial" panose="020B0604020202020204" pitchFamily="34" charset="0"/>
                <a:ea typeface="Roboto" pitchFamily="2" charset="0"/>
                <a:cs typeface="Arial" panose="020B0604020202020204" pitchFamily="34" charset="0"/>
              </a:rPr>
              <a:t>To win, you should be picking the “word” that matches the color of the text at the top. </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Ex:</a:t>
            </a:r>
            <a:endParaRPr lang="en-US" sz="2400" dirty="0">
              <a:latin typeface="Arial" panose="020B0604020202020204" pitchFamily="34" charset="0"/>
              <a:ea typeface="Roboto" pitchFamily="2"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624143" y="3352799"/>
            <a:ext cx="1519238" cy="2618023"/>
          </a:xfrm>
          <a:prstGeom prst="rect">
            <a:avLst/>
          </a:prstGeom>
        </p:spPr>
      </p:pic>
      <p:pic>
        <p:nvPicPr>
          <p:cNvPr id="7" name="Picture 6"/>
          <p:cNvPicPr>
            <a:picLocks noChangeAspect="1"/>
          </p:cNvPicPr>
          <p:nvPr/>
        </p:nvPicPr>
        <p:blipFill>
          <a:blip r:embed="rId3"/>
          <a:stretch>
            <a:fillRect/>
          </a:stretch>
        </p:blipFill>
        <p:spPr>
          <a:xfrm>
            <a:off x="4424364" y="3352799"/>
            <a:ext cx="1519238" cy="2618023"/>
          </a:xfrm>
          <a:prstGeom prst="rect">
            <a:avLst/>
          </a:prstGeom>
        </p:spPr>
      </p:pic>
      <p:sp>
        <p:nvSpPr>
          <p:cNvPr id="3" name="Rectangle 2"/>
          <p:cNvSpPr/>
          <p:nvPr/>
        </p:nvSpPr>
        <p:spPr>
          <a:xfrm>
            <a:off x="4424364" y="4800600"/>
            <a:ext cx="950117"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endCxn id="3" idx="1"/>
          </p:cNvCxnSpPr>
          <p:nvPr/>
        </p:nvCxnSpPr>
        <p:spPr>
          <a:xfrm>
            <a:off x="2383762" y="3657600"/>
            <a:ext cx="2040602" cy="12954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2008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7056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Feedback #1 – Pace is Fast!!!</a:t>
            </a:r>
            <a:endParaRPr lang="en-US" sz="2400" b="1" dirty="0">
              <a:latin typeface="Arial" panose="020B0604020202020204" pitchFamily="34" charset="0"/>
              <a:cs typeface="Arial" panose="020B0604020202020204" pitchFamily="34" charset="0"/>
            </a:endParaRPr>
          </a:p>
        </p:txBody>
      </p:sp>
      <p:sp>
        <p:nvSpPr>
          <p:cNvPr id="6" name="Shape 70"/>
          <p:cNvSpPr txBox="1">
            <a:spLocks/>
          </p:cNvSpPr>
          <p:nvPr/>
        </p:nvSpPr>
        <p:spPr>
          <a:xfrm>
            <a:off x="304799" y="761999"/>
            <a:ext cx="8740775" cy="554577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sz="2200" dirty="0" smtClean="0">
                <a:latin typeface="Arial" panose="020B0604020202020204" pitchFamily="34" charset="0"/>
                <a:cs typeface="Arial" panose="020B0604020202020204" pitchFamily="34" charset="0"/>
              </a:rPr>
              <a:t>That said, as instructors / TAs we are here to help.</a:t>
            </a:r>
          </a:p>
          <a:p>
            <a:endParaRPr lang="en-US" sz="2200" dirty="0">
              <a:latin typeface="Arial" panose="020B0604020202020204" pitchFamily="34" charset="0"/>
              <a:cs typeface="Arial" panose="020B0604020202020204" pitchFamily="34" charset="0"/>
            </a:endParaRPr>
          </a:p>
          <a:p>
            <a:r>
              <a:rPr lang="en-US" sz="2200" dirty="0" smtClean="0">
                <a:latin typeface="Arial" panose="020B0604020202020204" pitchFamily="34" charset="0"/>
                <a:cs typeface="Arial" panose="020B0604020202020204" pitchFamily="34" charset="0"/>
              </a:rPr>
              <a:t>As we fall into a class rhythm, feel encouraged to schedule a 1-1 during office hours. </a:t>
            </a:r>
          </a:p>
          <a:p>
            <a:endParaRPr lang="en-US" sz="2200" dirty="0">
              <a:latin typeface="Arial" panose="020B0604020202020204" pitchFamily="34" charset="0"/>
              <a:cs typeface="Arial" panose="020B0604020202020204" pitchFamily="34" charset="0"/>
            </a:endParaRPr>
          </a:p>
          <a:p>
            <a:r>
              <a:rPr lang="en-US" sz="2200" dirty="0" smtClean="0">
                <a:latin typeface="Arial" panose="020B0604020202020204" pitchFamily="34" charset="0"/>
                <a:cs typeface="Arial" panose="020B0604020202020204" pitchFamily="34" charset="0"/>
              </a:rPr>
              <a:t>In addition to using the time to understand concepts… it’s a great way for us to identify weaknesses and outline steps to get on the right track. </a:t>
            </a:r>
          </a:p>
          <a:p>
            <a:endParaRPr lang="en-US" sz="2200" dirty="0">
              <a:latin typeface="Arial" panose="020B0604020202020204" pitchFamily="34" charset="0"/>
              <a:cs typeface="Arial" panose="020B0604020202020204" pitchFamily="34" charset="0"/>
            </a:endParaRPr>
          </a:p>
          <a:p>
            <a:r>
              <a:rPr lang="en-US" sz="2200" dirty="0" smtClean="0">
                <a:latin typeface="Arial" panose="020B0604020202020204" pitchFamily="34" charset="0"/>
                <a:cs typeface="Arial" panose="020B0604020202020204" pitchFamily="34" charset="0"/>
              </a:rPr>
              <a:t>These might be before / after class.</a:t>
            </a:r>
          </a:p>
        </p:txBody>
      </p:sp>
      <p:pic>
        <p:nvPicPr>
          <p:cNvPr id="7" name="Picture 2" descr="http://m.memegen.com/ie232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7974" y="3945575"/>
            <a:ext cx="2362200" cy="236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36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Class</a:t>
            </a:r>
            <a:endParaRPr lang="en-US" dirty="0"/>
          </a:p>
        </p:txBody>
      </p:sp>
    </p:spTree>
    <p:extLst>
      <p:ext uri="{BB962C8B-B14F-4D97-AF65-F5344CB8AC3E}">
        <p14:creationId xmlns:p14="http://schemas.microsoft.com/office/powerpoint/2010/main" val="28322307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5" name="TextBox 4"/>
          <p:cNvSpPr txBox="1"/>
          <p:nvPr/>
        </p:nvSpPr>
        <p:spPr>
          <a:xfrm>
            <a:off x="304800" y="1219200"/>
            <a:ext cx="8686800" cy="3970318"/>
          </a:xfrm>
          <a:prstGeom prst="rect">
            <a:avLst/>
          </a:prstGeom>
          <a:noFill/>
        </p:spPr>
        <p:txBody>
          <a:bodyPr wrap="square" rtlCol="0">
            <a:spAutoFit/>
          </a:bodyPr>
          <a:lstStyle/>
          <a:p>
            <a:pPr marL="742950" indent="-742950">
              <a:buFont typeface="+mj-lt"/>
              <a:buAutoNum type="arabicPeriod"/>
            </a:pPr>
            <a:r>
              <a:rPr lang="en-US" sz="3600" b="1" dirty="0" smtClean="0">
                <a:latin typeface="Arial" panose="020B0604020202020204" pitchFamily="34" charset="0"/>
                <a:ea typeface="Roboto" pitchFamily="2" charset="0"/>
                <a:cs typeface="Arial" panose="020B0604020202020204" pitchFamily="34" charset="0"/>
              </a:rPr>
              <a:t>Play Captain Planet: The GAME!</a:t>
            </a:r>
          </a:p>
          <a:p>
            <a:pPr marL="742950" indent="-742950">
              <a:buFont typeface="+mj-lt"/>
              <a:buAutoNum type="arabicPeriod"/>
            </a:pPr>
            <a:endParaRPr lang="en-US" sz="3600" b="1" dirty="0" smtClean="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smtClean="0">
                <a:latin typeface="Arial" panose="020B0604020202020204" pitchFamily="34" charset="0"/>
                <a:ea typeface="Roboto" pitchFamily="2" charset="0"/>
                <a:cs typeface="Arial" panose="020B0604020202020204" pitchFamily="34" charset="0"/>
              </a:rPr>
              <a:t>Practice jQuery on Fridge</a:t>
            </a:r>
          </a:p>
          <a:p>
            <a:pPr marL="742950" indent="-742950">
              <a:buFont typeface="+mj-lt"/>
              <a:buAutoNum type="arabicPeriod"/>
            </a:pPr>
            <a:endParaRPr lang="en-US" sz="3600" b="1" dirty="0" smtClean="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smtClean="0">
                <a:latin typeface="Arial" panose="020B0604020202020204" pitchFamily="34" charset="0"/>
                <a:ea typeface="Roboto" pitchFamily="2" charset="0"/>
                <a:cs typeface="Arial" panose="020B0604020202020204" pitchFamily="34" charset="0"/>
              </a:rPr>
              <a:t>Pretend to learn scoping</a:t>
            </a: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endParaRPr lang="en-US" sz="3600" b="1" dirty="0" smtClean="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smtClean="0">
                <a:latin typeface="Arial" panose="020B0604020202020204" pitchFamily="34" charset="0"/>
                <a:ea typeface="Roboto" pitchFamily="2" charset="0"/>
                <a:cs typeface="Arial" panose="020B0604020202020204" pitchFamily="34" charset="0"/>
              </a:rPr>
              <a:t>Understand click events</a:t>
            </a:r>
          </a:p>
        </p:txBody>
      </p:sp>
    </p:spTree>
    <p:extLst>
      <p:ext uri="{BB962C8B-B14F-4D97-AF65-F5344CB8AC3E}">
        <p14:creationId xmlns:p14="http://schemas.microsoft.com/office/powerpoint/2010/main" val="2640768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Captain Planet!</a:t>
            </a:r>
            <a:endParaRPr lang="en-US" dirty="0"/>
          </a:p>
        </p:txBody>
      </p:sp>
    </p:spTree>
    <p:extLst>
      <p:ext uri="{BB962C8B-B14F-4D97-AF65-F5344CB8AC3E}">
        <p14:creationId xmlns:p14="http://schemas.microsoft.com/office/powerpoint/2010/main" val="1153232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200" y="152400"/>
            <a:ext cx="9067800" cy="6267239"/>
          </a:xfrm>
          <a:prstGeom prst="rect">
            <a:avLst/>
          </a:prstGeom>
        </p:spPr>
      </p:pic>
    </p:spTree>
    <p:extLst>
      <p:ext uri="{BB962C8B-B14F-4D97-AF65-F5344CB8AC3E}">
        <p14:creationId xmlns:p14="http://schemas.microsoft.com/office/powerpoint/2010/main" val="3379932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Time</a:t>
            </a:r>
            <a:endParaRPr lang="en-US" dirty="0"/>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smtClean="0">
                <a:latin typeface="Arial" panose="020B0604020202020204" pitchFamily="34" charset="0"/>
                <a:ea typeface="Roboto" panose="02000000000000000000" pitchFamily="2" charset="0"/>
                <a:cs typeface="Arial" panose="020B0604020202020204" pitchFamily="34" charset="0"/>
              </a:rPr>
              <a:t>Instructor: Demo </a:t>
            </a:r>
          </a:p>
          <a:p>
            <a:r>
              <a:rPr lang="en-US" sz="2000" i="1" dirty="0" smtClean="0">
                <a:latin typeface="Arial" panose="020B0604020202020204" pitchFamily="34" charset="0"/>
                <a:ea typeface="Roboto" panose="02000000000000000000" pitchFamily="2" charset="0"/>
                <a:cs typeface="Arial" panose="020B0604020202020204" pitchFamily="34" charset="0"/>
              </a:rPr>
              <a:t>(CaptainPlanet.html | 1-CaptainPlanet)</a:t>
            </a:r>
            <a:endParaRPr lang="en-US" sz="20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211524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CF -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utgers -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UTAust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11548</TotalTime>
  <Words>1185</Words>
  <Application>Microsoft Macintosh PowerPoint</Application>
  <PresentationFormat>On-screen Show (4:3)</PresentationFormat>
  <Paragraphs>209</Paragraphs>
  <Slides>37</Slides>
  <Notes>31</Notes>
  <HiddenSlides>0</HiddenSlides>
  <MMClips>0</MMClips>
  <ScaleCrop>false</ScaleCrop>
  <HeadingPairs>
    <vt:vector size="4" baseType="variant">
      <vt:variant>
        <vt:lpstr>Theme</vt:lpstr>
      </vt:variant>
      <vt:variant>
        <vt:i4>4</vt:i4>
      </vt:variant>
      <vt:variant>
        <vt:lpstr>Slide Titles</vt:lpstr>
      </vt:variant>
      <vt:variant>
        <vt:i4>37</vt:i4>
      </vt:variant>
    </vt:vector>
  </HeadingPairs>
  <TitlesOfParts>
    <vt:vector size="41" baseType="lpstr">
      <vt:lpstr>UCF - Theme</vt:lpstr>
      <vt:lpstr>Rutgers - Theme</vt:lpstr>
      <vt:lpstr>Unbranded</vt:lpstr>
      <vt:lpstr>UTAustin</vt:lpstr>
      <vt:lpstr>JS and jQuery Jubilee</vt:lpstr>
      <vt:lpstr>This shouldn’t be you…</vt:lpstr>
      <vt:lpstr>Remember this!</vt:lpstr>
      <vt:lpstr>PowerPoint Presentation</vt:lpstr>
      <vt:lpstr>Today’s Class</vt:lpstr>
      <vt:lpstr>Objectives</vt:lpstr>
      <vt:lpstr>Captain Planet!</vt:lpstr>
      <vt:lpstr>PowerPoint Presentation</vt:lpstr>
      <vt:lpstr>Demo Time</vt:lpstr>
      <vt:lpstr>PowerPoint Presentation</vt:lpstr>
      <vt:lpstr>Pseudocoding – Captain Planet</vt:lpstr>
      <vt:lpstr>PowerPoint Presentation</vt:lpstr>
      <vt:lpstr>jQuery Recap</vt:lpstr>
      <vt:lpstr>jQuery – In a Nutshell </vt:lpstr>
      <vt:lpstr>jQuery – In a Nutshell </vt:lpstr>
      <vt:lpstr>jQuery – Common Example</vt:lpstr>
      <vt:lpstr>Use Documentation When Needed!</vt:lpstr>
      <vt:lpstr>Fridge Game!</vt:lpstr>
      <vt:lpstr>PowerPoint Presentation</vt:lpstr>
      <vt:lpstr>Crystal Collector!</vt:lpstr>
      <vt:lpstr>Demo Time</vt:lpstr>
      <vt:lpstr>Lexical Scope</vt:lpstr>
      <vt:lpstr>PowerPoint Presentation</vt:lpstr>
      <vt:lpstr>PowerPoint Presentation</vt:lpstr>
      <vt:lpstr>PowerPoint Presentation</vt:lpstr>
      <vt:lpstr>Scope = Boxes in Boxes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Build a Brain Teaser</vt:lpstr>
      <vt:lpstr>PowerPoint Presentation</vt:lpstr>
      <vt:lpstr>PowerPoint Presentation</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Kody Peterson</cp:lastModifiedBy>
  <cp:revision>1530</cp:revision>
  <cp:lastPrinted>2016-01-30T16:23:56Z</cp:lastPrinted>
  <dcterms:created xsi:type="dcterms:W3CDTF">2015-01-20T17:19:00Z</dcterms:created>
  <dcterms:modified xsi:type="dcterms:W3CDTF">2016-10-21T02:13:48Z</dcterms:modified>
</cp:coreProperties>
</file>