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421" r:id="rId2"/>
    <p:sldId id="427" r:id="rId3"/>
    <p:sldId id="428" r:id="rId4"/>
    <p:sldId id="422" r:id="rId5"/>
    <p:sldId id="435" r:id="rId6"/>
    <p:sldId id="423" r:id="rId7"/>
    <p:sldId id="429" r:id="rId8"/>
    <p:sldId id="424" r:id="rId9"/>
    <p:sldId id="450" r:id="rId10"/>
    <p:sldId id="436" r:id="rId11"/>
    <p:sldId id="445" r:id="rId12"/>
    <p:sldId id="462" r:id="rId13"/>
    <p:sldId id="461" r:id="rId14"/>
    <p:sldId id="464" r:id="rId15"/>
    <p:sldId id="460" r:id="rId16"/>
    <p:sldId id="456" r:id="rId17"/>
    <p:sldId id="455" r:id="rId18"/>
    <p:sldId id="465" r:id="rId19"/>
    <p:sldId id="449" r:id="rId20"/>
    <p:sldId id="466" r:id="rId21"/>
    <p:sldId id="437" r:id="rId22"/>
    <p:sldId id="452" r:id="rId23"/>
    <p:sldId id="454" r:id="rId24"/>
    <p:sldId id="443" r:id="rId25"/>
    <p:sldId id="453" r:id="rId26"/>
  </p:sldIdLst>
  <p:sldSz cx="12192000" cy="6858000"/>
  <p:notesSz cx="7099300" cy="102235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413EB27-D187-429D-BB16-3EA5290E1711}">
          <p14:sldIdLst>
            <p14:sldId id="421"/>
            <p14:sldId id="427"/>
            <p14:sldId id="428"/>
            <p14:sldId id="422"/>
          </p14:sldIdLst>
        </p14:section>
        <p14:section name="JDKのインストール" id="{0CEC799F-4B36-4FD1-B611-247E1C8DF37E}">
          <p14:sldIdLst>
            <p14:sldId id="435"/>
            <p14:sldId id="423"/>
            <p14:sldId id="429"/>
            <p14:sldId id="424"/>
            <p14:sldId id="450"/>
          </p14:sldIdLst>
        </p14:section>
        <p14:section name="JDKの使用環境の設定" id="{E6EE41D0-E9B4-4E57-9F74-FD237AFA096C}">
          <p14:sldIdLst>
            <p14:sldId id="436"/>
            <p14:sldId id="445"/>
            <p14:sldId id="462"/>
            <p14:sldId id="461"/>
            <p14:sldId id="464"/>
            <p14:sldId id="460"/>
            <p14:sldId id="456"/>
          </p14:sldIdLst>
        </p14:section>
        <p14:section name="プログラムの入力" id="{B91184A4-0782-4FC4-AA94-7671FB3B9BD9}">
          <p14:sldIdLst>
            <p14:sldId id="455"/>
            <p14:sldId id="465"/>
            <p14:sldId id="449"/>
            <p14:sldId id="466"/>
          </p14:sldIdLst>
        </p14:section>
        <p14:section name="JDKの使用" id="{ADD8E00E-D830-46C7-B5C3-70EACEBB1EC7}">
          <p14:sldIdLst>
            <p14:sldId id="437"/>
            <p14:sldId id="452"/>
          </p14:sldIdLst>
        </p14:section>
        <p14:section name="トラブル対応" id="{395F4202-476F-47D0-BC48-B2D16FA65362}">
          <p14:sldIdLst>
            <p14:sldId id="454"/>
            <p14:sldId id="443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00FF"/>
    <a:srgbClr val="FF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6" autoAdjust="0"/>
    <p:restoredTop sz="94660"/>
  </p:normalViewPr>
  <p:slideViewPr>
    <p:cSldViewPr>
      <p:cViewPr varScale="1">
        <p:scale>
          <a:sx n="80" d="100"/>
          <a:sy n="80" d="100"/>
        </p:scale>
        <p:origin x="48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C6DCB782-4BDD-4848-8A38-7866E3FB0873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B7BBBF23-46C1-41E4-BF50-C058DF2E82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46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10363200" cy="187603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9172" y="3263604"/>
            <a:ext cx="8534400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0DC-790C-4ABB-8D7C-A846E1C55C36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678562"/>
            <a:ext cx="8534400" cy="115212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 dirty="0" smtClean="0"/>
              <a:t>サブタイトル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A49D-3525-4018-830E-1CFA282CD2C7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9E4C-B9D9-4CBA-A3B1-676882653526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8784299" y="260648"/>
            <a:ext cx="0" cy="5904656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高橋メソッ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AA3B-D736-491D-A839-FCA3F654A745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623392" y="404664"/>
            <a:ext cx="10945216" cy="5904656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44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774-0F4B-4AB7-AC5E-CAA6F2F77EB0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2EAE-E727-4700-966E-1C74E6103FF7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826D-9CCC-4B1C-BBB0-12DDB45C8415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97C6-C45E-4470-8FCB-2FB3F2530D82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D60-A067-4DDC-B433-6DB4CD933F34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623392" y="1484784"/>
            <a:ext cx="10945216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non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0A98-E187-4EC7-8753-823217912970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3BAA-FF0D-43FD-B89C-7198A8E7052B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81D3-85E6-4839-813A-198AD6063ACC}" type="datetime1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2"/>
                </a:solidFill>
              </a:defRPr>
            </a:lvl1pPr>
          </a:lstStyle>
          <a:p>
            <a:fld id="{8221D9F8-5E7E-4BCD-9C26-335A05766C37}" type="datetime1">
              <a:rPr lang="ja-JP" altLang="en-US" smtClean="0"/>
              <a:pPr/>
              <a:t>2023/4/3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21A2121D-0ADF-4030-BB98-E654A7C5287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ihirakijava.github.io/suppor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dk.java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JDK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以前のインストール／</a:t>
            </a:r>
            <a:r>
              <a:rPr lang="en-US" altLang="ja-JP" dirty="0"/>
              <a:t>C</a:t>
            </a:r>
            <a:r>
              <a:rPr lang="ja-JP" altLang="en-US" dirty="0"/>
              <a:t>ドライブ直下編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(Windows 10/11)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プログラミング」補足資料</a:t>
            </a:r>
            <a:endParaRPr lang="en-US" altLang="ja-JP" dirty="0"/>
          </a:p>
          <a:p>
            <a:r>
              <a:rPr lang="en-US" altLang="ja-JP" dirty="0" smtClean="0"/>
              <a:t>(C)</a:t>
            </a:r>
            <a:r>
              <a:rPr lang="ja-JP" altLang="en-US" dirty="0" smtClean="0"/>
              <a:t> </a:t>
            </a:r>
            <a:r>
              <a:rPr lang="en-US" altLang="ja-JP" dirty="0" smtClean="0"/>
              <a:t>2019</a:t>
            </a:r>
            <a:r>
              <a:rPr lang="ja-JP" altLang="en-US" dirty="0" smtClean="0"/>
              <a:t> 古井陽之助</a:t>
            </a:r>
            <a:r>
              <a:rPr lang="en-US" altLang="ja-JP" dirty="0" smtClean="0"/>
              <a:t>,</a:t>
            </a:r>
            <a:r>
              <a:rPr lang="ja-JP" altLang="en-US" dirty="0" smtClean="0"/>
              <a:t> 神屋郁子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下川俊彦</a:t>
            </a:r>
            <a:r>
              <a:rPr lang="en-US" altLang="ja-JP" dirty="0" smtClean="0"/>
              <a:t>, </a:t>
            </a:r>
            <a:r>
              <a:rPr lang="ja-JP" altLang="en-US" dirty="0" smtClean="0"/>
              <a:t>合志和晃</a:t>
            </a:r>
            <a:r>
              <a:rPr lang="en-US" altLang="ja-JP" dirty="0" smtClean="0"/>
              <a:t>.</a:t>
            </a:r>
          </a:p>
          <a:p>
            <a:r>
              <a:rPr lang="en-US" altLang="ja-JP" dirty="0">
                <a:hlinkClick r:id="rId2"/>
              </a:rPr>
              <a:t>https://mihirakijava.github.io/support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2023/04</a:t>
            </a:r>
            <a:r>
              <a:rPr kumimoji="1" lang="ja-JP" altLang="en-US" dirty="0" smtClean="0"/>
              <a:t>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0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JDK</a:t>
            </a:r>
            <a:r>
              <a:rPr kumimoji="1" lang="ja-JP" altLang="en-US" dirty="0" smtClean="0"/>
              <a:t>の使用環境の設定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75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JDK</a:t>
            </a:r>
            <a:r>
              <a:rPr lang="ja-JP" altLang="en-US" dirty="0">
                <a:solidFill>
                  <a:srgbClr val="0070C0"/>
                </a:solidFill>
              </a:rPr>
              <a:t>の使用環境を設定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/>
              <a:t>(1)</a:t>
            </a:r>
            <a:r>
              <a:rPr lang="ja-JP" altLang="en-US" dirty="0"/>
              <a:t> </a:t>
            </a:r>
            <a:r>
              <a:rPr lang="ja-JP" altLang="en-US" dirty="0" smtClean="0"/>
              <a:t>テキストエディタ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TeraPad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を開いておく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TeraPad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を起動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デスクトップのアイコンを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ダブルクリック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またはスタートメニューから選択</a:t>
            </a:r>
            <a:endParaRPr lang="en-US" altLang="ja-JP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 err="1" smtClean="0"/>
              <a:t>TeraPad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が開く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50" y="2564904"/>
            <a:ext cx="1706666" cy="1607619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4007768" y="2972669"/>
            <a:ext cx="792088" cy="79208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23" y="2142072"/>
            <a:ext cx="4505954" cy="258163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787" y="4936936"/>
            <a:ext cx="3048426" cy="1371791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2267206" y="5531211"/>
            <a:ext cx="1440159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左矢印吹き出し 11"/>
          <p:cNvSpPr/>
          <p:nvPr/>
        </p:nvSpPr>
        <p:spPr>
          <a:xfrm>
            <a:off x="3863752" y="5387238"/>
            <a:ext cx="7056784" cy="738926"/>
          </a:xfrm>
          <a:prstGeom prst="leftArrowCallout">
            <a:avLst>
              <a:gd name="adj1" fmla="val 12082"/>
              <a:gd name="adj2" fmla="val 20553"/>
              <a:gd name="adj3" fmla="val 34055"/>
              <a:gd name="adj4" fmla="val 60172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（参考） これを右クリックすると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スタート画面へのピン止めもできる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2207568" y="4986664"/>
            <a:ext cx="1440159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6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7752184" y="3094745"/>
            <a:ext cx="1512168" cy="373718"/>
          </a:xfrm>
          <a:prstGeom prst="rect">
            <a:avLst/>
          </a:prstGeom>
          <a:solidFill>
            <a:srgbClr val="FFFF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の使用環境を設定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バッチ処理を記述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JDK</a:t>
            </a:r>
            <a:r>
              <a:rPr lang="ja-JP" altLang="en-US" dirty="0" smtClean="0"/>
              <a:t>のフォルダを開いておく</a:t>
            </a:r>
            <a:endParaRPr lang="en-US" altLang="ja-JP" dirty="0" smtClean="0"/>
          </a:p>
          <a:p>
            <a:r>
              <a:rPr lang="ja-JP" altLang="en-US" dirty="0" smtClean="0"/>
              <a:t>アドレス部分</a:t>
            </a:r>
            <a:r>
              <a:rPr lang="ja-JP" altLang="en-US" dirty="0"/>
              <a:t>を</a:t>
            </a:r>
            <a:r>
              <a:rPr lang="ja-JP" altLang="en-US" dirty="0" smtClean="0"/>
              <a:t>クリックし全</a:t>
            </a:r>
            <a:r>
              <a:rPr lang="ja-JP" altLang="en-US" dirty="0"/>
              <a:t>選択</a:t>
            </a:r>
            <a:endParaRPr lang="en-US" altLang="ja-JP" dirty="0" smtClean="0"/>
          </a:p>
          <a:p>
            <a:r>
              <a:rPr lang="ja-JP" altLang="en-US" dirty="0" smtClean="0"/>
              <a:t>コピー</a:t>
            </a:r>
            <a:r>
              <a:rPr lang="ja-JP" altLang="en-US" dirty="0"/>
              <a:t>（</a:t>
            </a:r>
            <a:r>
              <a:rPr lang="en-US" altLang="ja-JP" dirty="0" smtClean="0"/>
              <a:t>[Ctrl]+[C] </a:t>
            </a:r>
            <a:r>
              <a:rPr lang="ja-JP" altLang="en-US" dirty="0" smtClean="0"/>
              <a:t>キー）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 err="1" smtClean="0"/>
              <a:t>TeraPad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に貼り付け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[Ctrl]+[V]</a:t>
            </a:r>
            <a:r>
              <a:rPr lang="ja-JP" altLang="en-US" dirty="0" smtClean="0"/>
              <a:t> キー）</a:t>
            </a:r>
            <a:endParaRPr lang="en-US" altLang="ja-JP" dirty="0" smtClean="0"/>
          </a:p>
          <a:p>
            <a:r>
              <a:rPr lang="ja-JP" altLang="en-US" dirty="0" smtClean="0"/>
              <a:t>次のように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行記述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08416" y="3068960"/>
            <a:ext cx="4763165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 PATH=</a:t>
            </a:r>
            <a:r>
              <a:rPr kumimoji="1" lang="ja-JP" altLang="en-US" sz="2000" dirty="0" smtClean="0">
                <a:solidFill>
                  <a:srgbClr val="C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貼り付け部分</a:t>
            </a:r>
            <a:r>
              <a:rPr kumimoji="1"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\bin;%PATH%</a:t>
            </a:r>
          </a:p>
          <a:p>
            <a:r>
              <a:rPr lang="en-US" altLang="ja-JP" sz="2000" dirty="0" err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cmd</a:t>
            </a:r>
            <a:endParaRPr kumimoji="1" lang="ja-JP" altLang="en-US" sz="2000" dirty="0" err="1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7824194" y="3658444"/>
            <a:ext cx="3614189" cy="446879"/>
          </a:xfrm>
          <a:prstGeom prst="wedgeRoundRectCallout">
            <a:avLst>
              <a:gd name="adj1" fmla="val 6411"/>
              <a:gd name="adj2" fmla="val -1020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コロン「</a:t>
            </a:r>
            <a:r>
              <a:rPr lang="en-US" altLang="ja-JP" sz="3200" b="1" dirty="0" smtClean="0">
                <a:solidFill>
                  <a:srgbClr val="C00000"/>
                </a:solidFill>
              </a:rPr>
              <a:t>:</a:t>
            </a:r>
            <a:r>
              <a:rPr lang="ja-JP" altLang="en-US" sz="2000" dirty="0" smtClean="0">
                <a:solidFill>
                  <a:schemeClr val="tx1"/>
                </a:solidFill>
              </a:rPr>
              <a:t>」ではなくセミコロン「</a:t>
            </a:r>
            <a:r>
              <a:rPr lang="en-US" altLang="ja-JP" sz="3200" dirty="0" smtClean="0">
                <a:solidFill>
                  <a:srgbClr val="C00000"/>
                </a:solidFill>
              </a:rPr>
              <a:t>;</a:t>
            </a:r>
            <a:r>
              <a:rPr lang="ja-JP" altLang="en-US" sz="2000" dirty="0" smtClean="0">
                <a:solidFill>
                  <a:schemeClr val="tx1"/>
                </a:solidFill>
              </a:rPr>
              <a:t>」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3235397"/>
            <a:ext cx="3810532" cy="28578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85" y="4188030"/>
            <a:ext cx="3810532" cy="1905266"/>
          </a:xfrm>
          <a:prstGeom prst="rect">
            <a:avLst/>
          </a:prstGeom>
        </p:spPr>
      </p:pic>
      <p:cxnSp>
        <p:nvCxnSpPr>
          <p:cNvPr id="20" name="直線コネクタ 19"/>
          <p:cNvCxnSpPr/>
          <p:nvPr/>
        </p:nvCxnSpPr>
        <p:spPr bwMode="auto">
          <a:xfrm>
            <a:off x="7680177" y="5301208"/>
            <a:ext cx="1008111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cxnSp>
        <p:nvCxnSpPr>
          <p:cNvPr id="16" name="直線コネクタ 15"/>
          <p:cNvCxnSpPr/>
          <p:nvPr/>
        </p:nvCxnSpPr>
        <p:spPr bwMode="auto">
          <a:xfrm>
            <a:off x="2639616" y="4068000"/>
            <a:ext cx="68113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14" name="U ターン矢印 13"/>
          <p:cNvSpPr/>
          <p:nvPr/>
        </p:nvSpPr>
        <p:spPr>
          <a:xfrm flipV="1">
            <a:off x="2927648" y="4150707"/>
            <a:ext cx="5184575" cy="1781890"/>
          </a:xfrm>
          <a:prstGeom prst="uturnArrow">
            <a:avLst>
              <a:gd name="adj1" fmla="val 4140"/>
              <a:gd name="adj2" fmla="val 6525"/>
              <a:gd name="adj3" fmla="val 12544"/>
              <a:gd name="adj4" fmla="val 43750"/>
              <a:gd name="adj5" fmla="val 31094"/>
            </a:avLst>
          </a:prstGeom>
          <a:solidFill>
            <a:srgbClr val="C00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4547829" y="6115162"/>
            <a:ext cx="2664296" cy="410706"/>
          </a:xfrm>
          <a:prstGeom prst="wedgeRoundRectCallout">
            <a:avLst>
              <a:gd name="adj1" fmla="val 36824"/>
              <a:gd name="adj2" fmla="val -7920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コピー＆貼り付け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09600" y="4509120"/>
            <a:ext cx="2174032" cy="459004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C:\</a:t>
            </a:r>
            <a:r>
              <a:rPr lang="en-US" altLang="ja-JP" sz="2000" dirty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JDK</a:t>
            </a:r>
            <a:r>
              <a:rPr lang="ja-JP" altLang="en-US" sz="2000" dirty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フォルダ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0"/>
          </p:cNvCxnSpPr>
          <p:nvPr/>
        </p:nvCxnSpPr>
        <p:spPr bwMode="auto">
          <a:xfrm flipV="1">
            <a:off x="1696616" y="4105323"/>
            <a:ext cx="943000" cy="403797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404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24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の使用環境を設定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バッチファイルを保存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ファイルを保存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上書き保存ボタンをクリック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sz="2000" dirty="0" smtClean="0"/>
              <a:t>（補足） “上書き”保存でも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無題データの新規保存時には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保存先の指定（右図）が必要</a:t>
            </a:r>
            <a:endParaRPr lang="ja-JP" altLang="en-US" sz="20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ダイアログで</a:t>
            </a:r>
            <a:r>
              <a:rPr lang="ja-JP" altLang="en-US" dirty="0"/>
              <a:t>、</a:t>
            </a:r>
            <a:r>
              <a:rPr kumimoji="1" lang="ja-JP" altLang="en-US" dirty="0" smtClean="0"/>
              <a:t>デスクトップに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フォルダ </a:t>
            </a:r>
            <a:r>
              <a:rPr kumimoji="1" lang="en-US" altLang="ja-JP" b="1" dirty="0" smtClean="0">
                <a:solidFill>
                  <a:srgbClr val="C00000"/>
                </a:solidFill>
              </a:rPr>
              <a:t>java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を作成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34" y="2564904"/>
            <a:ext cx="3810532" cy="1905266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1847528" y="3040532"/>
            <a:ext cx="306851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1991544" y="3577495"/>
            <a:ext cx="1152128" cy="453394"/>
          </a:xfrm>
          <a:prstGeom prst="wedgeRoundRectCallout">
            <a:avLst>
              <a:gd name="adj1" fmla="val -39390"/>
              <a:gd name="adj2" fmla="val -9548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保存</a:t>
            </a: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969726"/>
            <a:ext cx="4953691" cy="3627626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>
          <a:xfrm>
            <a:off x="5879976" y="3943393"/>
            <a:ext cx="906982" cy="52027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735960" y="2598045"/>
            <a:ext cx="2448272" cy="453394"/>
          </a:xfrm>
          <a:prstGeom prst="wedgeRoundRectCallout">
            <a:avLst>
              <a:gd name="adj1" fmla="val -35473"/>
              <a:gd name="adj2" fmla="val 23424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デスクトップ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9480376" y="3196830"/>
            <a:ext cx="306851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3" name="角丸四角形吹き出し 32"/>
          <p:cNvSpPr/>
          <p:nvPr/>
        </p:nvSpPr>
        <p:spPr>
          <a:xfrm>
            <a:off x="10085472" y="2598045"/>
            <a:ext cx="1700128" cy="769343"/>
          </a:xfrm>
          <a:prstGeom prst="wedgeRoundRectCallout">
            <a:avLst>
              <a:gd name="adj1" fmla="val -62227"/>
              <a:gd name="adj2" fmla="val 3325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② 新しい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フォルダ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8953017" y="5001568"/>
            <a:ext cx="2832583" cy="453394"/>
          </a:xfrm>
          <a:prstGeom prst="wedgeRoundRectCallout">
            <a:avLst>
              <a:gd name="adj1" fmla="val -39084"/>
              <a:gd name="adj2" fmla="val -881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③ 名前を「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java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」に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8419207" y="4319650"/>
            <a:ext cx="1853257" cy="44740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3" grpId="0" animBg="1"/>
      <p:bldP spid="28" grpId="0" animBg="1"/>
      <p:bldP spid="32" grpId="0" animBg="1"/>
      <p:bldP spid="33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の使用環境を設定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 </a:t>
            </a:r>
            <a:r>
              <a:rPr lang="ja-JP" altLang="en-US" dirty="0" smtClean="0"/>
              <a:t>バッチファイルを保存（続き）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フォルダ </a:t>
            </a:r>
            <a:r>
              <a:rPr lang="en-US" altLang="ja-JP" dirty="0"/>
              <a:t>java </a:t>
            </a:r>
            <a:r>
              <a:rPr lang="ja-JP" altLang="en-US" dirty="0" smtClean="0"/>
              <a:t>をダブルクリック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b="1" dirty="0">
                <a:solidFill>
                  <a:srgbClr val="C00000"/>
                </a:solidFill>
              </a:rPr>
              <a:t>javaenv.bat</a:t>
            </a:r>
            <a:r>
              <a:rPr lang="ja-JP" altLang="en-US" dirty="0" smtClean="0"/>
              <a:t>」と</a:t>
            </a:r>
            <a:r>
              <a:rPr lang="ja-JP" altLang="en-US" dirty="0"/>
              <a:t>して保存</a:t>
            </a:r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デスクトップ</a:t>
            </a:r>
            <a:r>
              <a:rPr lang="ja-JP" altLang="en-US" dirty="0" smtClean="0"/>
              <a:t>にフォルダ </a:t>
            </a:r>
            <a:r>
              <a:rPr lang="en-US" altLang="ja-JP" dirty="0"/>
              <a:t>java</a:t>
            </a:r>
            <a:r>
              <a:rPr lang="ja-JP" altLang="en-US" dirty="0"/>
              <a:t> 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アイコンが現れた</a:t>
            </a:r>
            <a:r>
              <a:rPr lang="ja-JP" altLang="en-US" dirty="0" smtClean="0"/>
              <a:t>ことを確認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23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4" y="2728725"/>
            <a:ext cx="4953691" cy="3627626"/>
          </a:xfrm>
          <a:prstGeom prst="rect">
            <a:avLst/>
          </a:prstGeom>
        </p:spPr>
      </p:pic>
      <p:cxnSp>
        <p:nvCxnSpPr>
          <p:cNvPr id="27" name="直線コネクタ 26"/>
          <p:cNvCxnSpPr/>
          <p:nvPr/>
        </p:nvCxnSpPr>
        <p:spPr bwMode="auto">
          <a:xfrm>
            <a:off x="1690286" y="3212976"/>
            <a:ext cx="517282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28" name="角丸四角形 27"/>
          <p:cNvSpPr/>
          <p:nvPr/>
        </p:nvSpPr>
        <p:spPr>
          <a:xfrm>
            <a:off x="2495600" y="5813403"/>
            <a:ext cx="1224136" cy="27989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1691119" y="4807478"/>
            <a:ext cx="2534645" cy="775737"/>
          </a:xfrm>
          <a:prstGeom prst="wedgeRoundRectCallout">
            <a:avLst>
              <a:gd name="adj1" fmla="val -4289"/>
              <a:gd name="adj2" fmla="val 7139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② ファイル名は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「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javaenv.bat</a:t>
            </a:r>
            <a:r>
              <a:rPr lang="ja-JP" altLang="en-US" sz="2400" dirty="0" smtClean="0">
                <a:solidFill>
                  <a:schemeClr val="tx1"/>
                </a:solidFill>
              </a:rPr>
              <a:t>」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吹き出し 31"/>
          <p:cNvSpPr/>
          <p:nvPr/>
        </p:nvSpPr>
        <p:spPr>
          <a:xfrm>
            <a:off x="1690286" y="3653699"/>
            <a:ext cx="2651267" cy="784141"/>
          </a:xfrm>
          <a:prstGeom prst="wedgeRoundRectCallout">
            <a:avLst>
              <a:gd name="adj1" fmla="val -35715"/>
              <a:gd name="adj2" fmla="val -9524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保存先は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さっき作った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java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4799856" y="5813402"/>
            <a:ext cx="936104" cy="27989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4367808" y="5129821"/>
            <a:ext cx="1614237" cy="453394"/>
          </a:xfrm>
          <a:prstGeom prst="wedgeRoundRectCallout">
            <a:avLst>
              <a:gd name="adj1" fmla="val -1811"/>
              <a:gd name="adj2" fmla="val 8828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③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保存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40" y="2749598"/>
            <a:ext cx="1924319" cy="1857634"/>
          </a:xfrm>
          <a:prstGeom prst="rect">
            <a:avLst/>
          </a:prstGeom>
        </p:spPr>
      </p:pic>
      <p:sp>
        <p:nvSpPr>
          <p:cNvPr id="40" name="角丸四角形 39"/>
          <p:cNvSpPr/>
          <p:nvPr/>
        </p:nvSpPr>
        <p:spPr>
          <a:xfrm>
            <a:off x="8457951" y="3356992"/>
            <a:ext cx="864096" cy="7428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2" name="角丸四角形吹き出し 41"/>
          <p:cNvSpPr/>
          <p:nvPr/>
        </p:nvSpPr>
        <p:spPr>
          <a:xfrm>
            <a:off x="9422159" y="2986279"/>
            <a:ext cx="2160240" cy="453394"/>
          </a:xfrm>
          <a:prstGeom prst="wedgeRoundRectCallout">
            <a:avLst>
              <a:gd name="adj1" fmla="val -47515"/>
              <a:gd name="adj2" fmla="val 8566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781534" y="4945258"/>
            <a:ext cx="3960000" cy="864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FF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400" dirty="0"/>
              <a:t>フォルダ </a:t>
            </a:r>
            <a:r>
              <a:rPr lang="en-US" altLang="ja-JP" sz="2400" dirty="0"/>
              <a:t>java </a:t>
            </a:r>
            <a:r>
              <a:rPr lang="ja-JP" altLang="en-US" sz="2400" dirty="0" smtClean="0"/>
              <a:t>を開くときには</a:t>
            </a:r>
            <a:endParaRPr lang="en-US" altLang="ja-JP" sz="2400" dirty="0" smtClean="0"/>
          </a:p>
          <a:p>
            <a:pPr algn="ctr"/>
            <a:r>
              <a:rPr kumimoji="1" lang="ja-JP" altLang="en-US" sz="2400" dirty="0" smtClean="0"/>
              <a:t>このアイコンをダブルクリック</a:t>
            </a:r>
          </a:p>
        </p:txBody>
      </p:sp>
      <p:cxnSp>
        <p:nvCxnSpPr>
          <p:cNvPr id="21" name="直線コネクタ 20"/>
          <p:cNvCxnSpPr>
            <a:stCxn id="40" idx="2"/>
            <a:endCxn id="20" idx="0"/>
          </p:cNvCxnSpPr>
          <p:nvPr/>
        </p:nvCxnSpPr>
        <p:spPr bwMode="auto">
          <a:xfrm flipH="1">
            <a:off x="8761534" y="4099859"/>
            <a:ext cx="128465" cy="845399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8028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  <p:bldP spid="33" grpId="0" animBg="1"/>
      <p:bldP spid="36" grpId="0" animBg="1"/>
      <p:bldP spid="40" grpId="0" animBg="1"/>
      <p:bldP spid="42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101" y="2570796"/>
            <a:ext cx="5715798" cy="38105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JDK</a:t>
            </a:r>
            <a:r>
              <a:rPr lang="ja-JP" altLang="en-US" dirty="0">
                <a:solidFill>
                  <a:srgbClr val="0070C0"/>
                </a:solidFill>
              </a:rPr>
              <a:t>の使用環境を設定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(5) </a:t>
            </a:r>
            <a:r>
              <a:rPr lang="ja-JP" altLang="en-US" dirty="0" smtClean="0"/>
              <a:t>確認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フォルダ </a:t>
            </a:r>
            <a:r>
              <a:rPr lang="en-US" altLang="ja-JP" dirty="0" smtClean="0"/>
              <a:t>java </a:t>
            </a:r>
            <a:r>
              <a:rPr lang="ja-JP" altLang="en-US" dirty="0" smtClean="0"/>
              <a:t>にある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javaenv.bat </a:t>
            </a:r>
            <a:r>
              <a:rPr lang="ja-JP" altLang="en-US" dirty="0" smtClean="0"/>
              <a:t>をダブルクリック</a:t>
            </a:r>
            <a:endParaRPr lang="en-US" altLang="ja-JP" dirty="0" smtClean="0"/>
          </a:p>
          <a:p>
            <a:r>
              <a:rPr lang="ja-JP" altLang="en-US" dirty="0" smtClean="0"/>
              <a:t>コマンドプロンプト（右図）が開く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 smtClean="0"/>
              <a:t>JDK</a:t>
            </a:r>
            <a:r>
              <a:rPr lang="ja-JP" altLang="en-US" dirty="0" smtClean="0"/>
              <a:t>のバージョン番号を確認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15</a:t>
            </a:fld>
            <a:endParaRPr lang="ja-JP" altLang="en-US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8040216" y="4869160"/>
            <a:ext cx="108012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34" name="角丸四角形吹き出し 33"/>
          <p:cNvSpPr/>
          <p:nvPr/>
        </p:nvSpPr>
        <p:spPr>
          <a:xfrm>
            <a:off x="8184232" y="4046297"/>
            <a:ext cx="3024336" cy="459004"/>
          </a:xfrm>
          <a:prstGeom prst="wedgeRoundRectCallout">
            <a:avLst>
              <a:gd name="adj1" fmla="val -37829"/>
              <a:gd name="adj2" fmla="val 8672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rgbClr val="C00000"/>
                </a:solidFill>
              </a:rPr>
              <a:t>java -version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ja-JP" altLang="en-US" sz="2400" dirty="0" smtClean="0">
                <a:solidFill>
                  <a:schemeClr val="tx1"/>
                </a:solidFill>
              </a:rPr>
              <a:t>を実行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26" y="3235397"/>
            <a:ext cx="3810532" cy="28578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角丸四角形吹き出し 18"/>
          <p:cNvSpPr/>
          <p:nvPr/>
        </p:nvSpPr>
        <p:spPr>
          <a:xfrm>
            <a:off x="3270950" y="4916685"/>
            <a:ext cx="2304256" cy="453394"/>
          </a:xfrm>
          <a:prstGeom prst="wedgeRoundRectCallout">
            <a:avLst>
              <a:gd name="adj1" fmla="val -39084"/>
              <a:gd name="adj2" fmla="val -881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3205219" y="4365104"/>
            <a:ext cx="93610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297910" y="5789506"/>
            <a:ext cx="3024336" cy="453394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バージョンが表示される</a:t>
            </a:r>
          </a:p>
        </p:txBody>
      </p:sp>
      <p:cxnSp>
        <p:nvCxnSpPr>
          <p:cNvPr id="18" name="直線コネクタ 17"/>
          <p:cNvCxnSpPr>
            <a:stCxn id="16" idx="0"/>
          </p:cNvCxnSpPr>
          <p:nvPr/>
        </p:nvCxnSpPr>
        <p:spPr bwMode="auto">
          <a:xfrm flipH="1" flipV="1">
            <a:off x="7824192" y="5054294"/>
            <a:ext cx="985886" cy="735212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  <p:cxnSp>
        <p:nvCxnSpPr>
          <p:cNvPr id="21" name="直線コネクタ 20"/>
          <p:cNvCxnSpPr/>
          <p:nvPr/>
        </p:nvCxnSpPr>
        <p:spPr bwMode="auto">
          <a:xfrm>
            <a:off x="7284132" y="5013176"/>
            <a:ext cx="54006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7122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9" grpId="0" animBg="1"/>
      <p:bldP spid="2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JDK</a:t>
            </a:r>
            <a:r>
              <a:rPr lang="ja-JP" altLang="en-US" dirty="0">
                <a:solidFill>
                  <a:srgbClr val="0070C0"/>
                </a:solidFill>
              </a:rPr>
              <a:t>の使用環境を</a:t>
            </a:r>
            <a:r>
              <a:rPr lang="ja-JP" altLang="en-US" dirty="0" smtClean="0">
                <a:solidFill>
                  <a:srgbClr val="0070C0"/>
                </a:solidFill>
              </a:rPr>
              <a:t>設定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ja-JP" altLang="en-US" dirty="0" smtClean="0"/>
              <a:t>（参考） </a:t>
            </a:r>
            <a:r>
              <a:rPr lang="en-US" altLang="ja-JP" dirty="0" err="1" smtClean="0"/>
              <a:t>TeraPad</a:t>
            </a:r>
            <a:r>
              <a:rPr lang="ja-JP" altLang="en-US" dirty="0" smtClean="0"/>
              <a:t>以外のテキストエディタについて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Windows</a:t>
            </a:r>
            <a:r>
              <a:rPr lang="ja-JP" altLang="en-US" dirty="0" smtClean="0"/>
              <a:t>付属の「メモ帳」はインストール作業なしで使用可</a:t>
            </a:r>
            <a:endParaRPr lang="en-US" altLang="ja-JP" dirty="0" smtClean="0"/>
          </a:p>
          <a:p>
            <a:r>
              <a:rPr lang="ja-JP" altLang="en-US" dirty="0" smtClean="0"/>
              <a:t>他のテキストエディタもインストールすれば（されていれば）使用可</a:t>
            </a:r>
            <a:endParaRPr lang="en-US" altLang="ja-JP" dirty="0"/>
          </a:p>
          <a:p>
            <a:pPr lvl="1"/>
            <a:r>
              <a:rPr lang="en-US" altLang="ja-JP" dirty="0" err="1" smtClean="0"/>
              <a:t>Mery</a:t>
            </a:r>
            <a:r>
              <a:rPr lang="en-US" altLang="ja-JP" dirty="0" smtClean="0"/>
              <a:t>, Notepad++</a:t>
            </a:r>
            <a:r>
              <a:rPr lang="ja-JP" altLang="en-US" dirty="0" smtClean="0"/>
              <a:t> など</a:t>
            </a:r>
            <a:endParaRPr lang="en-US" altLang="ja-JP" dirty="0" smtClean="0"/>
          </a:p>
          <a:p>
            <a:pPr lvl="4"/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テキストエディタ使用上の注意</a:t>
            </a:r>
            <a:r>
              <a:rPr lang="en-US" altLang="ja-JP" dirty="0" smtClean="0"/>
              <a:t>】</a:t>
            </a:r>
          </a:p>
          <a:p>
            <a:r>
              <a:rPr lang="ja-JP" altLang="en-US" b="1" dirty="0" smtClean="0">
                <a:solidFill>
                  <a:srgbClr val="C00000"/>
                </a:solidFill>
              </a:rPr>
              <a:t>保存先はフォルダ </a:t>
            </a:r>
            <a:r>
              <a:rPr lang="en-US" altLang="ja-JP" b="1" dirty="0" smtClean="0">
                <a:solidFill>
                  <a:srgbClr val="C00000"/>
                </a:solidFill>
              </a:rPr>
              <a:t>java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にするこ</a:t>
            </a:r>
            <a:r>
              <a:rPr lang="ja-JP" altLang="en-US" dirty="0"/>
              <a:t>と</a:t>
            </a:r>
            <a:endParaRPr lang="en-US" altLang="ja-JP" dirty="0" smtClean="0"/>
          </a:p>
          <a:p>
            <a:r>
              <a:rPr lang="ja-JP" altLang="en-US" b="1" dirty="0" smtClean="0">
                <a:solidFill>
                  <a:srgbClr val="C00000"/>
                </a:solidFill>
              </a:rPr>
              <a:t>文字コードは「シフト</a:t>
            </a:r>
            <a:r>
              <a:rPr lang="en-US" altLang="ja-JP" b="1" dirty="0" smtClean="0">
                <a:solidFill>
                  <a:srgbClr val="C00000"/>
                </a:solidFill>
              </a:rPr>
              <a:t>JIS</a:t>
            </a:r>
            <a:r>
              <a:rPr lang="ja-JP" altLang="en-US" b="1" dirty="0" smtClean="0">
                <a:solidFill>
                  <a:srgbClr val="C00000"/>
                </a:solidFill>
              </a:rPr>
              <a:t>」</a:t>
            </a:r>
            <a:r>
              <a:rPr lang="ja-JP" altLang="en-US" dirty="0" smtClean="0"/>
              <a:t>にすること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日本語</a:t>
            </a:r>
            <a:r>
              <a:rPr lang="en-US" altLang="ja-JP" dirty="0" smtClean="0"/>
              <a:t>Windows</a:t>
            </a:r>
            <a:r>
              <a:rPr lang="ja-JP" altLang="en-US" dirty="0"/>
              <a:t>の「メモ帳」で</a:t>
            </a:r>
            <a:r>
              <a:rPr lang="ja-JP" altLang="en-US" dirty="0" smtClean="0"/>
              <a:t>は「</a:t>
            </a:r>
            <a:r>
              <a:rPr lang="en-US" altLang="ja-JP" dirty="0"/>
              <a:t>ANSI</a:t>
            </a:r>
            <a:r>
              <a:rPr lang="ja-JP" altLang="en-US" dirty="0"/>
              <a:t>」</a:t>
            </a:r>
            <a:r>
              <a:rPr lang="ja-JP" altLang="en-US" dirty="0" smtClean="0"/>
              <a:t>がこれに相当</a:t>
            </a:r>
            <a:endParaRPr lang="en-US" altLang="ja-JP" dirty="0"/>
          </a:p>
          <a:p>
            <a:pPr lvl="1"/>
            <a:r>
              <a:rPr lang="ja-JP" altLang="en-US" dirty="0" smtClean="0"/>
              <a:t>ソフトウェアにより表記が異なる </a:t>
            </a:r>
            <a:r>
              <a:rPr lang="en-US" altLang="ja-JP" dirty="0" smtClean="0"/>
              <a:t>...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SHIFT-JIS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SJIS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MS932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CP932</a:t>
            </a:r>
            <a:r>
              <a:rPr lang="ja-JP" altLang="en-US" dirty="0" smtClean="0"/>
              <a:t>」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65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01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/>
              <a:t>(1)</a:t>
            </a:r>
            <a:r>
              <a:rPr lang="ja-JP" altLang="en-US" dirty="0"/>
              <a:t> </a:t>
            </a:r>
            <a:r>
              <a:rPr lang="ja-JP" altLang="en-US" dirty="0" smtClean="0"/>
              <a:t>テキストエディタ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TeraPad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を開く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TeraPad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を起動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デスクトップのアイコンを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ダブルクリック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またはスタートメニューから選択</a:t>
            </a:r>
            <a:endParaRPr lang="en-US" altLang="ja-JP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 err="1" smtClean="0"/>
              <a:t>TeraPad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が開く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50" y="2564904"/>
            <a:ext cx="1706666" cy="1607619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4007768" y="2972669"/>
            <a:ext cx="792088" cy="79208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23" y="2142072"/>
            <a:ext cx="4505954" cy="258163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787" y="4936936"/>
            <a:ext cx="3048426" cy="1371791"/>
          </a:xfrm>
          <a:prstGeom prst="rect">
            <a:avLst/>
          </a:prstGeom>
        </p:spPr>
      </p:pic>
      <p:sp>
        <p:nvSpPr>
          <p:cNvPr id="11" name="角丸四角形 10"/>
          <p:cNvSpPr/>
          <p:nvPr/>
        </p:nvSpPr>
        <p:spPr>
          <a:xfrm>
            <a:off x="2267206" y="5531211"/>
            <a:ext cx="1440159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左矢印吹き出し 11"/>
          <p:cNvSpPr/>
          <p:nvPr/>
        </p:nvSpPr>
        <p:spPr>
          <a:xfrm>
            <a:off x="3863752" y="5387238"/>
            <a:ext cx="7056784" cy="738926"/>
          </a:xfrm>
          <a:prstGeom prst="leftArrowCallout">
            <a:avLst>
              <a:gd name="adj1" fmla="val 12082"/>
              <a:gd name="adj2" fmla="val 20553"/>
              <a:gd name="adj3" fmla="val 34055"/>
              <a:gd name="adj4" fmla="val 60172"/>
            </a:avLst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（参考） これを右クリックすると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スタート画面へのピン止めもできる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2207568" y="4986664"/>
            <a:ext cx="1440159" cy="33716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8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/>
              <a:t>(2)</a:t>
            </a:r>
            <a:r>
              <a:rPr lang="ja-JP" altLang="en-US" dirty="0"/>
              <a:t> プログラムの入力と保存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プログラムを入力</a:t>
            </a:r>
            <a:endParaRPr lang="en-US" altLang="ja-JP" dirty="0"/>
          </a:p>
          <a:p>
            <a:pPr lvl="1"/>
            <a:r>
              <a:rPr lang="ja-JP" altLang="en-US" dirty="0"/>
              <a:t>この例は</a:t>
            </a:r>
            <a:r>
              <a:rPr lang="en-US" altLang="ja-JP" dirty="0"/>
              <a:t>3.4</a:t>
            </a:r>
            <a:r>
              <a:rPr lang="ja-JP" altLang="en-US" dirty="0"/>
              <a:t>節のリスト</a:t>
            </a:r>
            <a:r>
              <a:rPr lang="en-US" altLang="ja-JP" dirty="0" smtClean="0"/>
              <a:t>3.16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ファイルに上書き</a:t>
            </a:r>
            <a:r>
              <a:rPr lang="ja-JP" altLang="en-US" dirty="0" smtClean="0"/>
              <a:t>保存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新規保存時のみ保存先を</a:t>
            </a:r>
            <a:r>
              <a:rPr lang="ja-JP" altLang="en-US" dirty="0" smtClean="0"/>
              <a:t>指定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35" y="2636912"/>
            <a:ext cx="3810330" cy="228619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56271"/>
          <a:stretch/>
        </p:blipFill>
        <p:spPr>
          <a:xfrm>
            <a:off x="1396835" y="5691295"/>
            <a:ext cx="3810330" cy="999728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1756701" y="6039806"/>
            <a:ext cx="234843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279576" y="5737765"/>
            <a:ext cx="1152128" cy="453394"/>
          </a:xfrm>
          <a:prstGeom prst="wedgeRoundRectCallout">
            <a:avLst>
              <a:gd name="adj1" fmla="val -69956"/>
              <a:gd name="adj2" fmla="val 3125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保存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54" y="2420888"/>
            <a:ext cx="4953691" cy="3627626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 bwMode="auto">
          <a:xfrm>
            <a:off x="7278808" y="2924944"/>
            <a:ext cx="517282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13" name="角丸四角形 12"/>
          <p:cNvSpPr/>
          <p:nvPr/>
        </p:nvSpPr>
        <p:spPr>
          <a:xfrm>
            <a:off x="8084122" y="5515045"/>
            <a:ext cx="1224136" cy="27989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7043937" y="4509120"/>
            <a:ext cx="2782182" cy="775737"/>
          </a:xfrm>
          <a:prstGeom prst="wedgeRoundRectCallout">
            <a:avLst>
              <a:gd name="adj1" fmla="val -4289"/>
              <a:gd name="adj2" fmla="val 7139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② </a:t>
            </a:r>
            <a:r>
              <a:rPr lang="ja-JP" altLang="en-US" sz="2400" dirty="0">
                <a:solidFill>
                  <a:schemeClr val="tx1"/>
                </a:solidFill>
              </a:rPr>
              <a:t>ファイル名には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「</a:t>
            </a:r>
            <a:r>
              <a:rPr lang="en-US" altLang="ja-JP" sz="2400" b="1" dirty="0">
                <a:solidFill>
                  <a:srgbClr val="C00000"/>
                </a:solidFill>
              </a:rPr>
              <a:t>.java</a:t>
            </a:r>
            <a:r>
              <a:rPr lang="ja-JP" altLang="en-US" sz="2400" dirty="0">
                <a:solidFill>
                  <a:schemeClr val="tx1"/>
                </a:solidFill>
              </a:rPr>
              <a:t>」が必要</a:t>
            </a:r>
          </a:p>
        </p:txBody>
      </p:sp>
      <p:sp>
        <p:nvSpPr>
          <p:cNvPr id="15" name="角丸四角形吹き出し 14"/>
          <p:cNvSpPr/>
          <p:nvPr/>
        </p:nvSpPr>
        <p:spPr>
          <a:xfrm>
            <a:off x="7043937" y="3255087"/>
            <a:ext cx="2076399" cy="784141"/>
          </a:xfrm>
          <a:prstGeom prst="wedgeRoundRectCallout">
            <a:avLst>
              <a:gd name="adj1" fmla="val -25533"/>
              <a:gd name="adj2" fmla="val -8414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保存先は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フォルダ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java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10388378" y="5515044"/>
            <a:ext cx="936104" cy="27989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9968162" y="4831463"/>
            <a:ext cx="1614237" cy="453394"/>
          </a:xfrm>
          <a:prstGeom prst="wedgeRoundRectCallout">
            <a:avLst>
              <a:gd name="adj1" fmla="val -1811"/>
              <a:gd name="adj2" fmla="val 8828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③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保存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7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この資料の使用について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本資料は下記書籍の補足資料です。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「見ひらきで学べる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近代科学社</a:t>
            </a:r>
            <a:r>
              <a:rPr lang="en-US" altLang="ja-JP" dirty="0" smtClean="0"/>
              <a:t>, (2019).</a:t>
            </a:r>
          </a:p>
          <a:p>
            <a:pPr lvl="4"/>
            <a:endParaRPr lang="en-US" altLang="ja-JP" dirty="0" smtClean="0"/>
          </a:p>
          <a:p>
            <a:r>
              <a:rPr kumimoji="1" lang="ja-JP" altLang="en-US" dirty="0" smtClean="0"/>
              <a:t>本資料の著作権は著者が所有します。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ただし、引用されている著作物の著作権はその著作権者のものです。</a:t>
            </a:r>
            <a:endParaRPr lang="en-US" altLang="ja-JP" dirty="0" smtClean="0"/>
          </a:p>
          <a:p>
            <a:pPr lvl="4"/>
            <a:endParaRPr lang="en-US" altLang="ja-JP" dirty="0" smtClean="0"/>
          </a:p>
          <a:p>
            <a:r>
              <a:rPr lang="ja-JP" altLang="en-US" dirty="0"/>
              <a:t>本資料</a:t>
            </a:r>
            <a:r>
              <a:rPr lang="ja-JP" altLang="en-US" dirty="0" smtClean="0"/>
              <a:t>の改変・配布は、</a:t>
            </a:r>
            <a:r>
              <a:rPr lang="ja-JP" altLang="en-US" dirty="0"/>
              <a:t>学校</a:t>
            </a:r>
            <a:r>
              <a:rPr kumimoji="1" lang="ja-JP" altLang="en-US" dirty="0" smtClean="0"/>
              <a:t>・企業等の団体内部での利用に限り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可能です。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ただし、団体外部への配布は禁止します。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4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プログラムの入力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入力</a:t>
            </a:r>
            <a:r>
              <a:rPr lang="ja-JP" altLang="en-US" dirty="0"/>
              <a:t>の終了</a:t>
            </a:r>
            <a:r>
              <a:rPr lang="ja-JP" altLang="en-US" dirty="0" smtClean="0"/>
              <a:t>と編集再開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err="1"/>
              <a:t>TeraPad</a:t>
            </a:r>
            <a:r>
              <a:rPr lang="en-US" altLang="ja-JP" dirty="0"/>
              <a:t> </a:t>
            </a:r>
            <a:r>
              <a:rPr lang="ja-JP" altLang="en-US" dirty="0" smtClean="0"/>
              <a:t>を閉じる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もし開きなおしたいなら（方法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[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開き直す</a:t>
            </a:r>
            <a:r>
              <a:rPr lang="en-US" altLang="ja-JP" dirty="0" smtClean="0"/>
              <a:t>]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もし開きなおしたいなら（方法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TeraPad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を開いて</a:t>
            </a:r>
            <a:endParaRPr lang="en-US" altLang="ja-JP" dirty="0" smtClean="0"/>
          </a:p>
          <a:p>
            <a:pPr lvl="1"/>
            <a:r>
              <a:rPr lang="ja-JP" altLang="en-US" dirty="0"/>
              <a:t>ファイル</a:t>
            </a:r>
            <a:r>
              <a:rPr lang="ja-JP" altLang="en-US" dirty="0" smtClean="0"/>
              <a:t>をドラッグ＆ドロップ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17" y="2404409"/>
            <a:ext cx="1905165" cy="952583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3863752" y="2396670"/>
            <a:ext cx="432048" cy="26431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863752" y="1737957"/>
            <a:ext cx="1395407" cy="453394"/>
          </a:xfrm>
          <a:prstGeom prst="wedgeRoundRectCallout">
            <a:avLst>
              <a:gd name="adj1" fmla="val -37016"/>
              <a:gd name="adj2" fmla="val 7813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閉じる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6" y="4764094"/>
            <a:ext cx="5334745" cy="19052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角丸四角形 9"/>
          <p:cNvSpPr/>
          <p:nvPr/>
        </p:nvSpPr>
        <p:spPr>
          <a:xfrm>
            <a:off x="591412" y="4980403"/>
            <a:ext cx="536036" cy="19230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84286" y="5652196"/>
            <a:ext cx="2343362" cy="19230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802" y="3192994"/>
            <a:ext cx="4572396" cy="3048264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8911478" y="5229200"/>
            <a:ext cx="1432994" cy="26431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曲折矢印 16"/>
          <p:cNvSpPr/>
          <p:nvPr/>
        </p:nvSpPr>
        <p:spPr>
          <a:xfrm rot="16200000">
            <a:off x="7452938" y="4016278"/>
            <a:ext cx="1008113" cy="1705767"/>
          </a:xfrm>
          <a:prstGeom prst="bentArrow">
            <a:avLst>
              <a:gd name="adj1" fmla="val 8378"/>
              <a:gd name="adj2" fmla="val 14644"/>
              <a:gd name="adj3" fmla="val 30532"/>
              <a:gd name="adj4" fmla="val 62254"/>
            </a:avLst>
          </a:prstGeom>
          <a:solidFill>
            <a:srgbClr val="C000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7464152" y="5697455"/>
            <a:ext cx="1728192" cy="727835"/>
          </a:xfrm>
          <a:prstGeom prst="wedgeRoundRectCallout">
            <a:avLst>
              <a:gd name="adj1" fmla="val -34984"/>
              <a:gd name="adj2" fmla="val -8818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ドラッグ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＆ドロップ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1492831" y="5998842"/>
            <a:ext cx="2232247" cy="453394"/>
          </a:xfrm>
          <a:prstGeom prst="wedgeRoundRectCallout">
            <a:avLst>
              <a:gd name="adj1" fmla="val -39355"/>
              <a:gd name="adj2" fmla="val -7456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開き直す</a:t>
            </a:r>
            <a:r>
              <a:rPr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1492831" y="4664719"/>
            <a:ext cx="2037463" cy="453394"/>
          </a:xfrm>
          <a:prstGeom prst="wedgeRoundRectCallout">
            <a:avLst>
              <a:gd name="adj1" fmla="val -64755"/>
              <a:gd name="adj2" fmla="val 3592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ファイル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9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JDK</a:t>
            </a:r>
            <a:r>
              <a:rPr kumimoji="1" lang="ja-JP" altLang="en-US" dirty="0" smtClean="0"/>
              <a:t>の使用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8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6" y="4217422"/>
            <a:ext cx="3810532" cy="19052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70C0"/>
                </a:solidFill>
              </a:rPr>
              <a:t>JDK</a:t>
            </a:r>
            <a:r>
              <a:rPr lang="ja-JP" altLang="en-US" dirty="0">
                <a:solidFill>
                  <a:srgbClr val="0070C0"/>
                </a:solidFill>
              </a:rPr>
              <a:t>の</a:t>
            </a:r>
            <a:r>
              <a:rPr lang="ja-JP" altLang="en-US" dirty="0" smtClean="0">
                <a:solidFill>
                  <a:srgbClr val="0070C0"/>
                </a:solidFill>
              </a:rPr>
              <a:t>使用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 smtClean="0"/>
              <a:t>コンパイル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javac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と実行</a:t>
            </a:r>
            <a:r>
              <a:rPr lang="en-US" altLang="ja-JP" dirty="0" smtClean="0"/>
              <a:t>(java)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デスクトップの </a:t>
            </a:r>
            <a:r>
              <a:rPr lang="en-US" altLang="ja-JP" dirty="0" smtClean="0"/>
              <a:t>java </a:t>
            </a:r>
            <a:r>
              <a:rPr lang="ja-JP" altLang="en-US" dirty="0" smtClean="0"/>
              <a:t>を開く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javaenv.bat </a:t>
            </a:r>
            <a:r>
              <a:rPr lang="ja-JP" altLang="en-US" dirty="0" smtClean="0"/>
              <a:t>をダブルクリック</a:t>
            </a:r>
            <a:endParaRPr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 smtClean="0"/>
              <a:t>コンパイル</a:t>
            </a:r>
            <a:r>
              <a:rPr lang="en-US" altLang="ja-JP" dirty="0"/>
              <a:t>(</a:t>
            </a:r>
            <a:r>
              <a:rPr lang="en-US" altLang="ja-JP" dirty="0" err="1"/>
              <a:t>javac</a:t>
            </a:r>
            <a:r>
              <a:rPr lang="en-US" altLang="ja-JP" dirty="0"/>
              <a:t>)</a:t>
            </a:r>
            <a:r>
              <a:rPr lang="ja-JP" altLang="en-US" dirty="0"/>
              <a:t>と実行</a:t>
            </a:r>
            <a:r>
              <a:rPr lang="en-US" altLang="ja-JP" dirty="0"/>
              <a:t>(java)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実行</a:t>
            </a:r>
            <a:r>
              <a:rPr lang="ja-JP" altLang="en-US" dirty="0" smtClean="0"/>
              <a:t>結果が表示される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19" name="角丸四角形吹き出し 18"/>
          <p:cNvSpPr/>
          <p:nvPr/>
        </p:nvSpPr>
        <p:spPr>
          <a:xfrm>
            <a:off x="3270950" y="5899467"/>
            <a:ext cx="2304256" cy="453394"/>
          </a:xfrm>
          <a:prstGeom prst="wedgeRoundRectCallout">
            <a:avLst>
              <a:gd name="adj1" fmla="val -38321"/>
              <a:gd name="adj2" fmla="val -84270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3205219" y="5400572"/>
            <a:ext cx="936104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5" b="19720"/>
          <a:stretch/>
        </p:blipFill>
        <p:spPr>
          <a:xfrm>
            <a:off x="2243059" y="2132856"/>
            <a:ext cx="1924319" cy="108012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2761837" y="2319726"/>
            <a:ext cx="864096" cy="7428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3270950" y="3168842"/>
            <a:ext cx="2304256" cy="453394"/>
          </a:xfrm>
          <a:prstGeom prst="wedgeRoundRectCallout">
            <a:avLst>
              <a:gd name="adj1" fmla="val -34124"/>
              <a:gd name="adj2" fmla="val -80391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84534" y="5211411"/>
            <a:ext cx="4810932" cy="1015663"/>
          </a:xfrm>
          <a:prstGeom prst="rect">
            <a:avLst/>
          </a:prstGeom>
          <a:solidFill>
            <a:srgbClr val="FFFFCC"/>
          </a:solidFill>
          <a:ln w="19050">
            <a:solidFill>
              <a:srgbClr val="C00000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 smtClean="0"/>
              <a:t>（注意） プログラムを</a:t>
            </a:r>
            <a:r>
              <a:rPr lang="ja-JP" altLang="en-US" sz="2400" dirty="0"/>
              <a:t>修正</a:t>
            </a:r>
            <a:r>
              <a:rPr kumimoji="1" lang="ja-JP" altLang="en-US" sz="2400" dirty="0" smtClean="0"/>
              <a:t>したら必ず</a:t>
            </a:r>
            <a:endParaRPr lang="en-US" altLang="ja-JP" sz="2400" dirty="0"/>
          </a:p>
          <a:p>
            <a:pPr algn="ctr"/>
            <a:endParaRPr kumimoji="1" lang="en-US" altLang="ja-JP" sz="1200" dirty="0" smtClean="0"/>
          </a:p>
          <a:p>
            <a:pPr algn="ctr"/>
            <a:r>
              <a:rPr lang="ja-JP" altLang="en-US" sz="2400" dirty="0" smtClean="0"/>
              <a:t>上書き保存 → </a:t>
            </a:r>
            <a:r>
              <a:rPr kumimoji="1" lang="en-US" altLang="ja-JP" sz="2400" dirty="0" err="1" smtClean="0"/>
              <a:t>javac</a:t>
            </a:r>
            <a:r>
              <a:rPr kumimoji="1" lang="en-US" altLang="ja-JP" sz="2400" dirty="0" smtClean="0"/>
              <a:t> </a:t>
            </a:r>
            <a:r>
              <a:rPr lang="ja-JP" altLang="en-US" sz="2400" dirty="0" smtClean="0"/>
              <a:t>→ </a:t>
            </a:r>
            <a:r>
              <a:rPr lang="en-US" altLang="ja-JP" sz="2400" dirty="0" smtClean="0"/>
              <a:t>java</a:t>
            </a:r>
            <a:endParaRPr kumimoji="1" lang="ja-JP" altLang="en-US" sz="24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534" y="2736659"/>
            <a:ext cx="4763165" cy="952633"/>
          </a:xfrm>
          <a:prstGeom prst="rect">
            <a:avLst/>
          </a:prstGeom>
        </p:spPr>
      </p:pic>
      <p:cxnSp>
        <p:nvCxnSpPr>
          <p:cNvPr id="29" name="直線コネクタ 28"/>
          <p:cNvCxnSpPr/>
          <p:nvPr/>
        </p:nvCxnSpPr>
        <p:spPr bwMode="auto">
          <a:xfrm>
            <a:off x="8559333" y="3039280"/>
            <a:ext cx="216024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sp>
        <p:nvSpPr>
          <p:cNvPr id="30" name="角丸四角形吹き出し 29"/>
          <p:cNvSpPr/>
          <p:nvPr/>
        </p:nvSpPr>
        <p:spPr>
          <a:xfrm>
            <a:off x="8596105" y="2198116"/>
            <a:ext cx="3203588" cy="459004"/>
          </a:xfrm>
          <a:prstGeom prst="wedgeRoundRectCallout">
            <a:avLst>
              <a:gd name="adj1" fmla="val -38990"/>
              <a:gd name="adj2" fmla="val 8672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 smtClean="0">
                <a:solidFill>
                  <a:srgbClr val="C00000"/>
                </a:solidFill>
              </a:rPr>
              <a:t>javac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 </a:t>
            </a:r>
            <a:r>
              <a:rPr kumimoji="1" lang="ja-JP" altLang="en-US" sz="2400" b="1" dirty="0" smtClean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ファイル名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.java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8596105" y="3610433"/>
            <a:ext cx="3203588" cy="695009"/>
          </a:xfrm>
          <a:prstGeom prst="wedgeRoundRectCallout">
            <a:avLst>
              <a:gd name="adj1" fmla="val -37460"/>
              <a:gd name="adj2" fmla="val -72103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rgbClr val="C00000"/>
                </a:solidFill>
              </a:rPr>
              <a:t>java </a:t>
            </a:r>
            <a:r>
              <a:rPr lang="ja-JP" altLang="en-US" sz="2400" b="1" dirty="0" smtClean="0">
                <a:solidFill>
                  <a:srgbClr val="C00000"/>
                </a:solidFill>
                <a:latin typeface="ＭＳ Ｐ明朝" panose="02020600040205080304" pitchFamily="18" charset="-128"/>
                <a:ea typeface="ＭＳ Ｐ明朝" panose="02020600040205080304" pitchFamily="18" charset="-128"/>
              </a:rPr>
              <a:t>クラス名</a:t>
            </a:r>
            <a:endParaRPr lang="en-US" altLang="ja-JP" sz="2400" b="1" dirty="0" smtClean="0">
              <a:solidFill>
                <a:srgbClr val="C00000"/>
              </a:solidFill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※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後ろに「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</a:rPr>
              <a:t>.java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</a:rPr>
              <a:t>」は付けない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直線コネクタ 31"/>
          <p:cNvCxnSpPr/>
          <p:nvPr/>
        </p:nvCxnSpPr>
        <p:spPr bwMode="auto">
          <a:xfrm>
            <a:off x="8548673" y="3363280"/>
            <a:ext cx="1666844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  <p:cxnSp>
        <p:nvCxnSpPr>
          <p:cNvPr id="18" name="直線コネクタ 17"/>
          <p:cNvCxnSpPr/>
          <p:nvPr/>
        </p:nvCxnSpPr>
        <p:spPr bwMode="auto">
          <a:xfrm>
            <a:off x="8184232" y="3465004"/>
            <a:ext cx="180020" cy="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7813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16" grpId="0" animBg="1"/>
      <p:bldP spid="17" grpId="0" animBg="1"/>
      <p:bldP spid="33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トラブル対応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8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の使用／トラブル対応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</a:t>
            </a:r>
            <a:r>
              <a:rPr lang="ja-JP" altLang="en-US" dirty="0" smtClean="0"/>
              <a:t> 画面表示の文字化け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>
                <a:solidFill>
                  <a:srgbClr val="0070C0"/>
                </a:solidFill>
              </a:rPr>
              <a:t>[Q]</a:t>
            </a:r>
            <a:r>
              <a:rPr lang="en-US" altLang="ja-JP" dirty="0" smtClean="0"/>
              <a:t> </a:t>
            </a:r>
            <a:r>
              <a:rPr lang="ja-JP" altLang="en-US" dirty="0" smtClean="0"/>
              <a:t>文字化けが発生したら？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b="1" dirty="0">
                <a:solidFill>
                  <a:srgbClr val="0070C0"/>
                </a:solidFill>
              </a:rPr>
              <a:t>[A]</a:t>
            </a:r>
            <a:r>
              <a:rPr lang="en-US" altLang="ja-JP" dirty="0"/>
              <a:t> </a:t>
            </a:r>
            <a:r>
              <a:rPr lang="en-US" altLang="ja-JP" dirty="0" err="1"/>
              <a:t>TeraPad</a:t>
            </a:r>
            <a:r>
              <a:rPr lang="en-US" altLang="ja-JP" dirty="0"/>
              <a:t> </a:t>
            </a:r>
            <a:r>
              <a:rPr lang="ja-JP" altLang="en-US" dirty="0"/>
              <a:t>で文字コードを</a:t>
            </a:r>
            <a:r>
              <a:rPr lang="ja-JP" altLang="en-US" dirty="0" smtClean="0"/>
              <a:t>修正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ファイルを </a:t>
            </a:r>
            <a:r>
              <a:rPr lang="en-US" altLang="ja-JP" dirty="0" err="1" smtClean="0"/>
              <a:t>TeraPad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で開きなおし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[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文字</a:t>
            </a:r>
            <a:r>
              <a:rPr lang="en-US" altLang="ja-JP" dirty="0" smtClean="0"/>
              <a:t>/</a:t>
            </a:r>
            <a:r>
              <a:rPr lang="ja-JP" altLang="en-US" dirty="0" smtClean="0"/>
              <a:t>改行コード指定保存</a:t>
            </a:r>
            <a:r>
              <a:rPr lang="en-US" altLang="ja-JP" dirty="0" smtClean="0"/>
              <a:t>]</a:t>
            </a:r>
          </a:p>
          <a:p>
            <a:pPr lvl="1"/>
            <a:r>
              <a:rPr lang="ja-JP" altLang="en-US" dirty="0" smtClean="0"/>
              <a:t>文字コードを「</a:t>
            </a:r>
            <a:r>
              <a:rPr lang="en-US" altLang="ja-JP" dirty="0" smtClean="0"/>
              <a:t>SHIFT-JIS</a:t>
            </a:r>
            <a:r>
              <a:rPr lang="ja-JP" altLang="en-US" dirty="0" smtClean="0"/>
              <a:t>」に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lang="ja-JP" altLang="en-US" smtClean="0"/>
              <a:pPr/>
              <a:t>24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83" y="2599088"/>
            <a:ext cx="5334745" cy="6858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11" y="5130776"/>
            <a:ext cx="2772162" cy="1486107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7117904" y="5456284"/>
            <a:ext cx="1765605" cy="27829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7306922" y="4290849"/>
            <a:ext cx="2513560" cy="775736"/>
          </a:xfrm>
          <a:prstGeom prst="wedgeRoundRectCallout">
            <a:avLst>
              <a:gd name="adj1" fmla="val 3808"/>
              <a:gd name="adj2" fmla="val 91297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③ 文字コードは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「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SHIFT-JIS</a:t>
            </a:r>
            <a:r>
              <a:rPr lang="ja-JP" altLang="en-US" sz="2400" dirty="0" smtClean="0">
                <a:solidFill>
                  <a:schemeClr val="tx1"/>
                </a:solidFill>
              </a:rPr>
              <a:t>」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917859" y="5456284"/>
            <a:ext cx="873597" cy="2774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3" name="角丸四角形吹き出し 32"/>
          <p:cNvSpPr/>
          <p:nvPr/>
        </p:nvSpPr>
        <p:spPr>
          <a:xfrm>
            <a:off x="9984432" y="5002890"/>
            <a:ext cx="1341177" cy="453394"/>
          </a:xfrm>
          <a:prstGeom prst="wedgeRoundRectCallout">
            <a:avLst>
              <a:gd name="adj1" fmla="val -64632"/>
              <a:gd name="adj2" fmla="val 3920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④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[OK]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325" y="1870312"/>
            <a:ext cx="3810330" cy="228619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5" name="角丸四角形吹き出し 34"/>
          <p:cNvSpPr/>
          <p:nvPr/>
        </p:nvSpPr>
        <p:spPr>
          <a:xfrm>
            <a:off x="7306922" y="3153921"/>
            <a:ext cx="4275478" cy="453394"/>
          </a:xfrm>
          <a:prstGeom prst="wedgeRoundRectCallout">
            <a:avLst>
              <a:gd name="adj1" fmla="val -40655"/>
              <a:gd name="adj2" fmla="val 7909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②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文字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改行コード指定</a:t>
            </a:r>
            <a:r>
              <a:rPr lang="ja-JP" altLang="en-US" sz="2400" dirty="0" smtClean="0">
                <a:solidFill>
                  <a:schemeClr val="tx1"/>
                </a:solidFill>
              </a:rPr>
              <a:t>保存</a:t>
            </a:r>
            <a:r>
              <a:rPr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6" name="角丸四角形吹き出し 35"/>
          <p:cNvSpPr/>
          <p:nvPr/>
        </p:nvSpPr>
        <p:spPr>
          <a:xfrm>
            <a:off x="7306922" y="1600201"/>
            <a:ext cx="2037463" cy="453394"/>
          </a:xfrm>
          <a:prstGeom prst="wedgeRoundRectCallout">
            <a:avLst>
              <a:gd name="adj1" fmla="val -58344"/>
              <a:gd name="adj2" fmla="val 48732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ファイル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6550181" y="2081612"/>
            <a:ext cx="536036" cy="19230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6572513" y="3796309"/>
            <a:ext cx="2343362" cy="19230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/>
          <p:nvPr/>
        </p:nvCxnSpPr>
        <p:spPr bwMode="auto">
          <a:xfrm>
            <a:off x="1847528" y="3068960"/>
            <a:ext cx="2376264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21" name="正方形/長方形 20"/>
          <p:cNvSpPr/>
          <p:nvPr/>
        </p:nvSpPr>
        <p:spPr>
          <a:xfrm>
            <a:off x="2495601" y="2130859"/>
            <a:ext cx="1980219" cy="367278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文字化けの例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>
            <a:stCxn id="21" idx="2"/>
          </p:cNvCxnSpPr>
          <p:nvPr/>
        </p:nvCxnSpPr>
        <p:spPr bwMode="auto">
          <a:xfrm flipH="1">
            <a:off x="3035660" y="2498137"/>
            <a:ext cx="450051" cy="354799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659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734" y="3212976"/>
            <a:ext cx="3810532" cy="19052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34" y="4359339"/>
            <a:ext cx="3810532" cy="190526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734" y="2807057"/>
            <a:ext cx="3429000" cy="1143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トラブル対応</a:t>
            </a:r>
            <a:r>
              <a:rPr lang="en-US" altLang="ja-JP" dirty="0" smtClean="0">
                <a:solidFill>
                  <a:srgbClr val="0070C0"/>
                </a:solidFill>
              </a:rPr>
              <a:t/>
            </a:r>
            <a:br>
              <a:rPr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)</a:t>
            </a:r>
            <a:r>
              <a:rPr lang="ja-JP" altLang="en-US" dirty="0" smtClean="0"/>
              <a:t> プログラム実行の強制終了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 smtClean="0">
                <a:solidFill>
                  <a:srgbClr val="0070C0"/>
                </a:solidFill>
              </a:rPr>
              <a:t>[Q]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プログラムの実行が終了しなくなったら？</a:t>
            </a:r>
            <a:endParaRPr kumimoji="1" lang="en-US" altLang="ja-JP" dirty="0" smtClean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>
                <a:solidFill>
                  <a:srgbClr val="0070C0"/>
                </a:solidFill>
              </a:rPr>
              <a:t>[A]</a:t>
            </a:r>
            <a:r>
              <a:rPr lang="en-US" altLang="ja-JP" dirty="0"/>
              <a:t> [Ctrl]+[C]</a:t>
            </a:r>
            <a:r>
              <a:rPr lang="ja-JP" altLang="en-US" dirty="0"/>
              <a:t> キーで強制終了</a:t>
            </a:r>
            <a:endParaRPr lang="en-US" altLang="ja-JP" dirty="0"/>
          </a:p>
          <a:p>
            <a:pPr lvl="1"/>
            <a:r>
              <a:rPr lang="en-US" altLang="ja-JP" dirty="0"/>
              <a:t>[Ctrl]</a:t>
            </a:r>
            <a:r>
              <a:rPr lang="ja-JP" altLang="en-US" dirty="0"/>
              <a:t> キーを押さえながら</a:t>
            </a:r>
            <a:endParaRPr lang="en-US" altLang="ja-JP" dirty="0"/>
          </a:p>
          <a:p>
            <a:pPr lvl="1"/>
            <a:r>
              <a:rPr lang="en-US" altLang="ja-JP" dirty="0"/>
              <a:t>[C] </a:t>
            </a:r>
            <a:r>
              <a:rPr lang="ja-JP" altLang="en-US" dirty="0"/>
              <a:t>キーをポンと</a:t>
            </a:r>
            <a:r>
              <a:rPr lang="ja-JP" altLang="en-US" dirty="0" smtClean="0"/>
              <a:t>押す</a:t>
            </a:r>
            <a:endParaRPr lang="en-US" altLang="ja-JP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7535206" y="4326410"/>
            <a:ext cx="2660125" cy="372596"/>
          </a:xfrm>
          <a:prstGeom prst="wedgeRoundRectCallout">
            <a:avLst>
              <a:gd name="adj1" fmla="val -44811"/>
              <a:gd name="adj2" fmla="val 84148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[Ctrl]+[C] 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で強制終了</a:t>
            </a: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3433789" y="3284984"/>
            <a:ext cx="36004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16" name="正方形/長方形 15"/>
          <p:cNvSpPr/>
          <p:nvPr/>
        </p:nvSpPr>
        <p:spPr>
          <a:xfrm>
            <a:off x="3359696" y="3555825"/>
            <a:ext cx="2880000" cy="665073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smtClean="0">
                <a:solidFill>
                  <a:schemeClr val="tx1"/>
                </a:solidFill>
                <a:latin typeface="Consolas" panose="020B0609020204030204" pitchFamily="49" charset="0"/>
              </a:rPr>
              <a:t>i++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</a:rPr>
              <a:t> を誤って </a:t>
            </a:r>
            <a:r>
              <a:rPr lang="en-US" altLang="ja-JP" sz="2000" smtClean="0">
                <a:solidFill>
                  <a:schemeClr val="tx1"/>
                </a:solidFill>
                <a:latin typeface="Consolas" panose="020B0609020204030204" pitchFamily="49" charset="0"/>
              </a:rPr>
              <a:t>i--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</a:rPr>
              <a:t> にした</a:t>
            </a:r>
            <a:endParaRPr lang="en-US" altLang="ja-JP" sz="200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2000" smtClean="0">
                <a:solidFill>
                  <a:schemeClr val="tx1"/>
                </a:solidFill>
                <a:latin typeface="+mn-ea"/>
              </a:rPr>
              <a:t>プログラム例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直線コネクタ 16"/>
          <p:cNvCxnSpPr>
            <a:stCxn id="16" idx="0"/>
          </p:cNvCxnSpPr>
          <p:nvPr/>
        </p:nvCxnSpPr>
        <p:spPr bwMode="auto">
          <a:xfrm flipH="1" flipV="1">
            <a:off x="3793830" y="3272763"/>
            <a:ext cx="1005866" cy="283062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  <p:sp>
        <p:nvSpPr>
          <p:cNvPr id="19" name="正方形/長方形 18"/>
          <p:cNvSpPr/>
          <p:nvPr/>
        </p:nvSpPr>
        <p:spPr>
          <a:xfrm>
            <a:off x="1857718" y="5636492"/>
            <a:ext cx="3020166" cy="372596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実行すると延々と繰返し</a:t>
            </a:r>
            <a:endParaRPr lang="ja-JP" altLang="en-US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88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改版</a:t>
            </a:r>
            <a:r>
              <a:rPr lang="ja-JP" altLang="en-US" dirty="0"/>
              <a:t>履歴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2019/08/31: </a:t>
            </a:r>
            <a:r>
              <a:rPr kumimoji="1" lang="ja-JP" altLang="en-US" dirty="0" smtClean="0"/>
              <a:t>初版。</a:t>
            </a:r>
            <a:endParaRPr kumimoji="1" lang="en-US" altLang="ja-JP" dirty="0" smtClean="0"/>
          </a:p>
          <a:p>
            <a:r>
              <a:rPr lang="en-US" altLang="ja-JP" dirty="0" smtClean="0"/>
              <a:t>2021/02/16: </a:t>
            </a:r>
            <a:r>
              <a:rPr lang="ja-JP" altLang="en-US" dirty="0"/>
              <a:t>軽微な更新。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JDK</a:t>
            </a:r>
            <a:r>
              <a:rPr lang="ja-JP" altLang="en-US" dirty="0"/>
              <a:t>のインストール」</a:t>
            </a:r>
            <a:r>
              <a:rPr lang="en-US" altLang="ja-JP" dirty="0"/>
              <a:t>(p.6</a:t>
            </a:r>
            <a:r>
              <a:rPr lang="ja-JP" altLang="en-US" dirty="0"/>
              <a:t>～</a:t>
            </a:r>
            <a:r>
              <a:rPr lang="en-US" altLang="ja-JP" dirty="0"/>
              <a:t>7)</a:t>
            </a:r>
            <a:r>
              <a:rPr lang="ja-JP" altLang="en-US" dirty="0" smtClean="0"/>
              <a:t>にバージョン</a:t>
            </a:r>
            <a:r>
              <a:rPr lang="ja-JP" altLang="en-US" dirty="0"/>
              <a:t>の違いに関する文言を追加。</a:t>
            </a:r>
            <a:endParaRPr lang="en-US" altLang="ja-JP" dirty="0"/>
          </a:p>
          <a:p>
            <a:pPr lvl="1"/>
            <a:r>
              <a:rPr lang="ja-JP" altLang="en-US" dirty="0"/>
              <a:t>「入力の終了と編集再開」</a:t>
            </a:r>
            <a:r>
              <a:rPr lang="en-US" altLang="ja-JP" dirty="0"/>
              <a:t>(</a:t>
            </a:r>
            <a:r>
              <a:rPr lang="en-US" altLang="ja-JP" dirty="0" smtClean="0"/>
              <a:t>p.20)</a:t>
            </a:r>
            <a:r>
              <a:rPr lang="ja-JP" altLang="en-US" dirty="0"/>
              <a:t>の</a:t>
            </a:r>
            <a:r>
              <a:rPr lang="ja-JP" altLang="en-US" dirty="0" smtClean="0"/>
              <a:t>文言を若干変更。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「コンパイルと実行」</a:t>
            </a:r>
            <a:r>
              <a:rPr lang="en-US" altLang="ja-JP" dirty="0" smtClean="0"/>
              <a:t>(p.22)</a:t>
            </a:r>
            <a:r>
              <a:rPr lang="ja-JP" altLang="en-US" dirty="0" smtClean="0"/>
              <a:t>左下の図をより適切なものに差し替え。</a:t>
            </a:r>
            <a:endParaRPr lang="en-US" altLang="ja-JP" dirty="0" smtClean="0"/>
          </a:p>
          <a:p>
            <a:r>
              <a:rPr lang="en-US" altLang="ja-JP" dirty="0" smtClean="0"/>
              <a:t>2022/02/11: </a:t>
            </a:r>
            <a:r>
              <a:rPr lang="ja-JP" altLang="en-US" dirty="0" smtClean="0"/>
              <a:t>軽微な更新。</a:t>
            </a:r>
            <a:endParaRPr lang="en-US" altLang="ja-JP" dirty="0" smtClean="0"/>
          </a:p>
          <a:p>
            <a:pPr lvl="1"/>
            <a:r>
              <a:rPr lang="ja-JP" altLang="en-US" dirty="0"/>
              <a:t>一部の吹き出しの体裁を変更するなど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smtClean="0"/>
              <a:t>2023/04/03: JDK 17</a:t>
            </a:r>
            <a:r>
              <a:rPr lang="ja-JP" altLang="en-US" dirty="0" smtClean="0"/>
              <a:t>以前向けとして改訂。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70C0"/>
                </a:solidFill>
              </a:rPr>
              <a:t>はじめに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この資料の概要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Java Development Kit (JDK)</a:t>
            </a:r>
            <a:r>
              <a:rPr kumimoji="1" lang="ja-JP" altLang="en-US" dirty="0" smtClean="0"/>
              <a:t>のインストール方法など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プログラミングのための基本的な開発環境</a:t>
            </a:r>
            <a:endParaRPr kumimoji="1" lang="en-US" altLang="ja-JP" dirty="0" smtClean="0"/>
          </a:p>
          <a:p>
            <a:pPr lvl="4"/>
            <a:endParaRPr kumimoji="1" lang="en-US" altLang="ja-JP" dirty="0"/>
          </a:p>
          <a:p>
            <a:r>
              <a:rPr kumimoji="1" lang="ja-JP" altLang="en-US" dirty="0" smtClean="0"/>
              <a:t>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オペレーティングシステムとして 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 </a:t>
            </a:r>
            <a:r>
              <a:rPr lang="en-US" altLang="ja-JP" dirty="0" smtClean="0"/>
              <a:t>10/11 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pPr lvl="1"/>
            <a:r>
              <a:rPr lang="en-US" altLang="ja-JP" b="1" dirty="0" smtClean="0">
                <a:solidFill>
                  <a:srgbClr val="0000FF"/>
                </a:solidFill>
              </a:rPr>
              <a:t>JDK 17</a:t>
            </a:r>
            <a:r>
              <a:rPr lang="ja-JP" altLang="en-US" b="1" dirty="0" smtClean="0">
                <a:solidFill>
                  <a:srgbClr val="0000FF"/>
                </a:solidFill>
              </a:rPr>
              <a:t> までの版を使用</a:t>
            </a:r>
            <a:endParaRPr lang="en-US" altLang="ja-JP" b="1" dirty="0" smtClean="0">
              <a:solidFill>
                <a:srgbClr val="0000FF"/>
              </a:solidFill>
            </a:endParaRPr>
          </a:p>
          <a:p>
            <a:pPr lvl="1"/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ドライブ直下のルートフォルダ</a:t>
            </a:r>
            <a:r>
              <a:rPr kumimoji="1" lang="en-US" altLang="ja-JP" dirty="0" smtClean="0"/>
              <a:t>(C:\)</a:t>
            </a:r>
            <a:r>
              <a:rPr kumimoji="1" lang="ja-JP" altLang="en-US" dirty="0" smtClean="0"/>
              <a:t>に書き込み可能であること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TeraPad</a:t>
            </a:r>
            <a:r>
              <a:rPr lang="ja-JP" altLang="en-US" dirty="0" smtClean="0"/>
              <a:t>をインストール済みであること</a:t>
            </a:r>
            <a:r>
              <a:rPr lang="ja-JP" altLang="en-US" dirty="0"/>
              <a:t> </a:t>
            </a:r>
            <a:r>
              <a:rPr lang="en-US" altLang="ja-JP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※</a:t>
            </a:r>
            <a:r>
              <a:rPr lang="ja-JP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インストール手順は別資料に</a:t>
            </a:r>
            <a:endParaRPr kumimoji="1" lang="en-US" altLang="ja-JP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4"/>
            <a:endParaRPr lang="en-US" altLang="ja-JP" dirty="0"/>
          </a:p>
          <a:p>
            <a:r>
              <a:rPr kumimoji="1" lang="ja-JP" altLang="en-US" dirty="0" smtClean="0"/>
              <a:t>注意事項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この資料中の画面は </a:t>
            </a:r>
            <a:r>
              <a:rPr kumimoji="1" lang="en-US" altLang="ja-JP" dirty="0" smtClean="0"/>
              <a:t>Windows 10 Home (64 bit)</a:t>
            </a:r>
            <a:r>
              <a:rPr kumimoji="1" lang="ja-JP" altLang="en-US" dirty="0" smtClean="0"/>
              <a:t> のもの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ソフトウェアのアップデート等に伴い手順や画面は変わることがある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JDK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34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JDK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(1) </a:t>
            </a:r>
            <a:r>
              <a:rPr lang="ja-JP" altLang="en-US" dirty="0" smtClean="0"/>
              <a:t>公式サイトにアクセス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https://jdk.java.net</a:t>
            </a:r>
            <a:r>
              <a:rPr lang="en-US" altLang="ja-JP" dirty="0" smtClean="0">
                <a:hlinkClick r:id="rId2"/>
              </a:rPr>
              <a:t>/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にアクセス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91" y="2105911"/>
            <a:ext cx="4275417" cy="4275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3006347" y="6381328"/>
            <a:ext cx="617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※</a:t>
            </a:r>
            <a:r>
              <a:rPr lang="ja-JP" altLang="en-US" dirty="0" smtClean="0"/>
              <a:t>オラクルの</a:t>
            </a:r>
            <a:r>
              <a:rPr lang="en-US" altLang="ja-JP" dirty="0" smtClean="0"/>
              <a:t>JDK</a:t>
            </a:r>
            <a:r>
              <a:rPr lang="ja-JP" altLang="en-US" dirty="0" smtClean="0"/>
              <a:t>サイト</a:t>
            </a:r>
            <a:r>
              <a:rPr kumimoji="1" lang="ja-JP" altLang="en-US" dirty="0" smtClean="0"/>
              <a:t> </a:t>
            </a:r>
            <a:r>
              <a:rPr lang="en-US" altLang="ja-JP" dirty="0">
                <a:hlinkClick r:id="rId2"/>
              </a:rPr>
              <a:t>https://jdk.java.net</a:t>
            </a:r>
            <a:r>
              <a:rPr lang="en-US" altLang="ja-JP" dirty="0" smtClean="0">
                <a:hlinkClick r:id="rId2"/>
              </a:rPr>
              <a:t>/</a:t>
            </a:r>
            <a:r>
              <a:rPr lang="ja-JP" altLang="en-US" dirty="0" smtClean="0"/>
              <a:t> （</a:t>
            </a:r>
            <a:r>
              <a:rPr lang="en-US" altLang="ja-JP" dirty="0" smtClean="0"/>
              <a:t>2023/04/03</a:t>
            </a:r>
            <a:r>
              <a:rPr lang="ja-JP" altLang="en-US" dirty="0" smtClean="0"/>
              <a:t>閲覧）</a:t>
            </a:r>
            <a:endParaRPr kumimoji="1" lang="ja-JP" altLang="en-US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291" y="2105910"/>
            <a:ext cx="4275417" cy="4275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角丸四角形 14"/>
          <p:cNvSpPr/>
          <p:nvPr/>
        </p:nvSpPr>
        <p:spPr>
          <a:xfrm>
            <a:off x="3359696" y="4437112"/>
            <a:ext cx="659633" cy="30773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3834399" y="4998472"/>
            <a:ext cx="2160000" cy="813600"/>
          </a:xfrm>
          <a:prstGeom prst="wedgeRoundRectCallout">
            <a:avLst>
              <a:gd name="adj1" fmla="val -41037"/>
              <a:gd name="adj2" fmla="val -7633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適当な版の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JDK</a:t>
            </a:r>
            <a:r>
              <a:rPr lang="ja-JP" altLang="en-US" sz="2400" dirty="0" smtClean="0">
                <a:solidFill>
                  <a:schemeClr val="tx1"/>
                </a:solidFill>
              </a:rPr>
              <a:t>を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選択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888089" y="5099076"/>
            <a:ext cx="540060" cy="117424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7837600" y="4994366"/>
            <a:ext cx="1800000" cy="813600"/>
          </a:xfrm>
          <a:prstGeom prst="wedgeRoundRectCallout">
            <a:avLst>
              <a:gd name="adj1" fmla="val -68138"/>
              <a:gd name="adj2" fmla="val 35294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目的の版を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選択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JDK</a:t>
            </a:r>
            <a:r>
              <a:rPr kumimoji="1" lang="ja-JP" altLang="en-US" dirty="0" smtClean="0">
                <a:solidFill>
                  <a:srgbClr val="0070C0"/>
                </a:solidFill>
              </a:rPr>
              <a:t>のインストール</a:t>
            </a:r>
            <a:r>
              <a:rPr kumimoji="1" lang="en-US" altLang="ja-JP" dirty="0" smtClean="0">
                <a:solidFill>
                  <a:srgbClr val="0070C0"/>
                </a:solidFill>
              </a:rPr>
              <a:t/>
            </a:r>
            <a:br>
              <a:rPr kumimoji="1" lang="en-US" altLang="ja-JP" dirty="0" smtClean="0">
                <a:solidFill>
                  <a:srgbClr val="0070C0"/>
                </a:solidFill>
              </a:rPr>
            </a:br>
            <a:r>
              <a:rPr lang="en-US" altLang="ja-JP" dirty="0" smtClean="0"/>
              <a:t>(2) </a:t>
            </a:r>
            <a:r>
              <a:rPr lang="ja-JP" altLang="en-US" dirty="0" smtClean="0"/>
              <a:t>ダウンロード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用の</a:t>
            </a:r>
            <a:r>
              <a:rPr kumimoji="1" lang="en-US" altLang="ja-JP" dirty="0" smtClean="0"/>
              <a:t>ZIP</a:t>
            </a:r>
            <a:r>
              <a:rPr kumimoji="1" lang="ja-JP" altLang="en-US" dirty="0" smtClean="0"/>
              <a:t>形式ファイル（圧縮ファイル）をダウンロード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91" y="2105911"/>
            <a:ext cx="4275417" cy="4275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3006347" y="6381328"/>
            <a:ext cx="617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※</a:t>
            </a:r>
            <a:r>
              <a:rPr lang="ja-JP" altLang="en-US" dirty="0" smtClean="0"/>
              <a:t>オラクルの</a:t>
            </a:r>
            <a:r>
              <a:rPr lang="en-US" altLang="ja-JP" dirty="0" smtClean="0"/>
              <a:t>JDK</a:t>
            </a:r>
            <a:r>
              <a:rPr lang="ja-JP" altLang="en-US" dirty="0" smtClean="0"/>
              <a:t>サイト</a:t>
            </a:r>
            <a:r>
              <a:rPr kumimoji="1" lang="ja-JP" altLang="en-US" dirty="0" smtClean="0"/>
              <a:t> </a:t>
            </a:r>
            <a:r>
              <a:rPr lang="en-US" altLang="ja-JP" dirty="0">
                <a:hlinkClick r:id="rId3"/>
              </a:rPr>
              <a:t>https://jdk.java.net</a:t>
            </a:r>
            <a:r>
              <a:rPr lang="en-US" altLang="ja-JP" dirty="0" smtClean="0">
                <a:hlinkClick r:id="rId3"/>
              </a:rPr>
              <a:t>/</a:t>
            </a:r>
            <a:r>
              <a:rPr lang="ja-JP" altLang="en-US" dirty="0" smtClean="0"/>
              <a:t> （</a:t>
            </a:r>
            <a:r>
              <a:rPr lang="en-US" altLang="ja-JP" dirty="0" smtClean="0"/>
              <a:t>2023/04/03</a:t>
            </a:r>
            <a:r>
              <a:rPr lang="ja-JP" altLang="en-US" dirty="0" smtClean="0"/>
              <a:t>閲覧）</a:t>
            </a:r>
            <a:endParaRPr kumimoji="1" lang="ja-JP" altLang="en-US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291" y="2105911"/>
            <a:ext cx="4275417" cy="4275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角丸四角形 14"/>
          <p:cNvSpPr/>
          <p:nvPr/>
        </p:nvSpPr>
        <p:spPr>
          <a:xfrm>
            <a:off x="2531604" y="5229200"/>
            <a:ext cx="2052228" cy="21602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4336079" y="4548260"/>
            <a:ext cx="1584176" cy="453394"/>
          </a:xfrm>
          <a:prstGeom prst="wedgeRoundRectCallout">
            <a:avLst>
              <a:gd name="adj1" fmla="val -44983"/>
              <a:gd name="adj2" fmla="val 7497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01999" y="3307556"/>
            <a:ext cx="3600000" cy="720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000" dirty="0" smtClean="0"/>
              <a:t>画面表示は版によって異なる。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これは</a:t>
            </a:r>
            <a:r>
              <a:rPr lang="en-US" altLang="ja-JP" sz="2000" dirty="0" smtClean="0"/>
              <a:t>JDK 17</a:t>
            </a:r>
            <a:r>
              <a:rPr lang="ja-JP" altLang="en-US" sz="2000" dirty="0" smtClean="0"/>
              <a:t>の例</a:t>
            </a:r>
            <a:endParaRPr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24088" y="3307556"/>
            <a:ext cx="2520000" cy="43200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2000" dirty="0" smtClean="0"/>
              <a:t>これは</a:t>
            </a:r>
            <a:r>
              <a:rPr lang="en-US" altLang="ja-JP" sz="2000" dirty="0" smtClean="0"/>
              <a:t>JDK 8</a:t>
            </a:r>
            <a:r>
              <a:rPr lang="ja-JP" altLang="en-US" sz="2000" dirty="0" smtClean="0"/>
              <a:t>の例</a:t>
            </a:r>
            <a:endParaRPr lang="ja-JP" altLang="en-US" sz="2000" dirty="0"/>
          </a:p>
        </p:txBody>
      </p:sp>
      <p:sp>
        <p:nvSpPr>
          <p:cNvPr id="19" name="角丸四角形 18"/>
          <p:cNvSpPr/>
          <p:nvPr/>
        </p:nvSpPr>
        <p:spPr>
          <a:xfrm>
            <a:off x="8159552" y="5590816"/>
            <a:ext cx="2052228" cy="216024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9964027" y="4909876"/>
            <a:ext cx="1584176" cy="453394"/>
          </a:xfrm>
          <a:prstGeom prst="wedgeRoundRectCallout">
            <a:avLst>
              <a:gd name="adj1" fmla="val -44983"/>
              <a:gd name="adj2" fmla="val 7497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420217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64" y="2790026"/>
            <a:ext cx="4679333" cy="34599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71" y="2790026"/>
            <a:ext cx="4001058" cy="38105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(3) </a:t>
            </a:r>
            <a:r>
              <a:rPr lang="ja-JP" altLang="en-US" dirty="0" smtClean="0"/>
              <a:t>圧縮ファイルを展開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圧縮ファイルを右クリック</a:t>
            </a:r>
            <a:endParaRPr kumimoji="1" lang="en-US" altLang="ja-JP" dirty="0" smtClean="0"/>
          </a:p>
          <a:p>
            <a:r>
              <a:rPr lang="en-US" altLang="ja-JP" dirty="0" smtClean="0"/>
              <a:t>[</a:t>
            </a:r>
            <a:r>
              <a:rPr lang="ja-JP" altLang="en-US" dirty="0" smtClean="0"/>
              <a:t>すべて展開</a:t>
            </a:r>
            <a:r>
              <a:rPr lang="en-US" altLang="ja-JP" dirty="0" smtClean="0"/>
              <a:t>] </a:t>
            </a:r>
            <a:r>
              <a:rPr lang="ja-JP" altLang="en-US" dirty="0" smtClean="0"/>
              <a:t>を選択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展開先として「</a:t>
            </a:r>
            <a:r>
              <a:rPr lang="en-US" altLang="ja-JP" b="1" dirty="0">
                <a:solidFill>
                  <a:srgbClr val="C00000"/>
                </a:solidFill>
              </a:rPr>
              <a:t>C:\</a:t>
            </a:r>
            <a:r>
              <a:rPr lang="ja-JP" altLang="en-US" dirty="0"/>
              <a:t>」を入力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展開</a:t>
            </a:r>
            <a:r>
              <a:rPr lang="en-US" altLang="ja-JP" dirty="0" smtClean="0"/>
              <a:t>]</a:t>
            </a:r>
            <a:r>
              <a:rPr lang="ja-JP" altLang="en-US" dirty="0" smtClean="0"/>
              <a:t> をクリック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921144" y="4149080"/>
            <a:ext cx="2310760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19526" y="3068960"/>
            <a:ext cx="2880000" cy="813434"/>
          </a:xfrm>
          <a:prstGeom prst="wedgeRoundRectCallout">
            <a:avLst>
              <a:gd name="adj1" fmla="val 37108"/>
              <a:gd name="adj2" fmla="val 7344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圧縮ファイル</a:t>
            </a:r>
            <a:r>
              <a:rPr lang="ja-JP" altLang="en-US" sz="2400" dirty="0" smtClean="0">
                <a:solidFill>
                  <a:schemeClr val="tx1"/>
                </a:solidFill>
              </a:rPr>
              <a:t>を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右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クリック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1480984" y="4837375"/>
            <a:ext cx="2880320" cy="296175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2404506" y="5405526"/>
            <a:ext cx="3344036" cy="448661"/>
          </a:xfrm>
          <a:prstGeom prst="wedgeRoundRectCallout">
            <a:avLst>
              <a:gd name="adj1" fmla="val -36681"/>
              <a:gd name="adj2" fmla="val -9490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すべて展開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 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を選択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9605573" y="5939178"/>
            <a:ext cx="738899" cy="28803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角丸四角形吹き出し 17"/>
          <p:cNvSpPr/>
          <p:nvPr/>
        </p:nvSpPr>
        <p:spPr>
          <a:xfrm>
            <a:off x="8423547" y="5255670"/>
            <a:ext cx="1632893" cy="453394"/>
          </a:xfrm>
          <a:prstGeom prst="wedgeRoundRectCallout">
            <a:avLst>
              <a:gd name="adj1" fmla="val 35547"/>
              <a:gd name="adj2" fmla="val 85596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③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[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展開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]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8419075" y="3248980"/>
            <a:ext cx="2357445" cy="453394"/>
          </a:xfrm>
          <a:prstGeom prst="wedgeRoundRectCallout">
            <a:avLst>
              <a:gd name="adj1" fmla="val -71807"/>
              <a:gd name="adj2" fmla="val 107189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① 「</a:t>
            </a:r>
            <a:r>
              <a:rPr kumimoji="1" lang="en-US" altLang="ja-JP" sz="2400" b="1" dirty="0" smtClean="0">
                <a:solidFill>
                  <a:srgbClr val="C00000"/>
                </a:solidFill>
              </a:rPr>
              <a:t>C:\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」を</a:t>
            </a:r>
            <a:r>
              <a:rPr lang="ja-JP" altLang="en-US" sz="2400" dirty="0">
                <a:solidFill>
                  <a:schemeClr val="tx1"/>
                </a:solidFill>
              </a:rPr>
              <a:t>入力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672065" y="3849459"/>
            <a:ext cx="720080" cy="2284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672065" y="4208645"/>
            <a:ext cx="1714310" cy="2284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8419074" y="4470626"/>
            <a:ext cx="2357445" cy="453394"/>
          </a:xfrm>
          <a:prstGeom prst="wedgeRoundRectCallout">
            <a:avLst>
              <a:gd name="adj1" fmla="val -48220"/>
              <a:gd name="adj2" fmla="val -7677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 チェックする</a:t>
            </a:r>
          </a:p>
        </p:txBody>
      </p:sp>
    </p:spTree>
    <p:extLst>
      <p:ext uri="{BB962C8B-B14F-4D97-AF65-F5344CB8AC3E}">
        <p14:creationId xmlns:p14="http://schemas.microsoft.com/office/powerpoint/2010/main" val="11872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1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70C0"/>
                </a:solidFill>
              </a:rPr>
              <a:t>JDK</a:t>
            </a:r>
            <a:r>
              <a:rPr lang="ja-JP" altLang="en-US" dirty="0" smtClean="0">
                <a:solidFill>
                  <a:srgbClr val="0070C0"/>
                </a:solidFill>
              </a:rPr>
              <a:t>の</a:t>
            </a:r>
            <a:r>
              <a:rPr lang="ja-JP" altLang="en-US" dirty="0">
                <a:solidFill>
                  <a:srgbClr val="0070C0"/>
                </a:solidFill>
              </a:rPr>
              <a:t>インストール</a:t>
            </a:r>
            <a:r>
              <a:rPr lang="en-US" altLang="ja-JP" dirty="0">
                <a:solidFill>
                  <a:srgbClr val="0070C0"/>
                </a:solidFill>
              </a:rPr>
              <a:t/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smtClean="0"/>
              <a:t>(4) </a:t>
            </a:r>
            <a:r>
              <a:rPr lang="ja-JP" altLang="en-US" dirty="0" smtClean="0"/>
              <a:t>展開結果を確認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展開処理の完了を待つ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フォルダが開く</a:t>
            </a:r>
            <a:endParaRPr kumimoji="1" lang="en-US" altLang="ja-JP" dirty="0" smtClean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/>
              <a:t>JDK</a:t>
            </a:r>
            <a:r>
              <a:rPr lang="ja-JP" altLang="en-US" dirty="0"/>
              <a:t>のフォルダ</a:t>
            </a:r>
            <a:r>
              <a:rPr lang="ja-JP" altLang="en-US" dirty="0" smtClean="0"/>
              <a:t>を開く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JDK</a:t>
            </a:r>
            <a:r>
              <a:rPr lang="ja-JP" altLang="en-US" dirty="0"/>
              <a:t>のフォルダの中身を確認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121D-0ADF-4030-BB98-E654A7C52873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71" y="2132856"/>
            <a:ext cx="3421858" cy="12574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34" y="4236147"/>
            <a:ext cx="3810532" cy="23815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/>
          <a:srcRect b="24412"/>
          <a:stretch/>
        </p:blipFill>
        <p:spPr>
          <a:xfrm>
            <a:off x="6984734" y="2132856"/>
            <a:ext cx="3810532" cy="18002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角丸四角形 14"/>
          <p:cNvSpPr/>
          <p:nvPr/>
        </p:nvSpPr>
        <p:spPr>
          <a:xfrm>
            <a:off x="8760296" y="3462870"/>
            <a:ext cx="864096" cy="25416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9336360" y="2779289"/>
            <a:ext cx="2160240" cy="453394"/>
          </a:xfrm>
          <a:prstGeom prst="wedgeRoundRectCallout">
            <a:avLst>
              <a:gd name="adj1" fmla="val -37437"/>
              <a:gd name="adj2" fmla="val 84065"/>
              <a:gd name="adj3" fmla="val 16667"/>
            </a:avLst>
          </a:prstGeom>
          <a:solidFill>
            <a:srgbClr val="FFFFCC"/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ダブルクリック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734" y="4712463"/>
            <a:ext cx="3810532" cy="19052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角丸四角形 15"/>
          <p:cNvSpPr/>
          <p:nvPr/>
        </p:nvSpPr>
        <p:spPr>
          <a:xfrm>
            <a:off x="3210854" y="5583390"/>
            <a:ext cx="864096" cy="25416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 bwMode="auto">
          <a:xfrm flipV="1">
            <a:off x="3288600" y="5040001"/>
            <a:ext cx="216024" cy="2292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none" w="lg" len="lg"/>
          </a:ln>
          <a:effectLst/>
        </p:spPr>
      </p:cxnSp>
      <p:sp>
        <p:nvSpPr>
          <p:cNvPr id="20" name="正方形/長方形 19"/>
          <p:cNvSpPr/>
          <p:nvPr/>
        </p:nvSpPr>
        <p:spPr>
          <a:xfrm>
            <a:off x="375276" y="5641911"/>
            <a:ext cx="2632377" cy="996928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JDK</a:t>
            </a:r>
            <a:r>
              <a:rPr lang="ja-JP" altLang="en-US" sz="2000" dirty="0">
                <a:solidFill>
                  <a:schemeClr val="tx1"/>
                </a:solidFill>
              </a:rPr>
              <a:t>の</a:t>
            </a:r>
            <a:r>
              <a:rPr lang="ja-JP" altLang="en-US" sz="2000" dirty="0" smtClean="0">
                <a:solidFill>
                  <a:schemeClr val="tx1"/>
                </a:solidFill>
              </a:rPr>
              <a:t>フォルダ名は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版によって異なる。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これは</a:t>
            </a:r>
            <a:r>
              <a:rPr lang="en-US" altLang="ja-JP" sz="2000" dirty="0" smtClean="0">
                <a:solidFill>
                  <a:schemeClr val="tx1"/>
                </a:solidFill>
              </a:rPr>
              <a:t>JDK 12</a:t>
            </a:r>
            <a:r>
              <a:rPr lang="ja-JP" altLang="en-US" sz="2000" dirty="0" smtClean="0">
                <a:solidFill>
                  <a:schemeClr val="tx1"/>
                </a:solidFill>
              </a:rPr>
              <a:t>の例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6" idx="2"/>
            <a:endCxn id="20" idx="3"/>
          </p:cNvCxnSpPr>
          <p:nvPr/>
        </p:nvCxnSpPr>
        <p:spPr bwMode="auto">
          <a:xfrm flipH="1">
            <a:off x="3007653" y="5837552"/>
            <a:ext cx="635249" cy="302823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none" w="lg" len="lg"/>
          </a:ln>
          <a:effectLst/>
        </p:spPr>
      </p:cxnSp>
      <p:sp>
        <p:nvSpPr>
          <p:cNvPr id="22" name="正方形/長方形 21"/>
          <p:cNvSpPr/>
          <p:nvPr/>
        </p:nvSpPr>
        <p:spPr>
          <a:xfrm>
            <a:off x="3431704" y="3958773"/>
            <a:ext cx="901802" cy="450240"/>
          </a:xfrm>
          <a:prstGeom prst="rect">
            <a:avLst/>
          </a:prstGeom>
          <a:solidFill>
            <a:srgbClr val="FFFFCC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(C:)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>
            <a:stCxn id="22" idx="2"/>
          </p:cNvCxnSpPr>
          <p:nvPr/>
        </p:nvCxnSpPr>
        <p:spPr bwMode="auto">
          <a:xfrm flipH="1">
            <a:off x="3431704" y="4409013"/>
            <a:ext cx="450901" cy="457665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ash"/>
            <a:round/>
            <a:headE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823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6" grpId="0" animBg="1"/>
      <p:bldP spid="20" grpId="0" animBg="1"/>
      <p:bldP spid="2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C00000"/>
          </a:solidFill>
          <a:prstDash val="solid"/>
        </a:ln>
      </a:spPr>
      <a:bodyPr rtlCol="0" anchor="ctr"/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8575">
          <a:solidFill>
            <a:schemeClr val="tx1"/>
          </a:solidFill>
          <a:round/>
          <a:headEnd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スライド資料テンプレ(PPT2010)</Template>
  <TotalTime>2134</TotalTime>
  <Words>1136</Words>
  <Application>Microsoft Office PowerPoint</Application>
  <PresentationFormat>ワイド画面</PresentationFormat>
  <Paragraphs>259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ＭＳ Ｐゴシック</vt:lpstr>
      <vt:lpstr>ＭＳ Ｐ明朝</vt:lpstr>
      <vt:lpstr>ＭＳ ゴシック</vt:lpstr>
      <vt:lpstr>ＭＳ 明朝</vt:lpstr>
      <vt:lpstr>Arial</vt:lpstr>
      <vt:lpstr>Calibri</vt:lpstr>
      <vt:lpstr>Consolas</vt:lpstr>
      <vt:lpstr>Office テーマ</vt:lpstr>
      <vt:lpstr>JDK 17以前のインストール／Cドライブ直下編 (Windows 10/11)</vt:lpstr>
      <vt:lpstr>この資料の使用について</vt:lpstr>
      <vt:lpstr>改版履歴</vt:lpstr>
      <vt:lpstr>はじめに この資料の概要</vt:lpstr>
      <vt:lpstr>PowerPoint プレゼンテーション</vt:lpstr>
      <vt:lpstr>JDKのインストール (1) 公式サイトにアクセス</vt:lpstr>
      <vt:lpstr>JDKのインストール (2) ダウンロード</vt:lpstr>
      <vt:lpstr>JDKのインストール (3) 圧縮ファイルを展開</vt:lpstr>
      <vt:lpstr>JDKのインストール (4) 展開結果を確認</vt:lpstr>
      <vt:lpstr>PowerPoint プレゼンテーション</vt:lpstr>
      <vt:lpstr>JDKの使用環境を設定 (1) テキストエディタ(TeraPad)を開いておく</vt:lpstr>
      <vt:lpstr>JDKの使用環境を設定 (2) バッチ処理を記述</vt:lpstr>
      <vt:lpstr>JDKの使用環境を設定 (3) バッチファイルを保存</vt:lpstr>
      <vt:lpstr>JDKの使用環境を設定 (4) バッチファイルを保存（続き）</vt:lpstr>
      <vt:lpstr>JDKの使用環境を設定 (5) 確認</vt:lpstr>
      <vt:lpstr>JDKの使用環境を設定 （参考） TeraPad以外のテキストエディタについて</vt:lpstr>
      <vt:lpstr>PowerPoint プレゼンテーション</vt:lpstr>
      <vt:lpstr>プログラムの入力 (1) テキストエディタ(TeraPad)を開く</vt:lpstr>
      <vt:lpstr>プログラムの入力 (2) プログラムの入力と保存</vt:lpstr>
      <vt:lpstr>プログラムの入力 (3) 入力の終了と編集再開</vt:lpstr>
      <vt:lpstr>PowerPoint プレゼンテーション</vt:lpstr>
      <vt:lpstr>JDKの使用 コンパイル(javac)と実行(java)</vt:lpstr>
      <vt:lpstr>PowerPoint プレゼンテーション</vt:lpstr>
      <vt:lpstr>JDKの使用／トラブル対応 (1) 画面表示の文字化け</vt:lpstr>
      <vt:lpstr>トラブル対応 (2) プログラム実行の強制終了</vt:lpstr>
    </vt:vector>
  </TitlesOfParts>
  <Company>九州産業大学 古井研究室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JDKのインストール／Cドライブ直下編</dc:title>
  <dc:subject/>
  <dc:creator>古井陽之助</dc:creator>
  <cp:lastModifiedBy>古井 陽之助</cp:lastModifiedBy>
  <cp:revision>202</cp:revision>
  <cp:lastPrinted>2016-04-12T02:46:45Z</cp:lastPrinted>
  <dcterms:created xsi:type="dcterms:W3CDTF">2012-05-07T13:56:41Z</dcterms:created>
  <dcterms:modified xsi:type="dcterms:W3CDTF">2023-04-03T05:14:25Z</dcterms:modified>
</cp:coreProperties>
</file>