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421" r:id="rId2"/>
    <p:sldId id="427" r:id="rId3"/>
    <p:sldId id="428" r:id="rId4"/>
    <p:sldId id="422" r:id="rId5"/>
    <p:sldId id="435" r:id="rId6"/>
    <p:sldId id="423" r:id="rId7"/>
    <p:sldId id="429" r:id="rId8"/>
    <p:sldId id="424" r:id="rId9"/>
    <p:sldId id="450" r:id="rId10"/>
    <p:sldId id="436" r:id="rId11"/>
    <p:sldId id="467" r:id="rId12"/>
    <p:sldId id="468" r:id="rId13"/>
    <p:sldId id="461" r:id="rId14"/>
    <p:sldId id="464" r:id="rId15"/>
    <p:sldId id="460" r:id="rId16"/>
    <p:sldId id="455" r:id="rId17"/>
    <p:sldId id="472" r:id="rId18"/>
    <p:sldId id="470" r:id="rId19"/>
    <p:sldId id="471" r:id="rId20"/>
    <p:sldId id="473" r:id="rId21"/>
    <p:sldId id="437" r:id="rId22"/>
    <p:sldId id="452" r:id="rId23"/>
    <p:sldId id="443" r:id="rId24"/>
    <p:sldId id="453" r:id="rId25"/>
  </p:sldIdLst>
  <p:sldSz cx="12192000" cy="6858000"/>
  <p:notesSz cx="7099300" cy="102235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E413EB27-D187-429D-BB16-3EA5290E1711}">
          <p14:sldIdLst>
            <p14:sldId id="421"/>
            <p14:sldId id="427"/>
            <p14:sldId id="428"/>
            <p14:sldId id="422"/>
          </p14:sldIdLst>
        </p14:section>
        <p14:section name="JDKのインストール" id="{0CEC799F-4B36-4FD1-B611-247E1C8DF37E}">
          <p14:sldIdLst>
            <p14:sldId id="435"/>
            <p14:sldId id="423"/>
            <p14:sldId id="429"/>
            <p14:sldId id="424"/>
            <p14:sldId id="450"/>
          </p14:sldIdLst>
        </p14:section>
        <p14:section name="JDKの使用環境の設定" id="{E6EE41D0-E9B4-4E57-9F74-FD237AFA096C}">
          <p14:sldIdLst>
            <p14:sldId id="436"/>
            <p14:sldId id="467"/>
            <p14:sldId id="468"/>
            <p14:sldId id="461"/>
            <p14:sldId id="464"/>
            <p14:sldId id="460"/>
          </p14:sldIdLst>
        </p14:section>
        <p14:section name="プログラムの入力" id="{B91184A4-0782-4FC4-AA94-7671FB3B9BD9}">
          <p14:sldIdLst>
            <p14:sldId id="455"/>
            <p14:sldId id="472"/>
            <p14:sldId id="470"/>
            <p14:sldId id="471"/>
            <p14:sldId id="473"/>
          </p14:sldIdLst>
        </p14:section>
        <p14:section name="JDKの使用" id="{ADD8E00E-D830-46C7-B5C3-70EACEBB1EC7}">
          <p14:sldIdLst>
            <p14:sldId id="437"/>
            <p14:sldId id="452"/>
            <p14:sldId id="443"/>
            <p14:sldId id="4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0000FF"/>
    <a:srgbClr val="FFFFCC"/>
    <a:srgbClr val="FF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>
      <p:cViewPr varScale="1">
        <p:scale>
          <a:sx n="80" d="100"/>
          <a:sy n="80" d="100"/>
        </p:scale>
        <p:origin x="53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r">
              <a:defRPr sz="1300"/>
            </a:lvl1pPr>
          </a:lstStyle>
          <a:p>
            <a:fld id="{C6DCB782-4BDD-4848-8A38-7866E3FB0873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6763"/>
            <a:ext cx="68135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84" tIns="49492" rIns="98984" bIns="49492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vert="horz" lIns="98984" tIns="49492" rIns="98984" bIns="49492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10551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10551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r">
              <a:defRPr sz="1300"/>
            </a:lvl1pPr>
          </a:lstStyle>
          <a:p>
            <a:fld id="{B7BBBF23-46C1-41E4-BF50-C058DF2E8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946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1124744"/>
            <a:ext cx="10363200" cy="187603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9172" y="3263604"/>
            <a:ext cx="8534400" cy="11521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B0DC-790C-4ABB-8D7C-A846E1C55C36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4678562"/>
            <a:ext cx="8534400" cy="115212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kumimoji="1" lang="ja-JP" altLang="en-US" dirty="0" smtClean="0"/>
              <a:t>サブタイトル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A49D-3525-4018-830E-1CFA282CD2C7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 bwMode="auto">
          <a:xfrm>
            <a:off x="623392" y="1484784"/>
            <a:ext cx="10945216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9E4C-B9D9-4CBA-A3B1-676882653526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>
            <a:off x="8784299" y="260648"/>
            <a:ext cx="0" cy="5904656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高橋メソッ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AA3B-D736-491D-A839-FCA3F654A745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>
          <a:xfrm>
            <a:off x="623392" y="404664"/>
            <a:ext cx="10945216" cy="5904656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4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8443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3774-0F4B-4AB7-AC5E-CAA6F2F77EB0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 bwMode="auto">
          <a:xfrm>
            <a:off x="623392" y="1484784"/>
            <a:ext cx="10945216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2EAE-E727-4700-966E-1C74E6103FF7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826D-9CCC-4B1C-BBB0-12DDB45C8415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直線コネクタ 9"/>
          <p:cNvCxnSpPr/>
          <p:nvPr/>
        </p:nvCxnSpPr>
        <p:spPr bwMode="auto">
          <a:xfrm>
            <a:off x="623392" y="1484784"/>
            <a:ext cx="10945216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97C6-C45E-4470-8FCB-2FB3F2530D82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3392" y="1484784"/>
            <a:ext cx="10945216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D60-A067-4DDC-B433-6DB4CD933F34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>
            <a:off x="623392" y="1484784"/>
            <a:ext cx="10945216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0A98-E187-4EC7-8753-823217912970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3BAA-FF0D-43FD-B89C-7198A8E7052B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dirty="0" smtClean="0"/>
              <a:t>アイコンをクリックして図を追加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81D3-85E6-4839-813A-198AD6063ACC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0">
                <a:solidFill>
                  <a:schemeClr val="tx2"/>
                </a:solidFill>
              </a:defRPr>
            </a:lvl1pPr>
          </a:lstStyle>
          <a:p>
            <a:fld id="{8221D9F8-5E7E-4BCD-9C26-335A05766C37}" type="datetime1">
              <a:rPr lang="ja-JP" altLang="en-US" smtClean="0"/>
              <a:pPr/>
              <a:t>2023/4/3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fld id="{21A2121D-0ADF-4030-BB98-E654A7C5287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ihirakijava.github.io/suppor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dk.java.ne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dk.java.net/12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JDK 18</a:t>
            </a:r>
            <a:r>
              <a:rPr kumimoji="1" lang="ja-JP" altLang="en-US" dirty="0" smtClean="0"/>
              <a:t>以降の</a:t>
            </a:r>
            <a:r>
              <a:rPr kumimoji="1" lang="ja-JP" altLang="en-US" dirty="0" smtClean="0"/>
              <a:t>インストール／</a:t>
            </a:r>
            <a:r>
              <a:rPr lang="en-US" altLang="ja-JP" dirty="0"/>
              <a:t>C</a:t>
            </a:r>
            <a:r>
              <a:rPr lang="ja-JP" altLang="en-US" dirty="0"/>
              <a:t>ドライブ直下編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(Windows </a:t>
            </a:r>
            <a:r>
              <a:rPr lang="en-US" altLang="ja-JP" dirty="0" smtClean="0"/>
              <a:t>10/11 </a:t>
            </a:r>
            <a:r>
              <a:rPr lang="en-US" altLang="ja-JP" dirty="0" smtClean="0"/>
              <a:t>(64 bit))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「見ひらきで学べる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プログラミング」補足資料</a:t>
            </a:r>
            <a:endParaRPr lang="en-US" altLang="ja-JP" dirty="0"/>
          </a:p>
          <a:p>
            <a:r>
              <a:rPr lang="en-US" altLang="ja-JP" dirty="0" smtClean="0"/>
              <a:t>(C)</a:t>
            </a:r>
            <a:r>
              <a:rPr lang="ja-JP" altLang="en-US" dirty="0" smtClean="0"/>
              <a:t> </a:t>
            </a:r>
            <a:r>
              <a:rPr lang="en-US" altLang="ja-JP" dirty="0" smtClean="0"/>
              <a:t>2019</a:t>
            </a:r>
            <a:r>
              <a:rPr lang="ja-JP" altLang="en-US" dirty="0" smtClean="0"/>
              <a:t> 古井陽之助</a:t>
            </a:r>
            <a:r>
              <a:rPr lang="en-US" altLang="ja-JP" dirty="0" smtClean="0"/>
              <a:t>,</a:t>
            </a:r>
            <a:r>
              <a:rPr lang="ja-JP" altLang="en-US" dirty="0" smtClean="0"/>
              <a:t> 神屋郁子</a:t>
            </a:r>
            <a:r>
              <a:rPr lang="en-US" altLang="ja-JP" dirty="0" smtClean="0"/>
              <a:t>, </a:t>
            </a:r>
            <a:r>
              <a:rPr lang="ja-JP" altLang="en-US" dirty="0" smtClean="0"/>
              <a:t>下川俊彦</a:t>
            </a:r>
            <a:r>
              <a:rPr lang="en-US" altLang="ja-JP" dirty="0" smtClean="0"/>
              <a:t>, </a:t>
            </a:r>
            <a:r>
              <a:rPr lang="ja-JP" altLang="en-US" dirty="0" smtClean="0"/>
              <a:t>合志和晃</a:t>
            </a:r>
            <a:r>
              <a:rPr lang="en-US" altLang="ja-JP" dirty="0" smtClean="0"/>
              <a:t>.</a:t>
            </a:r>
          </a:p>
          <a:p>
            <a:r>
              <a:rPr lang="en-US" altLang="ja-JP" dirty="0">
                <a:hlinkClick r:id="rId2"/>
              </a:rPr>
              <a:t>https://mihirakijava.github.io/support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2023/04</a:t>
            </a:r>
            <a:r>
              <a:rPr kumimoji="1" lang="ja-JP" altLang="en-US" dirty="0" smtClean="0"/>
              <a:t>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200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JDK</a:t>
            </a:r>
            <a:r>
              <a:rPr kumimoji="1" lang="ja-JP" altLang="en-US" dirty="0" smtClean="0"/>
              <a:t>の使用環境の設定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757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934" y="2067993"/>
            <a:ext cx="2438740" cy="472505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JDK</a:t>
            </a:r>
            <a:r>
              <a:rPr lang="ja-JP" altLang="en-US" dirty="0" smtClean="0">
                <a:solidFill>
                  <a:srgbClr val="0070C0"/>
                </a:solidFill>
              </a:rPr>
              <a:t>の使用環境の設定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(1) </a:t>
            </a:r>
            <a:r>
              <a:rPr lang="ja-JP" altLang="en-US" dirty="0" smtClean="0"/>
              <a:t>テキストエディタを開く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 smtClean="0"/>
              <a:t>スタートメニューから</a:t>
            </a:r>
            <a:endParaRPr lang="en-US" altLang="ja-JP" dirty="0" smtClean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 smtClean="0"/>
              <a:t>「メモ帳」が開く</a:t>
            </a:r>
            <a:endParaRPr kumimoji="1"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>
          <a:xfrm>
            <a:off x="2991427" y="5396601"/>
            <a:ext cx="1440000" cy="432000"/>
          </a:xfrm>
          <a:prstGeom prst="wedgeRoundRectCallout">
            <a:avLst>
              <a:gd name="adj1" fmla="val -42844"/>
              <a:gd name="adj2" fmla="val 83862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②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メモ帳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3" name="角丸四角形吹き出し 22"/>
          <p:cNvSpPr/>
          <p:nvPr/>
        </p:nvSpPr>
        <p:spPr>
          <a:xfrm>
            <a:off x="2467010" y="3396561"/>
            <a:ext cx="2880000" cy="432000"/>
          </a:xfrm>
          <a:prstGeom prst="wedgeRoundRectCallout">
            <a:avLst>
              <a:gd name="adj1" fmla="val -37780"/>
              <a:gd name="adj2" fmla="val -82740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①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[Windows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アクセサリ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762698" y="2822052"/>
            <a:ext cx="1471365" cy="33716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1793904" y="6100937"/>
            <a:ext cx="1440159" cy="33716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427" y="2132856"/>
            <a:ext cx="5407145" cy="3097963"/>
          </a:xfrm>
          <a:prstGeom prst="rect">
            <a:avLst/>
          </a:prstGeom>
        </p:spPr>
      </p:pic>
      <p:sp>
        <p:nvSpPr>
          <p:cNvPr id="8" name="左矢印吹き出し 7"/>
          <p:cNvSpPr/>
          <p:nvPr/>
        </p:nvSpPr>
        <p:spPr>
          <a:xfrm>
            <a:off x="3359696" y="5807485"/>
            <a:ext cx="6480000" cy="720000"/>
          </a:xfrm>
          <a:prstGeom prst="leftArrowCallout">
            <a:avLst>
              <a:gd name="adj1" fmla="val 12082"/>
              <a:gd name="adj2" fmla="val 20553"/>
              <a:gd name="adj3" fmla="val 34055"/>
              <a:gd name="adj4" fmla="val 60172"/>
            </a:avLst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（参考）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メモ帳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を右クリックすると</a:t>
            </a:r>
            <a:endParaRPr kumimoji="1"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スタート画面へのピン止めもできる</a:t>
            </a:r>
          </a:p>
        </p:txBody>
      </p:sp>
    </p:spTree>
    <p:extLst>
      <p:ext uri="{BB962C8B-B14F-4D97-AF65-F5344CB8AC3E}">
        <p14:creationId xmlns:p14="http://schemas.microsoft.com/office/powerpoint/2010/main" val="199373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3" grpId="0" animBg="1"/>
      <p:bldP spid="22" grpId="0" animBg="1"/>
      <p:bldP spid="1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図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4691972"/>
            <a:ext cx="4001058" cy="11336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10" y="3235397"/>
            <a:ext cx="4001058" cy="28578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正方形/長方形 16"/>
          <p:cNvSpPr/>
          <p:nvPr/>
        </p:nvSpPr>
        <p:spPr>
          <a:xfrm>
            <a:off x="7824192" y="3094745"/>
            <a:ext cx="1512168" cy="373718"/>
          </a:xfrm>
          <a:prstGeom prst="rect">
            <a:avLst/>
          </a:prstGeom>
          <a:solidFill>
            <a:srgbClr val="FFFF00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JDK</a:t>
            </a:r>
            <a:r>
              <a:rPr lang="ja-JP" altLang="en-US" dirty="0" smtClean="0">
                <a:solidFill>
                  <a:srgbClr val="0070C0"/>
                </a:solidFill>
              </a:rPr>
              <a:t>の使用環境の設定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(2) </a:t>
            </a:r>
            <a:r>
              <a:rPr lang="ja-JP" altLang="en-US" dirty="0" smtClean="0"/>
              <a:t>バッチ処理を記述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ja-JP" dirty="0" smtClean="0"/>
              <a:t>JDK</a:t>
            </a:r>
            <a:r>
              <a:rPr lang="ja-JP" altLang="en-US" dirty="0" smtClean="0"/>
              <a:t>のフォルダを開いておく</a:t>
            </a:r>
            <a:endParaRPr lang="en-US" altLang="ja-JP" dirty="0" smtClean="0"/>
          </a:p>
          <a:p>
            <a:r>
              <a:rPr lang="ja-JP" altLang="en-US" dirty="0" smtClean="0"/>
              <a:t>アドレス部分</a:t>
            </a:r>
            <a:r>
              <a:rPr lang="ja-JP" altLang="en-US" dirty="0"/>
              <a:t>を</a:t>
            </a:r>
            <a:r>
              <a:rPr lang="ja-JP" altLang="en-US" dirty="0" smtClean="0"/>
              <a:t>クリックし全</a:t>
            </a:r>
            <a:r>
              <a:rPr lang="ja-JP" altLang="en-US" dirty="0"/>
              <a:t>選択</a:t>
            </a:r>
            <a:endParaRPr lang="en-US" altLang="ja-JP" dirty="0" smtClean="0"/>
          </a:p>
          <a:p>
            <a:r>
              <a:rPr lang="ja-JP" altLang="en-US" dirty="0" smtClean="0"/>
              <a:t>コピー</a:t>
            </a:r>
            <a:r>
              <a:rPr lang="ja-JP" altLang="en-US" dirty="0"/>
              <a:t>（</a:t>
            </a:r>
            <a:r>
              <a:rPr lang="en-US" altLang="ja-JP" dirty="0" smtClean="0"/>
              <a:t>[Ctrl]+[C] </a:t>
            </a:r>
            <a:r>
              <a:rPr lang="ja-JP" altLang="en-US" dirty="0" smtClean="0"/>
              <a:t>キー）</a:t>
            </a:r>
            <a:endParaRPr lang="en-US" altLang="ja-JP" dirty="0" smtClean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 smtClean="0"/>
              <a:t>「メモ帳」に貼り付け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smtClean="0"/>
              <a:t>[Ctrl]+[V]</a:t>
            </a:r>
            <a:r>
              <a:rPr lang="ja-JP" altLang="en-US" dirty="0" smtClean="0"/>
              <a:t> キー）</a:t>
            </a:r>
            <a:endParaRPr lang="en-US" altLang="ja-JP" dirty="0" smtClean="0"/>
          </a:p>
          <a:p>
            <a:r>
              <a:rPr lang="ja-JP" altLang="en-US" dirty="0" smtClean="0"/>
              <a:t>次のように</a:t>
            </a:r>
            <a:r>
              <a:rPr lang="en-US" altLang="ja-JP" dirty="0" smtClean="0"/>
              <a:t>2</a:t>
            </a:r>
            <a:r>
              <a:rPr lang="ja-JP" altLang="en-US" dirty="0" smtClean="0"/>
              <a:t>行記述</a:t>
            </a:r>
            <a:endParaRPr kumimoji="1"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12</a:t>
            </a:fld>
            <a:endParaRPr kumimoji="1" lang="ja-JP" altLang="en-US"/>
          </a:p>
        </p:txBody>
      </p:sp>
      <p:cxnSp>
        <p:nvCxnSpPr>
          <p:cNvPr id="16" name="直線コネクタ 15"/>
          <p:cNvCxnSpPr/>
          <p:nvPr/>
        </p:nvCxnSpPr>
        <p:spPr bwMode="auto">
          <a:xfrm>
            <a:off x="2257884" y="4080988"/>
            <a:ext cx="720000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none" w="lg" len="lg"/>
          </a:ln>
          <a:effectLst/>
        </p:spPr>
      </p:cxnSp>
      <p:cxnSp>
        <p:nvCxnSpPr>
          <p:cNvPr id="20" name="直線コネクタ 19"/>
          <p:cNvCxnSpPr/>
          <p:nvPr/>
        </p:nvCxnSpPr>
        <p:spPr bwMode="auto">
          <a:xfrm>
            <a:off x="7320216" y="5375330"/>
            <a:ext cx="720000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none" w="lg" len="lg"/>
          </a:ln>
          <a:effectLst/>
        </p:spPr>
      </p:cxnSp>
      <p:sp>
        <p:nvSpPr>
          <p:cNvPr id="11" name="テキスト ボックス 10"/>
          <p:cNvSpPr txBox="1"/>
          <p:nvPr/>
        </p:nvSpPr>
        <p:spPr>
          <a:xfrm>
            <a:off x="6600056" y="3074314"/>
            <a:ext cx="4763165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 PATH=</a:t>
            </a:r>
            <a:r>
              <a:rPr kumimoji="1" lang="ja-JP" altLang="en-US" sz="2000" dirty="0" smtClean="0">
                <a:solidFill>
                  <a:srgbClr val="C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貼り付け部分</a:t>
            </a:r>
            <a:r>
              <a:rPr kumimoji="1" lang="en-US" altLang="ja-JP" sz="2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\bin;%PATH%</a:t>
            </a:r>
          </a:p>
          <a:p>
            <a:r>
              <a:rPr lang="en-US" altLang="ja-JP" sz="2000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cmd</a:t>
            </a:r>
            <a:endParaRPr kumimoji="1" lang="ja-JP" altLang="en-US" sz="2000" dirty="0" err="1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4" name="U ターン矢印 13"/>
          <p:cNvSpPr/>
          <p:nvPr/>
        </p:nvSpPr>
        <p:spPr>
          <a:xfrm flipV="1">
            <a:off x="2495600" y="4105322"/>
            <a:ext cx="5328594" cy="1870488"/>
          </a:xfrm>
          <a:prstGeom prst="uturnArrow">
            <a:avLst>
              <a:gd name="adj1" fmla="val 4140"/>
              <a:gd name="adj2" fmla="val 6525"/>
              <a:gd name="adj3" fmla="val 12544"/>
              <a:gd name="adj4" fmla="val 43750"/>
              <a:gd name="adj5" fmla="val 28711"/>
            </a:avLst>
          </a:prstGeom>
          <a:solidFill>
            <a:srgbClr val="C00000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4" name="角丸四角形吹き出し 23"/>
          <p:cNvSpPr/>
          <p:nvPr/>
        </p:nvSpPr>
        <p:spPr>
          <a:xfrm>
            <a:off x="4325043" y="5265877"/>
            <a:ext cx="2160000" cy="432000"/>
          </a:xfrm>
          <a:prstGeom prst="wedgeRoundRectCallout">
            <a:avLst>
              <a:gd name="adj1" fmla="val 38458"/>
              <a:gd name="adj2" fmla="val 86541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コピー＆貼り付け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5" name="角丸四角形吹き出し 24"/>
          <p:cNvSpPr/>
          <p:nvPr/>
        </p:nvSpPr>
        <p:spPr>
          <a:xfrm>
            <a:off x="8027394" y="3648850"/>
            <a:ext cx="2160000" cy="720000"/>
          </a:xfrm>
          <a:prstGeom prst="wedgeRoundRectCallout">
            <a:avLst>
              <a:gd name="adj1" fmla="val 36650"/>
              <a:gd name="adj2" fmla="val -79873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コロン「</a:t>
            </a:r>
            <a:r>
              <a:rPr lang="en-US" altLang="ja-JP" sz="2000" b="1" dirty="0" smtClean="0">
                <a:solidFill>
                  <a:srgbClr val="C00000"/>
                </a:solidFill>
              </a:rPr>
              <a:t>:</a:t>
            </a:r>
            <a:r>
              <a:rPr lang="ja-JP" altLang="en-US" sz="2000" dirty="0" smtClean="0">
                <a:solidFill>
                  <a:schemeClr val="tx1"/>
                </a:solidFill>
              </a:rPr>
              <a:t>」ではなく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セミコロン「</a:t>
            </a:r>
            <a:r>
              <a:rPr lang="en-US" altLang="ja-JP" sz="2000" dirty="0" smtClean="0">
                <a:solidFill>
                  <a:srgbClr val="C00000"/>
                </a:solidFill>
              </a:rPr>
              <a:t>;</a:t>
            </a:r>
            <a:r>
              <a:rPr lang="ja-JP" altLang="en-US" sz="2000" dirty="0" smtClean="0">
                <a:solidFill>
                  <a:schemeClr val="tx1"/>
                </a:solidFill>
              </a:rPr>
              <a:t>」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258531" y="3140968"/>
            <a:ext cx="2160000" cy="4320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C</a:t>
            </a:r>
            <a:r>
              <a:rPr lang="en-US" altLang="ja-JP" sz="2000" dirty="0" smtClean="0">
                <a:solidFill>
                  <a:schemeClr val="tx1"/>
                </a:solidFill>
              </a:rPr>
              <a:t>:\</a:t>
            </a:r>
            <a:r>
              <a:rPr lang="en-US" altLang="ja-JP" sz="2000" dirty="0" smtClean="0">
                <a:solidFill>
                  <a:srgbClr val="C0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JDK</a:t>
            </a:r>
            <a:r>
              <a:rPr lang="ja-JP" altLang="en-US" sz="2000" dirty="0" smtClean="0">
                <a:solidFill>
                  <a:srgbClr val="C0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フォルダ</a:t>
            </a:r>
            <a:endParaRPr lang="ja-JP" altLang="en-US" sz="2000" dirty="0">
              <a:solidFill>
                <a:srgbClr val="C00000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cxnSp>
        <p:nvCxnSpPr>
          <p:cNvPr id="19" name="直線コネクタ 18"/>
          <p:cNvCxnSpPr>
            <a:stCxn id="18" idx="1"/>
          </p:cNvCxnSpPr>
          <p:nvPr/>
        </p:nvCxnSpPr>
        <p:spPr bwMode="auto">
          <a:xfrm flipH="1">
            <a:off x="2711625" y="3356968"/>
            <a:ext cx="546906" cy="505210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ash"/>
            <a:round/>
            <a:headEnd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2270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  <p:bldP spid="25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964" y="2661284"/>
            <a:ext cx="4770786" cy="360476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239" y="2906877"/>
            <a:ext cx="4001058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JDK</a:t>
            </a:r>
            <a:r>
              <a:rPr lang="ja-JP" altLang="en-US" dirty="0" smtClean="0">
                <a:solidFill>
                  <a:srgbClr val="0070C0"/>
                </a:solidFill>
              </a:rPr>
              <a:t>の使用環境の設定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(3) </a:t>
            </a:r>
            <a:r>
              <a:rPr lang="ja-JP" altLang="en-US" dirty="0" smtClean="0"/>
              <a:t>バッチファイルを保存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ファイルを保存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[</a:t>
            </a:r>
            <a:r>
              <a:rPr lang="ja-JP" altLang="en-US" dirty="0" smtClean="0"/>
              <a:t>ファイル</a:t>
            </a:r>
            <a:r>
              <a:rPr lang="en-US" altLang="ja-JP" dirty="0" smtClean="0"/>
              <a:t>]-[</a:t>
            </a:r>
            <a:r>
              <a:rPr lang="ja-JP" altLang="en-US" dirty="0" smtClean="0"/>
              <a:t>名前を付けて保存</a:t>
            </a:r>
            <a:r>
              <a:rPr lang="en-US" altLang="ja-JP" dirty="0" smtClean="0"/>
              <a:t>]</a:t>
            </a:r>
            <a:endParaRPr lang="ja-JP" altLang="en-US" sz="200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ダイアログで</a:t>
            </a:r>
            <a:r>
              <a:rPr lang="ja-JP" altLang="en-US" dirty="0"/>
              <a:t>、</a:t>
            </a:r>
            <a:r>
              <a:rPr kumimoji="1" lang="ja-JP" altLang="en-US" dirty="0" smtClean="0"/>
              <a:t>デスクトップに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フォルダ </a:t>
            </a:r>
            <a:r>
              <a:rPr kumimoji="1" lang="en-US" altLang="ja-JP" b="1" dirty="0" smtClean="0">
                <a:solidFill>
                  <a:srgbClr val="C00000"/>
                </a:solidFill>
              </a:rPr>
              <a:t>java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を作成して移動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>
            <a:off x="1379476" y="3140328"/>
            <a:ext cx="684076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1" name="角丸四角形吹き出し 20"/>
          <p:cNvSpPr/>
          <p:nvPr/>
        </p:nvSpPr>
        <p:spPr>
          <a:xfrm>
            <a:off x="2639960" y="3289146"/>
            <a:ext cx="1656000" cy="432000"/>
          </a:xfrm>
          <a:prstGeom prst="wedgeRoundRectCallout">
            <a:avLst>
              <a:gd name="adj1" fmla="val -79707"/>
              <a:gd name="adj2" fmla="val -35005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① </a:t>
            </a:r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ファイル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6764276" y="4005064"/>
            <a:ext cx="987908" cy="27231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8" name="角丸四角形吹き出し 27"/>
          <p:cNvSpPr/>
          <p:nvPr/>
        </p:nvSpPr>
        <p:spPr>
          <a:xfrm>
            <a:off x="5823459" y="2604630"/>
            <a:ext cx="2088000" cy="432000"/>
          </a:xfrm>
          <a:prstGeom prst="wedgeRoundRectCallout">
            <a:avLst>
              <a:gd name="adj1" fmla="val -3881"/>
              <a:gd name="adj2" fmla="val 264487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③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デスクトップ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7219996" y="3186491"/>
            <a:ext cx="690472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3" name="角丸四角形吹き出し 32"/>
          <p:cNvSpPr/>
          <p:nvPr/>
        </p:nvSpPr>
        <p:spPr>
          <a:xfrm>
            <a:off x="7968208" y="2604630"/>
            <a:ext cx="2664000" cy="432000"/>
          </a:xfrm>
          <a:prstGeom prst="wedgeRoundRectCallout">
            <a:avLst>
              <a:gd name="adj1" fmla="val -49429"/>
              <a:gd name="adj2" fmla="val 98337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④</a:t>
            </a:r>
            <a:r>
              <a:rPr lang="ja-JP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ja-JP" sz="2000" dirty="0" smtClean="0">
                <a:solidFill>
                  <a:schemeClr val="tx1"/>
                </a:solidFill>
              </a:rPr>
              <a:t>[</a:t>
            </a:r>
            <a:r>
              <a:rPr lang="ja-JP" altLang="en-US" sz="2000" dirty="0" smtClean="0">
                <a:solidFill>
                  <a:schemeClr val="tx1"/>
                </a:solidFill>
              </a:rPr>
              <a:t>新しいフォルダー</a:t>
            </a:r>
            <a:r>
              <a:rPr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8" name="角丸四角形吹き出し 37"/>
          <p:cNvSpPr/>
          <p:nvPr/>
        </p:nvSpPr>
        <p:spPr>
          <a:xfrm>
            <a:off x="8320518" y="4091848"/>
            <a:ext cx="2304000" cy="432000"/>
          </a:xfrm>
          <a:prstGeom prst="wedgeRoundRectCallout">
            <a:avLst>
              <a:gd name="adj1" fmla="val -41263"/>
              <a:gd name="adj2" fmla="val -83108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⑤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 名前を「</a:t>
            </a:r>
            <a:r>
              <a:rPr kumimoji="1" lang="en-US" altLang="ja-JP" sz="2000" b="1" dirty="0" smtClean="0">
                <a:solidFill>
                  <a:srgbClr val="C00000"/>
                </a:solidFill>
              </a:rPr>
              <a:t>java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」に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7919099" y="3639480"/>
            <a:ext cx="769190" cy="25757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1379476" y="4205155"/>
            <a:ext cx="2664296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2" name="角丸四角形吹き出し 21"/>
          <p:cNvSpPr/>
          <p:nvPr/>
        </p:nvSpPr>
        <p:spPr>
          <a:xfrm>
            <a:off x="2639960" y="3727393"/>
            <a:ext cx="2736000" cy="432000"/>
          </a:xfrm>
          <a:prstGeom prst="wedgeRoundRectCallout">
            <a:avLst>
              <a:gd name="adj1" fmla="val -60076"/>
              <a:gd name="adj2" fmla="val 50670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②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名前を付けて保存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4" name="角丸四角形吹き出し 23"/>
          <p:cNvSpPr/>
          <p:nvPr/>
        </p:nvSpPr>
        <p:spPr>
          <a:xfrm>
            <a:off x="8320518" y="4526135"/>
            <a:ext cx="2808000" cy="432000"/>
          </a:xfrm>
          <a:prstGeom prst="wedgeRoundRectCallout">
            <a:avLst>
              <a:gd name="adj1" fmla="val -41263"/>
              <a:gd name="adj2" fmla="val 2566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⑥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 さらにダブルクリック</a:t>
            </a:r>
          </a:p>
        </p:txBody>
      </p:sp>
    </p:spTree>
    <p:extLst>
      <p:ext uri="{BB962C8B-B14F-4D97-AF65-F5344CB8AC3E}">
        <p14:creationId xmlns:p14="http://schemas.microsoft.com/office/powerpoint/2010/main" val="230634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3" grpId="0" animBg="1"/>
      <p:bldP spid="28" grpId="0" animBg="1"/>
      <p:bldP spid="32" grpId="0" animBg="1"/>
      <p:bldP spid="33" grpId="0" animBg="1"/>
      <p:bldP spid="38" grpId="0" animBg="1"/>
      <p:bldP spid="39" grpId="0" animBg="1"/>
      <p:bldP spid="19" grpId="0" animBg="1"/>
      <p:bldP spid="22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64" y="2734236"/>
            <a:ext cx="4770786" cy="36047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JDK</a:t>
            </a:r>
            <a:r>
              <a:rPr lang="ja-JP" altLang="en-US" dirty="0" smtClean="0">
                <a:solidFill>
                  <a:srgbClr val="0070C0"/>
                </a:solidFill>
              </a:rPr>
              <a:t>の使用環境の設定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(4) </a:t>
            </a:r>
            <a:r>
              <a:rPr lang="ja-JP" altLang="en-US" dirty="0" smtClean="0"/>
              <a:t>バッチファイルを保存（続き）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 smtClean="0"/>
              <a:t>フォルダ </a:t>
            </a:r>
            <a:r>
              <a:rPr lang="en-US" altLang="ja-JP" dirty="0" smtClean="0"/>
              <a:t>java </a:t>
            </a:r>
            <a:r>
              <a:rPr lang="ja-JP" altLang="en-US" dirty="0" smtClean="0"/>
              <a:t>に、ファイルを「</a:t>
            </a:r>
            <a:r>
              <a:rPr lang="en-US" altLang="ja-JP" b="1" dirty="0">
                <a:solidFill>
                  <a:srgbClr val="C00000"/>
                </a:solidFill>
              </a:rPr>
              <a:t>javaenv.bat</a:t>
            </a:r>
            <a:r>
              <a:rPr lang="ja-JP" altLang="en-US" dirty="0" smtClean="0"/>
              <a:t>」と</a:t>
            </a:r>
            <a:r>
              <a:rPr lang="ja-JP" altLang="en-US" dirty="0"/>
              <a:t>して保存</a:t>
            </a:r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/>
              <a:t>デスクトップ</a:t>
            </a:r>
            <a:r>
              <a:rPr lang="ja-JP" altLang="en-US" dirty="0" smtClean="0"/>
              <a:t>にフォルダ </a:t>
            </a:r>
            <a:r>
              <a:rPr lang="en-US" altLang="ja-JP" dirty="0"/>
              <a:t>java</a:t>
            </a:r>
            <a:r>
              <a:rPr lang="ja-JP" altLang="en-US" dirty="0"/>
              <a:t> の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アイコンが現れた</a:t>
            </a:r>
            <a:r>
              <a:rPr lang="ja-JP" altLang="en-US" dirty="0" smtClean="0"/>
              <a:t>ことを確認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14</a:t>
            </a:fld>
            <a:endParaRPr kumimoji="1" lang="ja-JP" altLang="en-US"/>
          </a:p>
        </p:txBody>
      </p:sp>
      <p:cxnSp>
        <p:nvCxnSpPr>
          <p:cNvPr id="27" name="直線コネクタ 26"/>
          <p:cNvCxnSpPr/>
          <p:nvPr/>
        </p:nvCxnSpPr>
        <p:spPr bwMode="auto">
          <a:xfrm>
            <a:off x="2882620" y="3212976"/>
            <a:ext cx="360000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none" w="lg" len="lg"/>
          </a:ln>
          <a:effectLst/>
        </p:spPr>
      </p:cxnSp>
      <p:sp>
        <p:nvSpPr>
          <p:cNvPr id="28" name="角丸四角形 27"/>
          <p:cNvSpPr/>
          <p:nvPr/>
        </p:nvSpPr>
        <p:spPr>
          <a:xfrm>
            <a:off x="1909868" y="5454823"/>
            <a:ext cx="1224136" cy="279893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0" name="角丸四角形吹き出し 29"/>
          <p:cNvSpPr/>
          <p:nvPr/>
        </p:nvSpPr>
        <p:spPr>
          <a:xfrm>
            <a:off x="2882620" y="4847375"/>
            <a:ext cx="2160000" cy="432000"/>
          </a:xfrm>
          <a:prstGeom prst="wedgeRoundRectCallout">
            <a:avLst>
              <a:gd name="adj1" fmla="val -42303"/>
              <a:gd name="adj2" fmla="val 79795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② 「</a:t>
            </a:r>
            <a:r>
              <a:rPr lang="en-US" altLang="ja-JP" sz="2000" b="1" dirty="0" smtClean="0">
                <a:solidFill>
                  <a:srgbClr val="C00000"/>
                </a:solidFill>
              </a:rPr>
              <a:t>javaenv.bat</a:t>
            </a:r>
            <a:r>
              <a:rPr lang="ja-JP" altLang="en-US" sz="2000" dirty="0" smtClean="0">
                <a:solidFill>
                  <a:schemeClr val="tx1"/>
                </a:solidFill>
              </a:rPr>
              <a:t>」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2" name="角丸四角形吹き出し 31"/>
          <p:cNvSpPr/>
          <p:nvPr/>
        </p:nvSpPr>
        <p:spPr>
          <a:xfrm>
            <a:off x="2882620" y="3613900"/>
            <a:ext cx="2160000" cy="720000"/>
          </a:xfrm>
          <a:prstGeom prst="wedgeRoundRectCallout">
            <a:avLst>
              <a:gd name="adj1" fmla="val -35715"/>
              <a:gd name="adj2" fmla="val -95245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① 保存先は</a:t>
            </a:r>
            <a:endParaRPr kumimoji="1"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さっき作った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 java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4151784" y="5995084"/>
            <a:ext cx="756084" cy="279894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6" name="角丸四角形吹き出し 35"/>
          <p:cNvSpPr/>
          <p:nvPr/>
        </p:nvSpPr>
        <p:spPr>
          <a:xfrm>
            <a:off x="4380163" y="5345178"/>
            <a:ext cx="1440000" cy="432000"/>
          </a:xfrm>
          <a:prstGeom prst="wedgeRoundRectCallout">
            <a:avLst>
              <a:gd name="adj1" fmla="val -37777"/>
              <a:gd name="adj2" fmla="val 83480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③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保存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840" y="2749598"/>
            <a:ext cx="1924319" cy="1857634"/>
          </a:xfrm>
          <a:prstGeom prst="rect">
            <a:avLst/>
          </a:prstGeom>
        </p:spPr>
      </p:pic>
      <p:sp>
        <p:nvSpPr>
          <p:cNvPr id="40" name="角丸四角形 39"/>
          <p:cNvSpPr/>
          <p:nvPr/>
        </p:nvSpPr>
        <p:spPr>
          <a:xfrm>
            <a:off x="8457951" y="3356992"/>
            <a:ext cx="864096" cy="74286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2" name="角丸四角形吹き出し 41"/>
          <p:cNvSpPr/>
          <p:nvPr/>
        </p:nvSpPr>
        <p:spPr>
          <a:xfrm>
            <a:off x="9062399" y="2633619"/>
            <a:ext cx="2160000" cy="432000"/>
          </a:xfrm>
          <a:prstGeom prst="wedgeRoundRectCallout">
            <a:avLst>
              <a:gd name="adj1" fmla="val -40603"/>
              <a:gd name="adj2" fmla="val 106063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④ ダブルクリック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781534" y="4945258"/>
            <a:ext cx="3600000" cy="7200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00FF"/>
            </a:solidFill>
          </a:ln>
          <a:effectLst/>
        </p:spPr>
        <p:txBody>
          <a:bodyPr wrap="none" rtlCol="0" anchor="ctr" anchorCtr="1">
            <a:noAutofit/>
          </a:bodyPr>
          <a:lstStyle/>
          <a:p>
            <a:pPr algn="ctr"/>
            <a:r>
              <a:rPr lang="ja-JP" altLang="en-US" sz="2000" dirty="0"/>
              <a:t>フォルダ </a:t>
            </a:r>
            <a:r>
              <a:rPr lang="en-US" altLang="ja-JP" sz="2000" dirty="0"/>
              <a:t>java </a:t>
            </a:r>
            <a:r>
              <a:rPr lang="ja-JP" altLang="en-US" sz="2000" dirty="0" smtClean="0"/>
              <a:t>を開くときには</a:t>
            </a:r>
            <a:endParaRPr lang="en-US" altLang="ja-JP" sz="2000" dirty="0" smtClean="0"/>
          </a:p>
          <a:p>
            <a:pPr algn="ctr"/>
            <a:r>
              <a:rPr kumimoji="1" lang="ja-JP" altLang="en-US" sz="2000" dirty="0" smtClean="0"/>
              <a:t>このアイコンをダブルクリック</a:t>
            </a:r>
          </a:p>
        </p:txBody>
      </p:sp>
      <p:cxnSp>
        <p:nvCxnSpPr>
          <p:cNvPr id="21" name="直線コネクタ 20"/>
          <p:cNvCxnSpPr>
            <a:stCxn id="40" idx="2"/>
            <a:endCxn id="20" idx="0"/>
          </p:cNvCxnSpPr>
          <p:nvPr/>
        </p:nvCxnSpPr>
        <p:spPr bwMode="auto">
          <a:xfrm flipH="1">
            <a:off x="8581534" y="4099859"/>
            <a:ext cx="308465" cy="845399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ash"/>
            <a:round/>
            <a:headEnd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28028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2" grpId="0" animBg="1"/>
      <p:bldP spid="33" grpId="0" animBg="1"/>
      <p:bldP spid="36" grpId="0" animBg="1"/>
      <p:bldP spid="40" grpId="0" animBg="1"/>
      <p:bldP spid="42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0" y="2558181"/>
            <a:ext cx="5715798" cy="3810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70C0"/>
                </a:solidFill>
              </a:rPr>
              <a:t>JDK</a:t>
            </a:r>
            <a:r>
              <a:rPr lang="ja-JP" altLang="en-US" dirty="0">
                <a:solidFill>
                  <a:srgbClr val="0070C0"/>
                </a:solidFill>
              </a:rPr>
              <a:t>の使用</a:t>
            </a:r>
            <a:r>
              <a:rPr lang="ja-JP" altLang="en-US" dirty="0" smtClean="0">
                <a:solidFill>
                  <a:srgbClr val="0070C0"/>
                </a:solidFill>
              </a:rPr>
              <a:t>環境の設定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(5) </a:t>
            </a:r>
            <a:r>
              <a:rPr lang="ja-JP" altLang="en-US" dirty="0" smtClean="0"/>
              <a:t>確認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 smtClean="0"/>
              <a:t>フォルダ </a:t>
            </a:r>
            <a:r>
              <a:rPr lang="en-US" altLang="ja-JP" dirty="0" smtClean="0"/>
              <a:t>java </a:t>
            </a:r>
            <a:r>
              <a:rPr lang="ja-JP" altLang="en-US" dirty="0" smtClean="0"/>
              <a:t>にある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javaenv.bat </a:t>
            </a:r>
            <a:r>
              <a:rPr lang="ja-JP" altLang="en-US" dirty="0" smtClean="0"/>
              <a:t>をダブルクリック</a:t>
            </a:r>
            <a:endParaRPr lang="en-US" altLang="ja-JP" dirty="0" smtClean="0"/>
          </a:p>
          <a:p>
            <a:r>
              <a:rPr lang="ja-JP" altLang="en-US" dirty="0" smtClean="0"/>
              <a:t>コマンドプロンプト（右図）が開く</a:t>
            </a:r>
            <a:endParaRPr lang="en-US" altLang="ja-JP" dirty="0" smtClean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ja-JP" dirty="0" smtClean="0"/>
              <a:t>JDK</a:t>
            </a:r>
            <a:r>
              <a:rPr lang="ja-JP" altLang="en-US" dirty="0" smtClean="0"/>
              <a:t>の</a:t>
            </a:r>
            <a:r>
              <a:rPr lang="ja-JP" altLang="en-US" dirty="0" smtClean="0"/>
              <a:t>バージョン番号を</a:t>
            </a:r>
            <a:r>
              <a:rPr lang="ja-JP" altLang="en-US" dirty="0" smtClean="0"/>
              <a:t>確認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lang="ja-JP" altLang="en-US" smtClean="0"/>
              <a:pPr/>
              <a:t>15</a:t>
            </a:fld>
            <a:endParaRPr lang="ja-JP" altLang="en-US"/>
          </a:p>
        </p:txBody>
      </p:sp>
      <p:cxnSp>
        <p:nvCxnSpPr>
          <p:cNvPr id="23" name="直線コネクタ 22"/>
          <p:cNvCxnSpPr/>
          <p:nvPr/>
        </p:nvCxnSpPr>
        <p:spPr bwMode="auto">
          <a:xfrm>
            <a:off x="8002515" y="4856545"/>
            <a:ext cx="1080120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none" w="lg" len="lg"/>
          </a:ln>
          <a:effectLst/>
        </p:spPr>
      </p:cxnSp>
      <p:sp>
        <p:nvSpPr>
          <p:cNvPr id="34" name="角丸四角形吹き出し 33"/>
          <p:cNvSpPr/>
          <p:nvPr/>
        </p:nvSpPr>
        <p:spPr>
          <a:xfrm>
            <a:off x="8146531" y="4064505"/>
            <a:ext cx="2880000" cy="432000"/>
          </a:xfrm>
          <a:prstGeom prst="wedgeRoundRectCallout">
            <a:avLst>
              <a:gd name="adj1" fmla="val -37829"/>
              <a:gd name="adj2" fmla="val 86729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② </a:t>
            </a:r>
            <a:r>
              <a:rPr kumimoji="1" lang="en-US" altLang="ja-JP" sz="2000" b="1" dirty="0" smtClean="0">
                <a:solidFill>
                  <a:srgbClr val="C00000"/>
                </a:solidFill>
              </a:rPr>
              <a:t>java -version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 </a:t>
            </a:r>
            <a:r>
              <a:rPr lang="ja-JP" altLang="en-US" sz="2000" dirty="0" smtClean="0">
                <a:solidFill>
                  <a:schemeClr val="tx1"/>
                </a:solidFill>
              </a:rPr>
              <a:t>を実行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084" y="3176972"/>
            <a:ext cx="3810532" cy="285789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9" name="角丸四角形吹き出し 18"/>
          <p:cNvSpPr/>
          <p:nvPr/>
        </p:nvSpPr>
        <p:spPr>
          <a:xfrm>
            <a:off x="2910662" y="4823109"/>
            <a:ext cx="2160000" cy="432000"/>
          </a:xfrm>
          <a:prstGeom prst="wedgeRoundRectCallout">
            <a:avLst>
              <a:gd name="adj1" fmla="val -39084"/>
              <a:gd name="adj2" fmla="val -88148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① ダブルクリック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2818877" y="4306679"/>
            <a:ext cx="936104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711332" y="5793704"/>
            <a:ext cx="2880000" cy="4320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バージョンが表示される</a:t>
            </a:r>
          </a:p>
        </p:txBody>
      </p:sp>
      <p:cxnSp>
        <p:nvCxnSpPr>
          <p:cNvPr id="18" name="直線コネクタ 17"/>
          <p:cNvCxnSpPr>
            <a:stCxn id="16" idx="0"/>
          </p:cNvCxnSpPr>
          <p:nvPr/>
        </p:nvCxnSpPr>
        <p:spPr bwMode="auto">
          <a:xfrm flipH="1" flipV="1">
            <a:off x="7462455" y="5039109"/>
            <a:ext cx="688877" cy="754595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ash"/>
            <a:round/>
            <a:headEnd/>
            <a:tailEnd type="triangle" w="lg" len="lg"/>
          </a:ln>
          <a:effectLst/>
        </p:spPr>
      </p:cxnSp>
      <p:cxnSp>
        <p:nvCxnSpPr>
          <p:cNvPr id="21" name="直線コネクタ 20"/>
          <p:cNvCxnSpPr/>
          <p:nvPr/>
        </p:nvCxnSpPr>
        <p:spPr bwMode="auto">
          <a:xfrm>
            <a:off x="7210427" y="5000561"/>
            <a:ext cx="360000" cy="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67122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9" grpId="0" animBg="1"/>
      <p:bldP spid="22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プログラムの入力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019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934" y="2067993"/>
            <a:ext cx="2438740" cy="472505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70C0"/>
                </a:solidFill>
              </a:rPr>
              <a:t>プログラムの入力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(1) </a:t>
            </a:r>
            <a:r>
              <a:rPr lang="ja-JP" altLang="en-US" dirty="0" smtClean="0"/>
              <a:t>テキストエディタを開く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 smtClean="0"/>
              <a:t>スタートメニューから</a:t>
            </a:r>
            <a:endParaRPr lang="en-US" altLang="ja-JP" dirty="0" smtClean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 smtClean="0"/>
              <a:t>「メモ帳」が開く</a:t>
            </a:r>
            <a:endParaRPr kumimoji="1"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>
          <a:xfrm>
            <a:off x="2991427" y="5396601"/>
            <a:ext cx="1440000" cy="432000"/>
          </a:xfrm>
          <a:prstGeom prst="wedgeRoundRectCallout">
            <a:avLst>
              <a:gd name="adj1" fmla="val -42844"/>
              <a:gd name="adj2" fmla="val 83862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②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メモ帳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3" name="角丸四角形吹き出し 22"/>
          <p:cNvSpPr/>
          <p:nvPr/>
        </p:nvSpPr>
        <p:spPr>
          <a:xfrm>
            <a:off x="2467010" y="3396561"/>
            <a:ext cx="2880000" cy="432000"/>
          </a:xfrm>
          <a:prstGeom prst="wedgeRoundRectCallout">
            <a:avLst>
              <a:gd name="adj1" fmla="val -37780"/>
              <a:gd name="adj2" fmla="val -82740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①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[Windows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アクセサリ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762698" y="2822052"/>
            <a:ext cx="1471365" cy="33716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1793904" y="6100937"/>
            <a:ext cx="1440159" cy="33716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427" y="2132856"/>
            <a:ext cx="5407145" cy="3097963"/>
          </a:xfrm>
          <a:prstGeom prst="rect">
            <a:avLst/>
          </a:prstGeom>
        </p:spPr>
      </p:pic>
      <p:sp>
        <p:nvSpPr>
          <p:cNvPr id="8" name="左矢印吹き出し 7"/>
          <p:cNvSpPr/>
          <p:nvPr/>
        </p:nvSpPr>
        <p:spPr>
          <a:xfrm>
            <a:off x="3359696" y="5807485"/>
            <a:ext cx="6480000" cy="720000"/>
          </a:xfrm>
          <a:prstGeom prst="leftArrowCallout">
            <a:avLst>
              <a:gd name="adj1" fmla="val 12082"/>
              <a:gd name="adj2" fmla="val 20553"/>
              <a:gd name="adj3" fmla="val 34055"/>
              <a:gd name="adj4" fmla="val 60172"/>
            </a:avLst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（参考）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メモ帳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を右クリックすると</a:t>
            </a:r>
            <a:endParaRPr kumimoji="1"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スタート画面へのピン止めもできる</a:t>
            </a:r>
          </a:p>
        </p:txBody>
      </p:sp>
    </p:spTree>
    <p:extLst>
      <p:ext uri="{BB962C8B-B14F-4D97-AF65-F5344CB8AC3E}">
        <p14:creationId xmlns:p14="http://schemas.microsoft.com/office/powerpoint/2010/main" val="298388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3" grpId="0" animBg="1"/>
      <p:bldP spid="22" grpId="0" animBg="1"/>
      <p:bldP spid="1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942" y="3085979"/>
            <a:ext cx="4753638" cy="284837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0070C0"/>
                </a:solidFill>
              </a:rPr>
              <a:t>プログラムの入力</a:t>
            </a:r>
            <a:r>
              <a:rPr lang="en-US" altLang="ja-JP" dirty="0" smtClean="0">
                <a:solidFill>
                  <a:srgbClr val="0070C0"/>
                </a:solidFill>
              </a:rPr>
              <a:t/>
            </a:r>
            <a:br>
              <a:rPr lang="en-US" altLang="ja-JP" dirty="0" smtClean="0">
                <a:solidFill>
                  <a:srgbClr val="0070C0"/>
                </a:solidFill>
              </a:rPr>
            </a:br>
            <a:r>
              <a:rPr lang="en-US" altLang="ja-JP" dirty="0" smtClean="0"/>
              <a:t>(</a:t>
            </a:r>
            <a:r>
              <a:rPr lang="en-US" altLang="ja-JP" dirty="0"/>
              <a:t>2</a:t>
            </a:r>
            <a:r>
              <a:rPr lang="en-US" altLang="ja-JP" dirty="0" smtClean="0"/>
              <a:t>)</a:t>
            </a:r>
            <a:r>
              <a:rPr lang="ja-JP" altLang="en-US" dirty="0" smtClean="0"/>
              <a:t> プログラムの入力と保存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 smtClean="0"/>
              <a:t>プログラムを入力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この例は</a:t>
            </a:r>
            <a:r>
              <a:rPr lang="en-US" altLang="ja-JP" dirty="0" smtClean="0"/>
              <a:t>3.4</a:t>
            </a:r>
            <a:r>
              <a:rPr lang="ja-JP" altLang="en-US" dirty="0" smtClean="0"/>
              <a:t>節のリスト</a:t>
            </a:r>
            <a:r>
              <a:rPr lang="en-US" altLang="ja-JP" dirty="0" smtClean="0"/>
              <a:t>3.16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 smtClean="0"/>
              <a:t>ファイルに保存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lang="ja-JP" altLang="en-US" smtClean="0"/>
              <a:pPr/>
              <a:t>18</a:t>
            </a:fld>
            <a:endParaRPr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95" y="3091381"/>
            <a:ext cx="4763165" cy="285789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角丸四角形 8"/>
          <p:cNvSpPr/>
          <p:nvPr/>
        </p:nvSpPr>
        <p:spPr>
          <a:xfrm>
            <a:off x="6510657" y="3338694"/>
            <a:ext cx="666891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7734794" y="4702746"/>
            <a:ext cx="2160000" cy="432000"/>
          </a:xfrm>
          <a:prstGeom prst="wedgeRoundRectCallout">
            <a:avLst>
              <a:gd name="adj1" fmla="val -39084"/>
              <a:gd name="adj2" fmla="val -88148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②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上書き</a:t>
            </a:r>
            <a:r>
              <a:rPr lang="ja-JP" altLang="en-US" sz="2000" dirty="0" smtClean="0">
                <a:solidFill>
                  <a:schemeClr val="tx1"/>
                </a:solidFill>
              </a:rPr>
              <a:t>保存</a:t>
            </a:r>
            <a:r>
              <a:rPr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7250207" y="2852936"/>
            <a:ext cx="1800000" cy="432000"/>
          </a:xfrm>
          <a:prstGeom prst="wedgeRoundRectCallout">
            <a:avLst>
              <a:gd name="adj1" fmla="val -49552"/>
              <a:gd name="adj2" fmla="val 82189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①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ファイル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6510657" y="4174925"/>
            <a:ext cx="2664297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20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79" y="2593044"/>
            <a:ext cx="4763165" cy="40696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0070C0"/>
                </a:solidFill>
              </a:rPr>
              <a:t>プログラムの入力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(3)</a:t>
            </a:r>
            <a:r>
              <a:rPr lang="ja-JP" altLang="en-US" dirty="0" smtClean="0"/>
              <a:t> 入力の終了と編集再開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/>
              <a:t>新規保存時のみ保存先</a:t>
            </a:r>
            <a:r>
              <a:rPr lang="ja-JP" altLang="en-US" dirty="0" smtClean="0"/>
              <a:t>を指定</a:t>
            </a:r>
            <a:endParaRPr lang="en-US" altLang="ja-JP" dirty="0" smtClean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 smtClean="0"/>
              <a:t>「メモ帳」を閉じる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ファイルを</a:t>
            </a:r>
            <a:r>
              <a:rPr lang="ja-JP" altLang="en-US" dirty="0"/>
              <a:t>再</a:t>
            </a:r>
            <a:r>
              <a:rPr lang="ja-JP" altLang="en-US" dirty="0" smtClean="0"/>
              <a:t>び開きたいときは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lang="ja-JP" altLang="en-US" smtClean="0"/>
              <a:pPr/>
              <a:t>19</a:t>
            </a:fld>
            <a:endParaRPr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1854597" y="5328317"/>
            <a:ext cx="1224136" cy="28824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5" name="角丸四角形吹き出し 24"/>
          <p:cNvSpPr/>
          <p:nvPr/>
        </p:nvSpPr>
        <p:spPr>
          <a:xfrm>
            <a:off x="500939" y="4339034"/>
            <a:ext cx="2304000" cy="720000"/>
          </a:xfrm>
          <a:prstGeom prst="wedgeRoundRectCallout">
            <a:avLst>
              <a:gd name="adj1" fmla="val 35274"/>
              <a:gd name="adj2" fmla="val 80935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② ファイル名には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「</a:t>
            </a:r>
            <a:r>
              <a:rPr lang="en-US" altLang="ja-JP" sz="2000" b="1" dirty="0" smtClean="0">
                <a:solidFill>
                  <a:srgbClr val="C00000"/>
                </a:solidFill>
              </a:rPr>
              <a:t>.java</a:t>
            </a:r>
            <a:r>
              <a:rPr lang="ja-JP" altLang="en-US" sz="2000" dirty="0" smtClean="0">
                <a:solidFill>
                  <a:schemeClr val="tx1"/>
                </a:solidFill>
              </a:rPr>
              <a:t>」が必要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2914608" y="5846220"/>
            <a:ext cx="1213667" cy="20565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7" name="角丸四角形吹き出し 26"/>
          <p:cNvSpPr/>
          <p:nvPr/>
        </p:nvSpPr>
        <p:spPr>
          <a:xfrm>
            <a:off x="3209234" y="4339034"/>
            <a:ext cx="2160000" cy="720000"/>
          </a:xfrm>
          <a:prstGeom prst="wedgeRoundRectCallout">
            <a:avLst>
              <a:gd name="adj1" fmla="val -46403"/>
              <a:gd name="adj2" fmla="val 151620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③</a:t>
            </a:r>
            <a:r>
              <a:rPr lang="ja-JP" altLang="en-US" sz="2000" dirty="0" smtClean="0">
                <a:solidFill>
                  <a:schemeClr val="tx1"/>
                </a:solidFill>
              </a:rPr>
              <a:t> 文字コードは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[</a:t>
            </a:r>
            <a:r>
              <a:rPr lang="en-US" altLang="ja-JP" sz="2000" b="1" dirty="0" smtClean="0">
                <a:solidFill>
                  <a:srgbClr val="C00000"/>
                </a:solidFill>
              </a:rPr>
              <a:t>UTF-8</a:t>
            </a:r>
            <a:r>
              <a:rPr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145609" y="5846220"/>
            <a:ext cx="719809" cy="27745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9" name="角丸四角形吹き出し 28"/>
          <p:cNvSpPr/>
          <p:nvPr/>
        </p:nvSpPr>
        <p:spPr>
          <a:xfrm>
            <a:off x="4367968" y="5163171"/>
            <a:ext cx="1440000" cy="432000"/>
          </a:xfrm>
          <a:prstGeom prst="wedgeRoundRectCallout">
            <a:avLst>
              <a:gd name="adj1" fmla="val -40378"/>
              <a:gd name="adj2" fmla="val 96760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④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保存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31" name="直線コネクタ 30"/>
          <p:cNvCxnSpPr/>
          <p:nvPr/>
        </p:nvCxnSpPr>
        <p:spPr bwMode="auto">
          <a:xfrm>
            <a:off x="2273130" y="3068960"/>
            <a:ext cx="936104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none" w="lg" len="lg"/>
          </a:ln>
          <a:effectLst/>
        </p:spPr>
      </p:cxnSp>
      <p:sp>
        <p:nvSpPr>
          <p:cNvPr id="32" name="角丸四角形吹き出し 31"/>
          <p:cNvSpPr/>
          <p:nvPr/>
        </p:nvSpPr>
        <p:spPr>
          <a:xfrm>
            <a:off x="2985681" y="2091468"/>
            <a:ext cx="2304000" cy="720000"/>
          </a:xfrm>
          <a:prstGeom prst="wedgeRoundRectCallout">
            <a:avLst>
              <a:gd name="adj1" fmla="val -39827"/>
              <a:gd name="adj2" fmla="val 67305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① 保存先は</a:t>
            </a:r>
            <a:endParaRPr kumimoji="1"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デスクトップの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 java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 rotWithShape="1">
          <a:blip r:embed="rId3"/>
          <a:srcRect b="6299"/>
          <a:stretch/>
        </p:blipFill>
        <p:spPr>
          <a:xfrm>
            <a:off x="9296081" y="1637769"/>
            <a:ext cx="2286319" cy="1071151"/>
          </a:xfrm>
          <a:prstGeom prst="rect">
            <a:avLst/>
          </a:prstGeom>
        </p:spPr>
      </p:pic>
      <p:sp>
        <p:nvSpPr>
          <p:cNvPr id="47" name="角丸四角形 46"/>
          <p:cNvSpPr/>
          <p:nvPr/>
        </p:nvSpPr>
        <p:spPr>
          <a:xfrm>
            <a:off x="11217018" y="1589482"/>
            <a:ext cx="432048" cy="264311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8" name="角丸四角形吹き出し 47"/>
          <p:cNvSpPr/>
          <p:nvPr/>
        </p:nvSpPr>
        <p:spPr>
          <a:xfrm>
            <a:off x="10308528" y="2076370"/>
            <a:ext cx="1080000" cy="432000"/>
          </a:xfrm>
          <a:prstGeom prst="wedgeRoundRectCallout">
            <a:avLst>
              <a:gd name="adj1" fmla="val 41514"/>
              <a:gd name="adj2" fmla="val -88336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閉じる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pic>
        <p:nvPicPr>
          <p:cNvPr id="49" name="図 48"/>
          <p:cNvPicPr>
            <a:picLocks noChangeAspect="1"/>
          </p:cNvPicPr>
          <p:nvPr/>
        </p:nvPicPr>
        <p:blipFill rotWithShape="1">
          <a:blip r:embed="rId4"/>
          <a:srcRect t="10961" b="11367"/>
          <a:stretch/>
        </p:blipFill>
        <p:spPr>
          <a:xfrm>
            <a:off x="6989497" y="3284984"/>
            <a:ext cx="3801005" cy="295232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0" name="角丸四角形 49"/>
          <p:cNvSpPr/>
          <p:nvPr/>
        </p:nvSpPr>
        <p:spPr>
          <a:xfrm>
            <a:off x="8616280" y="4580098"/>
            <a:ext cx="2232248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1" name="角丸四角形吹き出し 50"/>
          <p:cNvSpPr/>
          <p:nvPr/>
        </p:nvSpPr>
        <p:spPr>
          <a:xfrm>
            <a:off x="9225313" y="3933936"/>
            <a:ext cx="1800000" cy="432000"/>
          </a:xfrm>
          <a:prstGeom prst="wedgeRoundRectCallout">
            <a:avLst>
              <a:gd name="adj1" fmla="val -40866"/>
              <a:gd name="adj2" fmla="val 87901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① </a:t>
            </a:r>
            <a:r>
              <a:rPr lang="ja-JP" altLang="en-US" sz="2000" dirty="0" smtClean="0">
                <a:solidFill>
                  <a:schemeClr val="tx1"/>
                </a:solidFill>
              </a:rPr>
              <a:t>右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クリック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7104112" y="5191358"/>
            <a:ext cx="2880320" cy="296175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3" name="角丸四角形吹き出し 52"/>
          <p:cNvSpPr/>
          <p:nvPr/>
        </p:nvSpPr>
        <p:spPr>
          <a:xfrm>
            <a:off x="9225313" y="5725746"/>
            <a:ext cx="2160000" cy="432000"/>
          </a:xfrm>
          <a:prstGeom prst="wedgeRoundRectCallout">
            <a:avLst>
              <a:gd name="adj1" fmla="val -39303"/>
              <a:gd name="adj2" fmla="val -89938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②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編集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 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を選択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921820" y="6201308"/>
            <a:ext cx="1992787" cy="520169"/>
          </a:xfrm>
          <a:prstGeom prst="rect">
            <a:avLst/>
          </a:prstGeom>
          <a:solidFill>
            <a:schemeClr val="bg1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4103213" y="6201308"/>
            <a:ext cx="1704755" cy="563731"/>
          </a:xfrm>
          <a:prstGeom prst="rect">
            <a:avLst/>
          </a:prstGeom>
          <a:solidFill>
            <a:schemeClr val="bg1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43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この資料の使用について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本資料は下記書籍の補足資料です。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「見ひらきで学べる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プログラミング」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近代科学社</a:t>
            </a:r>
            <a:r>
              <a:rPr lang="en-US" altLang="ja-JP" dirty="0" smtClean="0"/>
              <a:t>, (2019).</a:t>
            </a:r>
          </a:p>
          <a:p>
            <a:pPr lvl="4"/>
            <a:endParaRPr lang="en-US" altLang="ja-JP" dirty="0" smtClean="0"/>
          </a:p>
          <a:p>
            <a:r>
              <a:rPr kumimoji="1" lang="ja-JP" altLang="en-US" dirty="0" smtClean="0"/>
              <a:t>本資料の著作権は著者が所有します。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ただし、引用されている著作物の著作権はその著作権者のものです。</a:t>
            </a:r>
            <a:endParaRPr lang="en-US" altLang="ja-JP" dirty="0" smtClean="0"/>
          </a:p>
          <a:p>
            <a:pPr lvl="4"/>
            <a:endParaRPr lang="en-US" altLang="ja-JP" dirty="0" smtClean="0"/>
          </a:p>
          <a:p>
            <a:r>
              <a:rPr lang="ja-JP" altLang="en-US" dirty="0"/>
              <a:t>本資料</a:t>
            </a:r>
            <a:r>
              <a:rPr lang="ja-JP" altLang="en-US" dirty="0" smtClean="0"/>
              <a:t>の改変・配布は、</a:t>
            </a:r>
            <a:r>
              <a:rPr lang="ja-JP" altLang="en-US" dirty="0"/>
              <a:t>学校</a:t>
            </a:r>
            <a:r>
              <a:rPr kumimoji="1" lang="ja-JP" altLang="en-US" dirty="0" smtClean="0"/>
              <a:t>・企業等の団体内部での利用に限り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可能です。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ただし、団体外部への配布は禁止します。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45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0070C0"/>
                </a:solidFill>
              </a:rPr>
              <a:t>プログラムの入力</a:t>
            </a:r>
            <a:r>
              <a:rPr lang="en-US" altLang="ja-JP" dirty="0" smtClean="0">
                <a:solidFill>
                  <a:srgbClr val="0070C0"/>
                </a:solidFill>
              </a:rPr>
              <a:t/>
            </a:r>
            <a:br>
              <a:rPr lang="en-US" altLang="ja-JP" dirty="0" smtClean="0">
                <a:solidFill>
                  <a:srgbClr val="0070C0"/>
                </a:solidFill>
              </a:rPr>
            </a:br>
            <a:r>
              <a:rPr lang="ja-JP" altLang="en-US" dirty="0" smtClean="0"/>
              <a:t>（参考） テキストエディタ使用上の注意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>
                <a:solidFill>
                  <a:srgbClr val="C00000"/>
                </a:solidFill>
              </a:rPr>
              <a:t>JDK 18</a:t>
            </a:r>
            <a:r>
              <a:rPr lang="ja-JP" altLang="en-US" dirty="0" smtClean="0"/>
              <a:t>以降を使用する場合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Java</a:t>
            </a:r>
            <a:r>
              <a:rPr lang="ja-JP" altLang="en-US" dirty="0" smtClean="0"/>
              <a:t>プログラムの文字コードは</a:t>
            </a:r>
            <a:r>
              <a:rPr lang="en-US" altLang="ja-JP" b="1" dirty="0" smtClean="0">
                <a:solidFill>
                  <a:srgbClr val="C00000"/>
                </a:solidFill>
              </a:rPr>
              <a:t>UTF-8</a:t>
            </a:r>
            <a:r>
              <a:rPr lang="ja-JP" altLang="en-US" dirty="0" smtClean="0"/>
              <a:t>が既定（デフォルト）</a:t>
            </a:r>
            <a:endParaRPr lang="en-US" altLang="ja-JP" dirty="0" smtClean="0"/>
          </a:p>
          <a:p>
            <a:pPr lvl="1"/>
            <a:r>
              <a:rPr lang="en-US" altLang="ja-JP" dirty="0"/>
              <a:t>Byte Order Mark (BOM</a:t>
            </a:r>
            <a:r>
              <a:rPr lang="en-US" altLang="ja-JP" dirty="0" smtClean="0"/>
              <a:t>)</a:t>
            </a:r>
            <a:r>
              <a:rPr lang="ja-JP" altLang="en-US" dirty="0" smtClean="0"/>
              <a:t>は</a:t>
            </a:r>
            <a:r>
              <a:rPr lang="ja-JP" altLang="en-US" dirty="0" err="1" smtClean="0"/>
              <a:t>無し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ソフトにより表記が違うので注意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（例）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 「</a:t>
            </a:r>
            <a:r>
              <a:rPr lang="en-US" altLang="ja-JP" dirty="0" smtClean="0"/>
              <a:t>UTF-8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UTF-8</a:t>
            </a:r>
            <a:r>
              <a:rPr lang="ja-JP" altLang="en-US" dirty="0" smtClean="0"/>
              <a:t>（</a:t>
            </a:r>
            <a:r>
              <a:rPr lang="en-US" altLang="ja-JP" dirty="0" smtClean="0"/>
              <a:t>BOM</a:t>
            </a:r>
            <a:r>
              <a:rPr lang="ja-JP" altLang="en-US" dirty="0" smtClean="0"/>
              <a:t>付き）」があるときは前者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「</a:t>
            </a:r>
            <a:r>
              <a:rPr lang="en-US" altLang="ja-JP" dirty="0" smtClean="0"/>
              <a:t>UTF-8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UTF-8N</a:t>
            </a:r>
            <a:r>
              <a:rPr lang="ja-JP" altLang="en-US" dirty="0" smtClean="0"/>
              <a:t>」があるときは後者</a:t>
            </a:r>
            <a:endParaRPr lang="en-US" altLang="ja-JP" dirty="0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ja-JP" b="1" dirty="0">
                <a:solidFill>
                  <a:srgbClr val="0070C0"/>
                </a:solidFill>
              </a:rPr>
              <a:t>JDK 17</a:t>
            </a:r>
            <a:r>
              <a:rPr lang="ja-JP" altLang="en-US" dirty="0" err="1" smtClean="0"/>
              <a:t>までを</a:t>
            </a:r>
            <a:r>
              <a:rPr lang="ja-JP" altLang="en-US" dirty="0"/>
              <a:t>使用する</a:t>
            </a:r>
            <a:r>
              <a:rPr lang="ja-JP" altLang="en-US" dirty="0" smtClean="0"/>
              <a:t>場合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Java</a:t>
            </a:r>
            <a:r>
              <a:rPr lang="ja-JP" altLang="en-US" dirty="0"/>
              <a:t>プログラムの文字コード</a:t>
            </a:r>
            <a:r>
              <a:rPr lang="ja-JP" altLang="en-US" dirty="0" smtClean="0"/>
              <a:t>は</a:t>
            </a:r>
            <a:r>
              <a:rPr lang="ja-JP" altLang="en-US" b="1" dirty="0" smtClean="0">
                <a:solidFill>
                  <a:srgbClr val="0070C0"/>
                </a:solidFill>
              </a:rPr>
              <a:t>シフト</a:t>
            </a:r>
            <a:r>
              <a:rPr lang="en-US" altLang="ja-JP" b="1" dirty="0" smtClean="0">
                <a:solidFill>
                  <a:srgbClr val="0070C0"/>
                </a:solidFill>
              </a:rPr>
              <a:t>JIS</a:t>
            </a:r>
            <a:r>
              <a:rPr lang="ja-JP" altLang="en-US" dirty="0" smtClean="0"/>
              <a:t>が既定（デフォルト）</a:t>
            </a:r>
            <a:endParaRPr lang="en-US" altLang="ja-JP" dirty="0" smtClean="0"/>
          </a:p>
          <a:p>
            <a:pPr lvl="3"/>
            <a:endParaRPr lang="en-US" altLang="ja-JP" dirty="0" smtClean="0"/>
          </a:p>
          <a:p>
            <a:r>
              <a:rPr lang="ja-JP" altLang="en-US" dirty="0" smtClean="0"/>
              <a:t>バッチファイルは</a:t>
            </a:r>
            <a:r>
              <a:rPr lang="ja-JP" altLang="en-US" b="1" dirty="0" smtClean="0">
                <a:solidFill>
                  <a:srgbClr val="0070C0"/>
                </a:solidFill>
              </a:rPr>
              <a:t>シフト</a:t>
            </a:r>
            <a:r>
              <a:rPr lang="en-US" altLang="ja-JP" b="1" dirty="0" smtClean="0">
                <a:solidFill>
                  <a:srgbClr val="0070C0"/>
                </a:solidFill>
              </a:rPr>
              <a:t>JIS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ただし、半角英数のみ使うなら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文字コードはどれでも同じ</a:t>
            </a:r>
            <a:endParaRPr lang="en-US" altLang="ja-JP" dirty="0" smtClean="0"/>
          </a:p>
          <a:p>
            <a:pPr lvl="3"/>
            <a:endParaRPr lang="en-US" altLang="ja-JP" dirty="0" smtClean="0"/>
          </a:p>
          <a:p>
            <a:r>
              <a:rPr lang="en-US" altLang="ja-JP" dirty="0" smtClean="0"/>
              <a:t>Windows</a:t>
            </a:r>
            <a:r>
              <a:rPr lang="ja-JP" altLang="en-US" dirty="0" smtClean="0"/>
              <a:t>付属のメモ帳</a:t>
            </a:r>
            <a:r>
              <a:rPr lang="ja-JP" altLang="en-US" dirty="0"/>
              <a:t>で</a:t>
            </a:r>
            <a:r>
              <a:rPr lang="ja-JP" altLang="en-US" dirty="0" smtClean="0"/>
              <a:t>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b="1" dirty="0" smtClean="0">
                <a:solidFill>
                  <a:srgbClr val="0070C0"/>
                </a:solidFill>
              </a:rPr>
              <a:t>ANSI</a:t>
            </a:r>
            <a:r>
              <a:rPr lang="ja-JP" altLang="en-US" dirty="0" smtClean="0"/>
              <a:t>が</a:t>
            </a:r>
            <a:r>
              <a:rPr lang="ja-JP" altLang="en-US" dirty="0"/>
              <a:t>シフト</a:t>
            </a:r>
            <a:r>
              <a:rPr lang="en-US" altLang="ja-JP" dirty="0" smtClean="0"/>
              <a:t>JIS</a:t>
            </a:r>
            <a:r>
              <a:rPr lang="ja-JP" altLang="en-US" dirty="0" smtClean="0"/>
              <a:t>に相当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lang="ja-JP" altLang="en-US" smtClean="0"/>
              <a:pPr/>
              <a:t>20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9235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JDK</a:t>
            </a:r>
            <a:r>
              <a:rPr kumimoji="1" lang="ja-JP" altLang="en-US" dirty="0" smtClean="0"/>
              <a:t>の使用</a:t>
            </a:r>
            <a:r>
              <a:rPr lang="ja-JP" altLang="en-US" dirty="0"/>
              <a:t>／</a:t>
            </a:r>
            <a:r>
              <a:rPr lang="ja-JP" altLang="en-US" dirty="0" smtClean="0"/>
              <a:t>トラブル対応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186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6" y="4217422"/>
            <a:ext cx="3810532" cy="190526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70C0"/>
                </a:solidFill>
              </a:rPr>
              <a:t>JDK</a:t>
            </a:r>
            <a:r>
              <a:rPr lang="ja-JP" altLang="en-US" dirty="0">
                <a:solidFill>
                  <a:srgbClr val="0070C0"/>
                </a:solidFill>
              </a:rPr>
              <a:t>の</a:t>
            </a:r>
            <a:r>
              <a:rPr lang="ja-JP" altLang="en-US" dirty="0" smtClean="0">
                <a:solidFill>
                  <a:srgbClr val="0070C0"/>
                </a:solidFill>
              </a:rPr>
              <a:t>使用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ja-JP" altLang="en-US" dirty="0" smtClean="0"/>
              <a:t>コンパイル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javac</a:t>
            </a:r>
            <a:r>
              <a:rPr lang="en-US" altLang="ja-JP" dirty="0" smtClean="0"/>
              <a:t>)</a:t>
            </a:r>
            <a:r>
              <a:rPr lang="ja-JP" altLang="en-US" dirty="0" smtClean="0"/>
              <a:t>と実行</a:t>
            </a:r>
            <a:r>
              <a:rPr lang="en-US" altLang="ja-JP" dirty="0" smtClean="0"/>
              <a:t>(java)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 smtClean="0"/>
              <a:t>デスクトップの </a:t>
            </a:r>
            <a:r>
              <a:rPr lang="en-US" altLang="ja-JP" dirty="0" smtClean="0"/>
              <a:t>java </a:t>
            </a:r>
            <a:r>
              <a:rPr lang="ja-JP" altLang="en-US" dirty="0" smtClean="0"/>
              <a:t>を開く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javaenv.bat </a:t>
            </a:r>
            <a:r>
              <a:rPr lang="ja-JP" altLang="en-US" dirty="0" smtClean="0"/>
              <a:t>をダブルクリック</a:t>
            </a:r>
            <a:endParaRPr lang="en-US" altLang="ja-JP" dirty="0" smtClean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 smtClean="0"/>
              <a:t>コンパイル</a:t>
            </a:r>
            <a:r>
              <a:rPr lang="en-US" altLang="ja-JP" dirty="0"/>
              <a:t>(</a:t>
            </a:r>
            <a:r>
              <a:rPr lang="en-US" altLang="ja-JP" dirty="0" err="1"/>
              <a:t>javac</a:t>
            </a:r>
            <a:r>
              <a:rPr lang="en-US" altLang="ja-JP" dirty="0"/>
              <a:t>)</a:t>
            </a:r>
            <a:r>
              <a:rPr lang="ja-JP" altLang="en-US" dirty="0"/>
              <a:t>と実行</a:t>
            </a:r>
            <a:r>
              <a:rPr lang="en-US" altLang="ja-JP" dirty="0"/>
              <a:t>(java)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実行</a:t>
            </a:r>
            <a:r>
              <a:rPr lang="ja-JP" altLang="en-US" dirty="0" smtClean="0"/>
              <a:t>結果が表示される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lang="ja-JP" altLang="en-US" smtClean="0"/>
              <a:pPr/>
              <a:t>22</a:t>
            </a:fld>
            <a:endParaRPr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3205219" y="5400572"/>
            <a:ext cx="936104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35" b="19720"/>
          <a:stretch/>
        </p:blipFill>
        <p:spPr>
          <a:xfrm>
            <a:off x="2243059" y="2132856"/>
            <a:ext cx="1924319" cy="1080120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>
          <a:xfrm>
            <a:off x="2761837" y="2319726"/>
            <a:ext cx="864096" cy="74286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484534" y="5337198"/>
            <a:ext cx="4810932" cy="1015663"/>
          </a:xfrm>
          <a:prstGeom prst="rect">
            <a:avLst/>
          </a:prstGeom>
          <a:solidFill>
            <a:srgbClr val="FFFFCC"/>
          </a:solidFill>
          <a:ln w="19050">
            <a:solidFill>
              <a:srgbClr val="C00000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 smtClean="0"/>
              <a:t>（注意） プログラムを</a:t>
            </a:r>
            <a:r>
              <a:rPr lang="ja-JP" altLang="en-US" sz="2400" dirty="0"/>
              <a:t>修正</a:t>
            </a:r>
            <a:r>
              <a:rPr kumimoji="1" lang="ja-JP" altLang="en-US" sz="2400" dirty="0" smtClean="0"/>
              <a:t>したら必ず</a:t>
            </a:r>
            <a:endParaRPr lang="en-US" altLang="ja-JP" sz="2400" dirty="0"/>
          </a:p>
          <a:p>
            <a:pPr algn="ctr"/>
            <a:endParaRPr kumimoji="1" lang="en-US" altLang="ja-JP" sz="1200" dirty="0" smtClean="0"/>
          </a:p>
          <a:p>
            <a:pPr algn="ctr"/>
            <a:r>
              <a:rPr lang="ja-JP" altLang="en-US" sz="2400" dirty="0" smtClean="0"/>
              <a:t>上書き保存 → </a:t>
            </a:r>
            <a:r>
              <a:rPr kumimoji="1" lang="en-US" altLang="ja-JP" sz="2400" dirty="0" err="1" smtClean="0"/>
              <a:t>javac</a:t>
            </a:r>
            <a:r>
              <a:rPr kumimoji="1" lang="en-US" altLang="ja-JP" sz="2400" dirty="0" smtClean="0"/>
              <a:t> </a:t>
            </a:r>
            <a:r>
              <a:rPr lang="ja-JP" altLang="en-US" sz="2400" dirty="0" smtClean="0"/>
              <a:t>→ </a:t>
            </a:r>
            <a:r>
              <a:rPr lang="en-US" altLang="ja-JP" sz="2400" dirty="0" smtClean="0"/>
              <a:t>java</a:t>
            </a:r>
            <a:endParaRPr kumimoji="1" lang="ja-JP" altLang="en-US" sz="2400" dirty="0" smtClean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534" y="2736659"/>
            <a:ext cx="4763165" cy="952633"/>
          </a:xfrm>
          <a:prstGeom prst="rect">
            <a:avLst/>
          </a:prstGeom>
        </p:spPr>
      </p:pic>
      <p:cxnSp>
        <p:nvCxnSpPr>
          <p:cNvPr id="29" name="直線コネクタ 28"/>
          <p:cNvCxnSpPr/>
          <p:nvPr/>
        </p:nvCxnSpPr>
        <p:spPr bwMode="auto">
          <a:xfrm>
            <a:off x="8559333" y="3039280"/>
            <a:ext cx="2160240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none" w="lg" len="lg"/>
          </a:ln>
          <a:effectLst/>
        </p:spPr>
      </p:cxnSp>
      <p:sp>
        <p:nvSpPr>
          <p:cNvPr id="30" name="角丸四角形吹き出し 29"/>
          <p:cNvSpPr/>
          <p:nvPr/>
        </p:nvSpPr>
        <p:spPr>
          <a:xfrm>
            <a:off x="8596105" y="2198116"/>
            <a:ext cx="3203588" cy="459004"/>
          </a:xfrm>
          <a:prstGeom prst="wedgeRoundRectCallout">
            <a:avLst>
              <a:gd name="adj1" fmla="val -38990"/>
              <a:gd name="adj2" fmla="val 86729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err="1" smtClean="0">
                <a:solidFill>
                  <a:srgbClr val="C00000"/>
                </a:solidFill>
              </a:rPr>
              <a:t>javac</a:t>
            </a:r>
            <a:r>
              <a:rPr kumimoji="1" lang="en-US" altLang="ja-JP" sz="2400" b="1" dirty="0" smtClean="0">
                <a:solidFill>
                  <a:srgbClr val="C00000"/>
                </a:solidFill>
              </a:rPr>
              <a:t> </a:t>
            </a:r>
            <a:r>
              <a:rPr kumimoji="1" lang="ja-JP" altLang="en-US" sz="2400" b="1" dirty="0" smtClean="0">
                <a:solidFill>
                  <a:srgbClr val="C0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ファイル名</a:t>
            </a:r>
            <a:r>
              <a:rPr kumimoji="1" lang="en-US" altLang="ja-JP" sz="2400" b="1" dirty="0" smtClean="0">
                <a:solidFill>
                  <a:srgbClr val="C00000"/>
                </a:solidFill>
              </a:rPr>
              <a:t>.java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1" name="角丸四角形吹き出し 30"/>
          <p:cNvSpPr/>
          <p:nvPr/>
        </p:nvSpPr>
        <p:spPr>
          <a:xfrm>
            <a:off x="8596105" y="3610433"/>
            <a:ext cx="3203588" cy="695009"/>
          </a:xfrm>
          <a:prstGeom prst="wedgeRoundRectCallout">
            <a:avLst>
              <a:gd name="adj1" fmla="val -37460"/>
              <a:gd name="adj2" fmla="val -72103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 smtClean="0">
                <a:solidFill>
                  <a:srgbClr val="C00000"/>
                </a:solidFill>
              </a:rPr>
              <a:t>java </a:t>
            </a:r>
            <a:r>
              <a:rPr lang="ja-JP" altLang="en-US" sz="2400" b="1" dirty="0" smtClean="0">
                <a:solidFill>
                  <a:srgbClr val="C0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クラス名</a:t>
            </a:r>
            <a:endParaRPr lang="en-US" altLang="ja-JP" sz="2400" b="1" dirty="0" smtClean="0">
              <a:solidFill>
                <a:srgbClr val="C00000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+mn-ea"/>
              </a:rPr>
              <a:t>※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</a:rPr>
              <a:t>後ろに「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</a:rPr>
              <a:t>.java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</a:rPr>
              <a:t>」は付けない</a:t>
            </a:r>
            <a:endParaRPr lang="ja-JP" altLang="en-US" sz="2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2" name="直線コネクタ 31"/>
          <p:cNvCxnSpPr/>
          <p:nvPr/>
        </p:nvCxnSpPr>
        <p:spPr bwMode="auto">
          <a:xfrm>
            <a:off x="8548673" y="3363280"/>
            <a:ext cx="1666844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none" w="lg" len="lg"/>
          </a:ln>
          <a:effectLst/>
        </p:spPr>
      </p:cxnSp>
      <p:cxnSp>
        <p:nvCxnSpPr>
          <p:cNvPr id="18" name="直線コネクタ 17"/>
          <p:cNvCxnSpPr/>
          <p:nvPr/>
        </p:nvCxnSpPr>
        <p:spPr bwMode="auto">
          <a:xfrm>
            <a:off x="8184232" y="3465004"/>
            <a:ext cx="180020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none" w="lg" len="lg"/>
          </a:ln>
          <a:effectLst/>
        </p:spPr>
      </p:cxnSp>
      <p:sp>
        <p:nvSpPr>
          <p:cNvPr id="20" name="角丸四角形吹き出し 19"/>
          <p:cNvSpPr/>
          <p:nvPr/>
        </p:nvSpPr>
        <p:spPr>
          <a:xfrm>
            <a:off x="3594491" y="4761196"/>
            <a:ext cx="1944000" cy="432000"/>
          </a:xfrm>
          <a:prstGeom prst="wedgeRoundRectCallout">
            <a:avLst>
              <a:gd name="adj1" fmla="val -39592"/>
              <a:gd name="adj2" fmla="val 83062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ダブルクリック</a:t>
            </a:r>
          </a:p>
        </p:txBody>
      </p:sp>
      <p:sp>
        <p:nvSpPr>
          <p:cNvPr id="21" name="角丸四角形吹き出し 20"/>
          <p:cNvSpPr/>
          <p:nvPr/>
        </p:nvSpPr>
        <p:spPr>
          <a:xfrm>
            <a:off x="3594491" y="3125984"/>
            <a:ext cx="1944000" cy="432000"/>
          </a:xfrm>
          <a:prstGeom prst="wedgeRoundRectCallout">
            <a:avLst>
              <a:gd name="adj1" fmla="val -43659"/>
              <a:gd name="adj2" fmla="val -97553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ダブルクリック</a:t>
            </a:r>
          </a:p>
        </p:txBody>
      </p:sp>
    </p:spTree>
    <p:extLst>
      <p:ext uri="{BB962C8B-B14F-4D97-AF65-F5344CB8AC3E}">
        <p14:creationId xmlns:p14="http://schemas.microsoft.com/office/powerpoint/2010/main" val="177813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6" grpId="0" animBg="1"/>
      <p:bldP spid="33" grpId="0" animBg="1"/>
      <p:bldP spid="30" grpId="0" animBg="1"/>
      <p:bldP spid="31" grpId="0" animBg="1"/>
      <p:bldP spid="20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600" y="4651316"/>
            <a:ext cx="5334745" cy="68589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0070C0"/>
                </a:solidFill>
              </a:rPr>
              <a:t>トラブル対応</a:t>
            </a:r>
            <a:r>
              <a:rPr lang="en-US" altLang="ja-JP" dirty="0" smtClean="0">
                <a:solidFill>
                  <a:srgbClr val="0070C0"/>
                </a:solidFill>
              </a:rPr>
              <a:t/>
            </a:r>
            <a:br>
              <a:rPr lang="en-US" altLang="ja-JP" dirty="0" smtClean="0">
                <a:solidFill>
                  <a:srgbClr val="0070C0"/>
                </a:solidFill>
              </a:rPr>
            </a:br>
            <a:r>
              <a:rPr lang="en-US" altLang="ja-JP" dirty="0" smtClean="0"/>
              <a:t>(1)</a:t>
            </a:r>
            <a:r>
              <a:rPr lang="ja-JP" altLang="en-US" dirty="0" smtClean="0"/>
              <a:t> 文字コードのエラー、文字化け</a:t>
            </a:r>
            <a:endParaRPr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dirty="0" smtClean="0">
                <a:solidFill>
                  <a:srgbClr val="0070C0"/>
                </a:solidFill>
              </a:rPr>
              <a:t>[Q]</a:t>
            </a:r>
            <a:r>
              <a:rPr lang="en-US" altLang="ja-JP" dirty="0" smtClean="0"/>
              <a:t> </a:t>
            </a:r>
            <a:r>
              <a:rPr lang="ja-JP" altLang="en-US" dirty="0" smtClean="0"/>
              <a:t>文字化けが発生したら？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dirty="0" smtClean="0">
                <a:solidFill>
                  <a:srgbClr val="0070C0"/>
                </a:solidFill>
              </a:rPr>
              <a:t>[A]</a:t>
            </a:r>
            <a:r>
              <a:rPr lang="en-US" altLang="ja-JP" dirty="0" smtClean="0"/>
              <a:t> </a:t>
            </a:r>
            <a:r>
              <a:rPr lang="ja-JP" altLang="en-US" dirty="0" smtClean="0"/>
              <a:t>次のどちらかうまくいくほうで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   再コンパイルして、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    </a:t>
            </a:r>
            <a:r>
              <a:rPr lang="en-US" altLang="ja-JP" dirty="0"/>
              <a:t>java </a:t>
            </a:r>
            <a:r>
              <a:rPr lang="ja-JP" altLang="en-US" dirty="0"/>
              <a:t>で実行して結果を</a:t>
            </a:r>
            <a:r>
              <a:rPr lang="ja-JP" altLang="en-US" dirty="0" smtClean="0"/>
              <a:t>確認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lang="ja-JP" altLang="en-US" smtClean="0"/>
              <a:pPr/>
              <a:t>23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83" y="2599088"/>
            <a:ext cx="5334745" cy="685896"/>
          </a:xfrm>
          <a:prstGeom prst="rect">
            <a:avLst/>
          </a:prstGeom>
        </p:spPr>
      </p:pic>
      <p:cxnSp>
        <p:nvCxnSpPr>
          <p:cNvPr id="20" name="直線コネクタ 19"/>
          <p:cNvCxnSpPr/>
          <p:nvPr/>
        </p:nvCxnSpPr>
        <p:spPr bwMode="auto">
          <a:xfrm>
            <a:off x="1919776" y="3068960"/>
            <a:ext cx="2160000" cy="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/>
            <a:tailEnd type="none" w="lg" len="lg"/>
          </a:ln>
          <a:effectLst/>
        </p:spPr>
      </p:cxnSp>
      <p:sp>
        <p:nvSpPr>
          <p:cNvPr id="21" name="正方形/長方形 20"/>
          <p:cNvSpPr/>
          <p:nvPr/>
        </p:nvSpPr>
        <p:spPr>
          <a:xfrm>
            <a:off x="2495601" y="2130859"/>
            <a:ext cx="1980219" cy="3600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文字化けの例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直線コネクタ 21"/>
          <p:cNvCxnSpPr>
            <a:stCxn id="21" idx="2"/>
          </p:cNvCxnSpPr>
          <p:nvPr/>
        </p:nvCxnSpPr>
        <p:spPr bwMode="auto">
          <a:xfrm flipH="1">
            <a:off x="3035661" y="2490859"/>
            <a:ext cx="450050" cy="362077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ash"/>
            <a:round/>
            <a:headEnd/>
            <a:tailEnd type="triangle" w="lg" len="lg"/>
          </a:ln>
          <a:effectLst/>
        </p:spPr>
      </p:cxnSp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05" y="3467547"/>
            <a:ext cx="5334745" cy="762106"/>
          </a:xfrm>
          <a:prstGeom prst="rect">
            <a:avLst/>
          </a:prstGeom>
        </p:spPr>
      </p:pic>
      <p:cxnSp>
        <p:nvCxnSpPr>
          <p:cNvPr id="23" name="直線コネクタ 22"/>
          <p:cNvCxnSpPr/>
          <p:nvPr/>
        </p:nvCxnSpPr>
        <p:spPr bwMode="auto">
          <a:xfrm>
            <a:off x="1919536" y="3863182"/>
            <a:ext cx="1296000" cy="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/>
            <a:tailEnd type="none" w="lg" len="lg"/>
          </a:ln>
          <a:effectLst/>
        </p:spPr>
      </p:cxnSp>
      <p:cxnSp>
        <p:nvCxnSpPr>
          <p:cNvPr id="24" name="直線コネクタ 23"/>
          <p:cNvCxnSpPr/>
          <p:nvPr/>
        </p:nvCxnSpPr>
        <p:spPr bwMode="auto">
          <a:xfrm>
            <a:off x="1919536" y="4229653"/>
            <a:ext cx="1296000" cy="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/>
            <a:tailEnd type="none" w="lg" len="lg"/>
          </a:ln>
          <a:effectLst/>
        </p:spPr>
      </p:cxn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94"/>
          <a:stretch/>
        </p:blipFill>
        <p:spPr>
          <a:xfrm>
            <a:off x="636205" y="4462114"/>
            <a:ext cx="5315779" cy="685859"/>
          </a:xfrm>
          <a:prstGeom prst="rect">
            <a:avLst/>
          </a:prstGeom>
        </p:spPr>
      </p:pic>
      <p:cxnSp>
        <p:nvCxnSpPr>
          <p:cNvPr id="25" name="直線コネクタ 24"/>
          <p:cNvCxnSpPr/>
          <p:nvPr/>
        </p:nvCxnSpPr>
        <p:spPr bwMode="auto">
          <a:xfrm>
            <a:off x="636205" y="5121188"/>
            <a:ext cx="1224000" cy="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/>
            <a:tailEnd type="none" w="lg" len="lg"/>
          </a:ln>
          <a:effectLst/>
        </p:spPr>
      </p:cxnSp>
      <p:sp>
        <p:nvSpPr>
          <p:cNvPr id="12" name="正方形/長方形 11"/>
          <p:cNvSpPr/>
          <p:nvPr/>
        </p:nvSpPr>
        <p:spPr>
          <a:xfrm>
            <a:off x="6385600" y="2604373"/>
            <a:ext cx="5400000" cy="432000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en-US" altLang="ja-JP" sz="2400" dirty="0" err="1" smtClean="0">
                <a:solidFill>
                  <a:schemeClr val="tx1"/>
                </a:solidFill>
              </a:rPr>
              <a:t>javac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2400" b="1" dirty="0" smtClean="0">
                <a:solidFill>
                  <a:srgbClr val="C00000"/>
                </a:solidFill>
              </a:rPr>
              <a:t>–encoding utf8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 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ファイル名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.java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6385600" y="3105012"/>
            <a:ext cx="5400000" cy="432000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en-US" altLang="ja-JP" sz="2400" dirty="0" err="1" smtClean="0">
                <a:solidFill>
                  <a:schemeClr val="tx1"/>
                </a:solidFill>
              </a:rPr>
              <a:t>javac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2400" b="1" dirty="0" smtClean="0">
                <a:solidFill>
                  <a:srgbClr val="C00000"/>
                </a:solidFill>
              </a:rPr>
              <a:t>–encoding ms932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 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ファイル名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.java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197600" y="5894686"/>
            <a:ext cx="5471370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C00000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 smtClean="0"/>
              <a:t>詳細については「正誤表」の付録</a:t>
            </a:r>
            <a:r>
              <a:rPr kumimoji="1" lang="en-US" altLang="ja-JP" sz="2400" dirty="0" smtClean="0"/>
              <a:t>A</a:t>
            </a:r>
            <a:r>
              <a:rPr kumimoji="1" lang="ja-JP" altLang="en-US" sz="2400" dirty="0" smtClean="0"/>
              <a:t>を参照</a:t>
            </a:r>
          </a:p>
        </p:txBody>
      </p:sp>
      <p:cxnSp>
        <p:nvCxnSpPr>
          <p:cNvPr id="26" name="直線コネクタ 25"/>
          <p:cNvCxnSpPr/>
          <p:nvPr/>
        </p:nvCxnSpPr>
        <p:spPr bwMode="auto">
          <a:xfrm>
            <a:off x="8364252" y="4834162"/>
            <a:ext cx="972000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none" w="lg" len="lg"/>
          </a:ln>
          <a:effectLst/>
        </p:spPr>
      </p:cxnSp>
      <p:sp>
        <p:nvSpPr>
          <p:cNvPr id="27" name="角丸四角形吹き出し 26"/>
          <p:cNvSpPr/>
          <p:nvPr/>
        </p:nvSpPr>
        <p:spPr>
          <a:xfrm>
            <a:off x="8905600" y="4185084"/>
            <a:ext cx="2880000" cy="360000"/>
          </a:xfrm>
          <a:prstGeom prst="wedgeRoundRectCallout">
            <a:avLst>
              <a:gd name="adj1" fmla="val -37947"/>
              <a:gd name="adj2" fmla="val 77157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ms932 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でうまくいった例</a:t>
            </a:r>
          </a:p>
        </p:txBody>
      </p:sp>
    </p:spTree>
    <p:extLst>
      <p:ext uri="{BB962C8B-B14F-4D97-AF65-F5344CB8AC3E}">
        <p14:creationId xmlns:p14="http://schemas.microsoft.com/office/powerpoint/2010/main" val="46590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7" grpId="0" animBg="1"/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734" y="3212976"/>
            <a:ext cx="3810532" cy="190526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734" y="4359339"/>
            <a:ext cx="3810532" cy="190526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734" y="2807057"/>
            <a:ext cx="3429000" cy="1143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0070C0"/>
                </a:solidFill>
              </a:rPr>
              <a:t>トラブル対応</a:t>
            </a:r>
            <a:r>
              <a:rPr lang="en-US" altLang="ja-JP" dirty="0" smtClean="0">
                <a:solidFill>
                  <a:srgbClr val="0070C0"/>
                </a:solidFill>
              </a:rPr>
              <a:t/>
            </a:r>
            <a:br>
              <a:rPr lang="en-US" altLang="ja-JP" dirty="0" smtClean="0">
                <a:solidFill>
                  <a:srgbClr val="0070C0"/>
                </a:solidFill>
              </a:rPr>
            </a:br>
            <a:r>
              <a:rPr lang="en-US" altLang="ja-JP" dirty="0" smtClean="0"/>
              <a:t>(</a:t>
            </a:r>
            <a:r>
              <a:rPr lang="en-US" altLang="ja-JP" dirty="0"/>
              <a:t>2</a:t>
            </a:r>
            <a:r>
              <a:rPr lang="en-US" altLang="ja-JP" dirty="0" smtClean="0"/>
              <a:t>)</a:t>
            </a:r>
            <a:r>
              <a:rPr lang="ja-JP" altLang="en-US" dirty="0" smtClean="0"/>
              <a:t> プログラム実行の強制終了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b="1" dirty="0" smtClean="0">
                <a:solidFill>
                  <a:srgbClr val="0070C0"/>
                </a:solidFill>
              </a:rPr>
              <a:t>[Q]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プログラムの実行が終了しなくなったら？</a:t>
            </a:r>
            <a:endParaRPr kumimoji="1" lang="en-US" altLang="ja-JP" dirty="0" smtClean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b="1" dirty="0">
                <a:solidFill>
                  <a:srgbClr val="0070C0"/>
                </a:solidFill>
              </a:rPr>
              <a:t>[A]</a:t>
            </a:r>
            <a:r>
              <a:rPr lang="en-US" altLang="ja-JP" dirty="0"/>
              <a:t> [Ctrl]+[C]</a:t>
            </a:r>
            <a:r>
              <a:rPr lang="ja-JP" altLang="en-US" dirty="0"/>
              <a:t> キーで強制終了</a:t>
            </a:r>
            <a:endParaRPr lang="en-US" altLang="ja-JP" dirty="0"/>
          </a:p>
          <a:p>
            <a:pPr lvl="1"/>
            <a:r>
              <a:rPr lang="en-US" altLang="ja-JP" dirty="0"/>
              <a:t>[Ctrl]</a:t>
            </a:r>
            <a:r>
              <a:rPr lang="ja-JP" altLang="en-US" dirty="0"/>
              <a:t> キーを押さえながら</a:t>
            </a:r>
            <a:endParaRPr lang="en-US" altLang="ja-JP" dirty="0"/>
          </a:p>
          <a:p>
            <a:pPr lvl="1"/>
            <a:r>
              <a:rPr lang="en-US" altLang="ja-JP" dirty="0"/>
              <a:t>[C] </a:t>
            </a:r>
            <a:r>
              <a:rPr lang="ja-JP" altLang="en-US" dirty="0"/>
              <a:t>キーをポンと</a:t>
            </a:r>
            <a:r>
              <a:rPr lang="ja-JP" altLang="en-US" dirty="0" smtClean="0"/>
              <a:t>押す</a:t>
            </a:r>
            <a:endParaRPr lang="en-US" altLang="ja-JP" dirty="0"/>
          </a:p>
        </p:txBody>
      </p:sp>
      <p:sp>
        <p:nvSpPr>
          <p:cNvPr id="18" name="角丸四角形吹き出し 17"/>
          <p:cNvSpPr/>
          <p:nvPr/>
        </p:nvSpPr>
        <p:spPr>
          <a:xfrm>
            <a:off x="7535206" y="4326410"/>
            <a:ext cx="2660125" cy="372596"/>
          </a:xfrm>
          <a:prstGeom prst="wedgeRoundRectCallout">
            <a:avLst>
              <a:gd name="adj1" fmla="val -44811"/>
              <a:gd name="adj2" fmla="val 84148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[Ctrl]+[C] 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で強制終了</a:t>
            </a:r>
          </a:p>
        </p:txBody>
      </p:sp>
      <p:cxnSp>
        <p:nvCxnSpPr>
          <p:cNvPr id="13" name="直線コネクタ 12"/>
          <p:cNvCxnSpPr/>
          <p:nvPr/>
        </p:nvCxnSpPr>
        <p:spPr bwMode="auto">
          <a:xfrm>
            <a:off x="3433789" y="3284984"/>
            <a:ext cx="360040" cy="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/>
            <a:tailEnd type="none" w="lg" len="lg"/>
          </a:ln>
          <a:effectLst/>
        </p:spPr>
      </p:cxnSp>
      <p:sp>
        <p:nvSpPr>
          <p:cNvPr id="16" name="正方形/長方形 15"/>
          <p:cNvSpPr/>
          <p:nvPr/>
        </p:nvSpPr>
        <p:spPr>
          <a:xfrm>
            <a:off x="3359696" y="3555825"/>
            <a:ext cx="2880000" cy="665073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  <a:latin typeface="Consolas" panose="020B0609020204030204" pitchFamily="49" charset="0"/>
              </a:rPr>
              <a:t>i++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</a:rPr>
              <a:t> を誤って </a:t>
            </a:r>
            <a:r>
              <a:rPr lang="en-US" altLang="ja-JP" sz="2000" smtClean="0">
                <a:solidFill>
                  <a:schemeClr val="tx1"/>
                </a:solidFill>
                <a:latin typeface="Consolas" panose="020B0609020204030204" pitchFamily="49" charset="0"/>
              </a:rPr>
              <a:t>i--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</a:rPr>
              <a:t> にした</a:t>
            </a:r>
            <a:endParaRPr lang="en-US" altLang="ja-JP" sz="200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2000" smtClean="0">
                <a:solidFill>
                  <a:schemeClr val="tx1"/>
                </a:solidFill>
                <a:latin typeface="+mn-ea"/>
              </a:rPr>
              <a:t>プログラム例</a:t>
            </a:r>
            <a:endParaRPr lang="ja-JP" altLang="en-US" sz="2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7" name="直線コネクタ 16"/>
          <p:cNvCxnSpPr>
            <a:stCxn id="16" idx="0"/>
          </p:cNvCxnSpPr>
          <p:nvPr/>
        </p:nvCxnSpPr>
        <p:spPr bwMode="auto">
          <a:xfrm flipH="1" flipV="1">
            <a:off x="3793830" y="3272763"/>
            <a:ext cx="1005866" cy="283062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ash"/>
            <a:round/>
            <a:headEnd/>
            <a:tailEnd type="triangle" w="lg" len="lg"/>
          </a:ln>
          <a:effectLst/>
        </p:spPr>
      </p:cxnSp>
      <p:sp>
        <p:nvSpPr>
          <p:cNvPr id="19" name="正方形/長方形 18"/>
          <p:cNvSpPr/>
          <p:nvPr/>
        </p:nvSpPr>
        <p:spPr>
          <a:xfrm>
            <a:off x="1857718" y="5636492"/>
            <a:ext cx="3020166" cy="372596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実行すると延々と繰返し</a:t>
            </a:r>
            <a:endParaRPr lang="ja-JP" altLang="en-US" sz="2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882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6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改版</a:t>
            </a:r>
            <a:r>
              <a:rPr lang="ja-JP" altLang="en-US" dirty="0"/>
              <a:t>履歴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2019/08/31: 2019/08</a:t>
            </a:r>
            <a:r>
              <a:rPr kumimoji="1" lang="ja-JP" altLang="en-US" dirty="0" smtClean="0"/>
              <a:t>版。</a:t>
            </a:r>
            <a:endParaRPr kumimoji="1" lang="en-US" altLang="ja-JP" dirty="0" smtClean="0"/>
          </a:p>
          <a:p>
            <a:r>
              <a:rPr lang="en-US" altLang="ja-JP" dirty="0" smtClean="0"/>
              <a:t>2021/02/16: </a:t>
            </a:r>
            <a:r>
              <a:rPr lang="ja-JP" altLang="en-US" dirty="0"/>
              <a:t>軽微な更新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en-US" altLang="ja-JP" dirty="0" smtClean="0"/>
              <a:t>2022/02/11: </a:t>
            </a:r>
            <a:r>
              <a:rPr lang="ja-JP" altLang="en-US" dirty="0" smtClean="0"/>
              <a:t>軽微な更新。</a:t>
            </a:r>
            <a:endParaRPr lang="en-US" altLang="ja-JP" dirty="0"/>
          </a:p>
          <a:p>
            <a:r>
              <a:rPr lang="en-US" altLang="ja-JP" dirty="0" smtClean="0"/>
              <a:t>2022/03/31: 2022/03</a:t>
            </a:r>
            <a:r>
              <a:rPr lang="ja-JP" altLang="en-US" dirty="0" smtClean="0"/>
              <a:t>版。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JDK 18</a:t>
            </a:r>
            <a:r>
              <a:rPr lang="ja-JP" altLang="en-US" dirty="0" smtClean="0"/>
              <a:t>から既定の文字コードが</a:t>
            </a:r>
            <a:r>
              <a:rPr lang="en-US" altLang="ja-JP" dirty="0" smtClean="0"/>
              <a:t>UTF-8</a:t>
            </a:r>
            <a:r>
              <a:rPr lang="ja-JP" altLang="en-US" dirty="0" smtClean="0"/>
              <a:t>になったことを反映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en-US" altLang="ja-JP" dirty="0" smtClean="0"/>
              <a:t>2023/04/03: </a:t>
            </a:r>
            <a:r>
              <a:rPr lang="ja-JP" altLang="en-US" dirty="0" smtClean="0"/>
              <a:t>軽微な更新。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3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70C0"/>
                </a:solidFill>
              </a:rPr>
              <a:t>はじめに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この資料の概要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Java Development Kit (JDK)</a:t>
            </a:r>
            <a:r>
              <a:rPr kumimoji="1" lang="ja-JP" altLang="en-US" dirty="0" smtClean="0"/>
              <a:t>のインストール方法など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プログラミングのための基本的な開発環境</a:t>
            </a:r>
            <a:endParaRPr kumimoji="1" lang="en-US" altLang="ja-JP" dirty="0" smtClean="0"/>
          </a:p>
          <a:p>
            <a:pPr lvl="4"/>
            <a:endParaRPr kumimoji="1" lang="en-US" altLang="ja-JP" dirty="0"/>
          </a:p>
          <a:p>
            <a:r>
              <a:rPr kumimoji="1" lang="ja-JP" altLang="en-US" dirty="0" smtClean="0"/>
              <a:t>前提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オペレーティングシステムと</a:t>
            </a:r>
            <a:r>
              <a:rPr lang="ja-JP" altLang="en-US" dirty="0" smtClean="0"/>
              <a:t>して </a:t>
            </a:r>
            <a:r>
              <a:rPr lang="en-US" altLang="ja-JP" dirty="0" smtClean="0"/>
              <a:t>Windows 10/11 (64</a:t>
            </a:r>
            <a:r>
              <a:rPr lang="ja-JP" altLang="en-US" dirty="0" smtClean="0"/>
              <a:t> </a:t>
            </a:r>
            <a:r>
              <a:rPr lang="en-US" altLang="ja-JP" dirty="0" smtClean="0"/>
              <a:t>bit</a:t>
            </a:r>
            <a:r>
              <a:rPr lang="en-US" altLang="ja-JP" dirty="0" smtClean="0"/>
              <a:t>) </a:t>
            </a:r>
            <a:r>
              <a:rPr lang="ja-JP" altLang="en-US" dirty="0" smtClean="0"/>
              <a:t>を使用</a:t>
            </a:r>
            <a:endParaRPr lang="en-US" altLang="ja-JP" dirty="0" smtClean="0"/>
          </a:p>
          <a:p>
            <a:pPr lvl="1"/>
            <a:r>
              <a:rPr lang="en-US" altLang="ja-JP" b="1" dirty="0" smtClean="0">
                <a:solidFill>
                  <a:srgbClr val="C00000"/>
                </a:solidFill>
              </a:rPr>
              <a:t>JDK 18 </a:t>
            </a:r>
            <a:r>
              <a:rPr lang="ja-JP" altLang="en-US" b="1" dirty="0">
                <a:solidFill>
                  <a:srgbClr val="C00000"/>
                </a:solidFill>
              </a:rPr>
              <a:t>以降</a:t>
            </a:r>
            <a:r>
              <a:rPr lang="ja-JP" altLang="en-US" b="1" dirty="0" smtClean="0">
                <a:solidFill>
                  <a:srgbClr val="C00000"/>
                </a:solidFill>
              </a:rPr>
              <a:t>の</a:t>
            </a:r>
            <a:r>
              <a:rPr lang="ja-JP" altLang="en-US" b="1" dirty="0">
                <a:solidFill>
                  <a:srgbClr val="C00000"/>
                </a:solidFill>
              </a:rPr>
              <a:t>版</a:t>
            </a:r>
            <a:r>
              <a:rPr lang="ja-JP" altLang="en-US" b="1" dirty="0" smtClean="0">
                <a:solidFill>
                  <a:srgbClr val="C00000"/>
                </a:solidFill>
              </a:rPr>
              <a:t>を</a:t>
            </a:r>
            <a:r>
              <a:rPr lang="ja-JP" altLang="en-US" b="1" dirty="0">
                <a:solidFill>
                  <a:srgbClr val="C00000"/>
                </a:solidFill>
              </a:rPr>
              <a:t>使用</a:t>
            </a:r>
            <a:endParaRPr lang="en-US" altLang="ja-JP" b="1" dirty="0" smtClean="0">
              <a:solidFill>
                <a:srgbClr val="C00000"/>
              </a:solidFill>
            </a:endParaRPr>
          </a:p>
          <a:p>
            <a:pPr lvl="1"/>
            <a:r>
              <a:rPr kumimoji="1" lang="en-US" altLang="ja-JP" dirty="0" smtClean="0"/>
              <a:t>C</a:t>
            </a:r>
            <a:r>
              <a:rPr kumimoji="1" lang="ja-JP" altLang="en-US" dirty="0" smtClean="0"/>
              <a:t>ドライブ直下のルートフォルダ</a:t>
            </a:r>
            <a:r>
              <a:rPr kumimoji="1" lang="en-US" altLang="ja-JP" dirty="0" smtClean="0"/>
              <a:t>(C:\)</a:t>
            </a:r>
            <a:r>
              <a:rPr kumimoji="1" lang="ja-JP" altLang="en-US" dirty="0" smtClean="0"/>
              <a:t>に書き込み可能であること</a:t>
            </a:r>
            <a:endParaRPr kumimoji="1" lang="en-US" altLang="ja-JP" dirty="0" smtClean="0"/>
          </a:p>
          <a:p>
            <a:pPr lvl="4"/>
            <a:endParaRPr lang="en-US" altLang="ja-JP" dirty="0"/>
          </a:p>
          <a:p>
            <a:r>
              <a:rPr kumimoji="1" lang="ja-JP" altLang="en-US" dirty="0" smtClean="0"/>
              <a:t>注意事項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この資料中の画面は </a:t>
            </a:r>
            <a:r>
              <a:rPr kumimoji="1" lang="en-US" altLang="ja-JP" dirty="0" smtClean="0"/>
              <a:t>Windows 10 Home (64 bit)</a:t>
            </a:r>
            <a:r>
              <a:rPr kumimoji="1" lang="ja-JP" altLang="en-US" dirty="0" smtClean="0"/>
              <a:t> のもの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ソフトウェアのアップデート等に伴い手順や画面は変わることがある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22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JDK</a:t>
            </a:r>
            <a:r>
              <a:rPr kumimoji="1" lang="ja-JP" altLang="en-US" dirty="0" smtClean="0"/>
              <a:t>のインストール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343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2282764"/>
            <a:ext cx="7621064" cy="38105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70C0"/>
                </a:solidFill>
              </a:rPr>
              <a:t>JDK</a:t>
            </a:r>
            <a:r>
              <a:rPr kumimoji="1" lang="ja-JP" altLang="en-US" dirty="0" smtClean="0">
                <a:solidFill>
                  <a:srgbClr val="0070C0"/>
                </a:solidFill>
              </a:rPr>
              <a:t>のインストール</a:t>
            </a:r>
            <a:r>
              <a:rPr kumimoji="1" lang="en-US" altLang="ja-JP" dirty="0" smtClean="0">
                <a:solidFill>
                  <a:srgbClr val="0070C0"/>
                </a:solidFill>
              </a:rPr>
              <a:t/>
            </a:r>
            <a:br>
              <a:rPr kumimoji="1" lang="en-US" altLang="ja-JP" dirty="0" smtClean="0">
                <a:solidFill>
                  <a:srgbClr val="0070C0"/>
                </a:solidFill>
              </a:rPr>
            </a:br>
            <a:r>
              <a:rPr lang="en-US" altLang="ja-JP" dirty="0" smtClean="0"/>
              <a:t>(1) </a:t>
            </a:r>
            <a:r>
              <a:rPr lang="ja-JP" altLang="en-US" dirty="0" smtClean="0"/>
              <a:t>公式サイトにアクセス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3"/>
              </a:rPr>
              <a:t>https://jdk.java.net</a:t>
            </a:r>
            <a:r>
              <a:rPr lang="en-US" altLang="ja-JP" dirty="0" smtClean="0">
                <a:hlinkClick r:id="rId3"/>
              </a:rPr>
              <a:t>/</a:t>
            </a:r>
            <a:r>
              <a:rPr lang="en-US" altLang="ja-JP" dirty="0" smtClean="0"/>
              <a:t> </a:t>
            </a:r>
            <a:r>
              <a:rPr lang="ja-JP" altLang="en-US" dirty="0" smtClean="0"/>
              <a:t>にアクセス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5114050" y="5366168"/>
            <a:ext cx="720080" cy="307731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06347" y="6381328"/>
            <a:ext cx="617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※</a:t>
            </a:r>
            <a:r>
              <a:rPr lang="ja-JP" altLang="en-US" dirty="0" smtClean="0"/>
              <a:t>オラクルの</a:t>
            </a:r>
            <a:r>
              <a:rPr lang="en-US" altLang="ja-JP" dirty="0" smtClean="0"/>
              <a:t>JDK</a:t>
            </a:r>
            <a:r>
              <a:rPr lang="ja-JP" altLang="en-US" dirty="0" smtClean="0"/>
              <a:t>サイト</a:t>
            </a:r>
            <a:r>
              <a:rPr kumimoji="1" lang="ja-JP" altLang="en-US" dirty="0" smtClean="0"/>
              <a:t> </a:t>
            </a:r>
            <a:r>
              <a:rPr lang="en-US" altLang="ja-JP" dirty="0">
                <a:hlinkClick r:id="rId3"/>
              </a:rPr>
              <a:t>https://jdk.java.net</a:t>
            </a:r>
            <a:r>
              <a:rPr lang="en-US" altLang="ja-JP" dirty="0" smtClean="0">
                <a:hlinkClick r:id="rId3"/>
              </a:rPr>
              <a:t>/</a:t>
            </a:r>
            <a:r>
              <a:rPr lang="ja-JP" altLang="en-US" dirty="0" smtClean="0"/>
              <a:t> （</a:t>
            </a:r>
            <a:r>
              <a:rPr lang="en-US" altLang="ja-JP" dirty="0" smtClean="0"/>
              <a:t>2022/03/23</a:t>
            </a:r>
            <a:r>
              <a:rPr lang="ja-JP" altLang="en-US" dirty="0" smtClean="0"/>
              <a:t>閲覧）</a:t>
            </a:r>
            <a:endParaRPr kumimoji="1" lang="ja-JP" altLang="en-US" dirty="0" smtClean="0"/>
          </a:p>
        </p:txBody>
      </p:sp>
      <p:sp>
        <p:nvSpPr>
          <p:cNvPr id="9" name="角丸四角形吹き出し 8"/>
          <p:cNvSpPr/>
          <p:nvPr/>
        </p:nvSpPr>
        <p:spPr>
          <a:xfrm>
            <a:off x="6312024" y="4653216"/>
            <a:ext cx="5040000" cy="720000"/>
          </a:xfrm>
          <a:prstGeom prst="wedgeRoundRectCallout">
            <a:avLst>
              <a:gd name="adj1" fmla="val -58454"/>
              <a:gd name="adj2" fmla="val 45105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Ready for use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 の項の「</a:t>
            </a:r>
            <a:r>
              <a:rPr lang="en-US" altLang="ja-JP" sz="2400" b="1" dirty="0" smtClean="0">
                <a:solidFill>
                  <a:srgbClr val="0070C0"/>
                </a:solidFill>
              </a:rPr>
              <a:t>JDK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」</a:t>
            </a:r>
            <a:r>
              <a:rPr lang="ja-JP" altLang="en-US" sz="2400" dirty="0" smtClean="0">
                <a:solidFill>
                  <a:schemeClr val="tx1"/>
                </a:solidFill>
              </a:rPr>
              <a:t>を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クリック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※</a:t>
            </a:r>
            <a:r>
              <a:rPr lang="ja-JP" altLang="en-US" sz="2000" dirty="0" smtClean="0">
                <a:solidFill>
                  <a:schemeClr val="tx1"/>
                </a:solidFill>
              </a:rPr>
              <a:t>「</a:t>
            </a:r>
            <a:r>
              <a:rPr lang="en-US" altLang="ja-JP" sz="2000" dirty="0" smtClean="0">
                <a:solidFill>
                  <a:schemeClr val="tx1"/>
                </a:solidFill>
              </a:rPr>
              <a:t>JDK</a:t>
            </a:r>
            <a:r>
              <a:rPr lang="ja-JP" altLang="en-US" sz="2000" dirty="0" smtClean="0">
                <a:solidFill>
                  <a:schemeClr val="tx1"/>
                </a:solidFill>
              </a:rPr>
              <a:t>」の後の数字はバージョン番号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3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2099957"/>
            <a:ext cx="7621064" cy="42868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70C0"/>
                </a:solidFill>
              </a:rPr>
              <a:t>JDK</a:t>
            </a:r>
            <a:r>
              <a:rPr kumimoji="1" lang="ja-JP" altLang="en-US" dirty="0" smtClean="0">
                <a:solidFill>
                  <a:srgbClr val="0070C0"/>
                </a:solidFill>
              </a:rPr>
              <a:t>のインストール</a:t>
            </a:r>
            <a:r>
              <a:rPr kumimoji="1" lang="en-US" altLang="ja-JP" dirty="0" smtClean="0">
                <a:solidFill>
                  <a:srgbClr val="0070C0"/>
                </a:solidFill>
              </a:rPr>
              <a:t/>
            </a:r>
            <a:br>
              <a:rPr kumimoji="1" lang="en-US" altLang="ja-JP" dirty="0" smtClean="0">
                <a:solidFill>
                  <a:srgbClr val="0070C0"/>
                </a:solidFill>
              </a:rPr>
            </a:br>
            <a:r>
              <a:rPr lang="en-US" altLang="ja-JP" dirty="0" smtClean="0"/>
              <a:t>(2) </a:t>
            </a:r>
            <a:r>
              <a:rPr lang="ja-JP" altLang="en-US" dirty="0" smtClean="0"/>
              <a:t>ダウンロード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Windows x64</a:t>
            </a:r>
            <a:r>
              <a:rPr kumimoji="1" lang="ja-JP" altLang="en-US" dirty="0" smtClean="0"/>
              <a:t>用の</a:t>
            </a:r>
            <a:r>
              <a:rPr kumimoji="1" lang="en-US" altLang="ja-JP" dirty="0" smtClean="0"/>
              <a:t>ZIP</a:t>
            </a:r>
            <a:r>
              <a:rPr kumimoji="1" lang="ja-JP" altLang="en-US" dirty="0" smtClean="0"/>
              <a:t>形式ファイル（圧縮ファイル）をダウンロード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5555940" y="6068148"/>
            <a:ext cx="288032" cy="210401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44444" y="6381328"/>
            <a:ext cx="650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※</a:t>
            </a:r>
            <a:r>
              <a:rPr lang="ja-JP" altLang="en-US" dirty="0" smtClean="0"/>
              <a:t>オラクルの</a:t>
            </a:r>
            <a:r>
              <a:rPr lang="en-US" altLang="ja-JP" dirty="0" smtClean="0"/>
              <a:t>JDK</a:t>
            </a:r>
            <a:r>
              <a:rPr lang="ja-JP" altLang="en-US" dirty="0" smtClean="0"/>
              <a:t>サイト</a:t>
            </a:r>
            <a:r>
              <a:rPr kumimoji="1" lang="ja-JP" altLang="en-US" dirty="0" smtClean="0"/>
              <a:t> </a:t>
            </a:r>
            <a:r>
              <a:rPr lang="en-US" altLang="ja-JP" dirty="0">
                <a:hlinkClick r:id="rId3"/>
              </a:rPr>
              <a:t>https://</a:t>
            </a:r>
            <a:r>
              <a:rPr lang="en-US" altLang="ja-JP" dirty="0" smtClean="0">
                <a:hlinkClick r:id="rId3"/>
              </a:rPr>
              <a:t>jdk.java.net/18/</a:t>
            </a:r>
            <a:r>
              <a:rPr lang="en-US" altLang="ja-JP" dirty="0" smtClean="0"/>
              <a:t>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2022/03/23</a:t>
            </a:r>
            <a:r>
              <a:rPr lang="ja-JP" altLang="en-US" dirty="0" smtClean="0"/>
              <a:t>閲覧）</a:t>
            </a:r>
            <a:endParaRPr kumimoji="1" lang="ja-JP" altLang="en-US" dirty="0" smtClean="0"/>
          </a:p>
        </p:txBody>
      </p:sp>
      <p:sp>
        <p:nvSpPr>
          <p:cNvPr id="12" name="角丸四角形吹き出し 11"/>
          <p:cNvSpPr/>
          <p:nvPr/>
        </p:nvSpPr>
        <p:spPr>
          <a:xfrm>
            <a:off x="6204012" y="5846549"/>
            <a:ext cx="1800000" cy="432000"/>
          </a:xfrm>
          <a:prstGeom prst="wedgeRoundRectCallout">
            <a:avLst>
              <a:gd name="adj1" fmla="val -66384"/>
              <a:gd name="adj2" fmla="val 32478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「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zip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」をクリック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982400" y="2852936"/>
            <a:ext cx="3600000" cy="7200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</a:ln>
          <a:effectLst/>
        </p:spPr>
        <p:txBody>
          <a:bodyPr wrap="none" rtlCol="0" anchor="ctr" anchorCtr="1">
            <a:noAutofit/>
          </a:bodyPr>
          <a:lstStyle/>
          <a:p>
            <a:pPr algn="ctr"/>
            <a:r>
              <a:rPr lang="ja-JP" altLang="en-US" sz="2000" dirty="0" smtClean="0"/>
              <a:t>画面表示</a:t>
            </a:r>
            <a:r>
              <a:rPr lang="ja-JP" altLang="en-US" sz="2000" dirty="0" smtClean="0"/>
              <a:t>は版によって異なる。</a:t>
            </a:r>
            <a:endParaRPr lang="en-US" altLang="ja-JP" sz="2000" dirty="0" smtClean="0"/>
          </a:p>
          <a:p>
            <a:pPr algn="ctr"/>
            <a:r>
              <a:rPr lang="ja-JP" altLang="en-US" sz="2000" dirty="0" smtClean="0"/>
              <a:t>これ</a:t>
            </a:r>
            <a:r>
              <a:rPr lang="ja-JP" altLang="en-US" sz="2000" dirty="0" smtClean="0"/>
              <a:t>は</a:t>
            </a:r>
            <a:r>
              <a:rPr lang="en-US" altLang="ja-JP" sz="2000" dirty="0" smtClean="0"/>
              <a:t>JDK 18</a:t>
            </a:r>
            <a:r>
              <a:rPr lang="ja-JP" altLang="en-US" sz="2000" dirty="0" smtClean="0"/>
              <a:t>の例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0217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55" y="2790026"/>
            <a:ext cx="4001058" cy="38105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060" y="2790026"/>
            <a:ext cx="4679333" cy="345996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JDK</a:t>
            </a:r>
            <a:r>
              <a:rPr lang="ja-JP" altLang="en-US" dirty="0" smtClean="0">
                <a:solidFill>
                  <a:srgbClr val="0070C0"/>
                </a:solidFill>
              </a:rPr>
              <a:t>の</a:t>
            </a:r>
            <a:r>
              <a:rPr lang="ja-JP" altLang="en-US" dirty="0">
                <a:solidFill>
                  <a:srgbClr val="0070C0"/>
                </a:solidFill>
              </a:rPr>
              <a:t>インストール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(3) </a:t>
            </a:r>
            <a:r>
              <a:rPr lang="ja-JP" altLang="en-US" dirty="0" smtClean="0"/>
              <a:t>圧縮ファイルを展開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ja-JP" altLang="en-US" dirty="0" smtClean="0"/>
              <a:t>圧縮ファイルを右クリック</a:t>
            </a:r>
            <a:endParaRPr kumimoji="1" lang="en-US" altLang="ja-JP" dirty="0" smtClean="0"/>
          </a:p>
          <a:p>
            <a:r>
              <a:rPr lang="en-US" altLang="ja-JP" dirty="0" smtClean="0"/>
              <a:t>[</a:t>
            </a:r>
            <a:r>
              <a:rPr lang="ja-JP" altLang="en-US" dirty="0" smtClean="0"/>
              <a:t>すべて展開</a:t>
            </a:r>
            <a:r>
              <a:rPr lang="en-US" altLang="ja-JP" dirty="0" smtClean="0"/>
              <a:t>] </a:t>
            </a:r>
            <a:r>
              <a:rPr lang="ja-JP" altLang="en-US" dirty="0" smtClean="0"/>
              <a:t>を選択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/>
              <a:t>展開先として「</a:t>
            </a:r>
            <a:r>
              <a:rPr lang="en-US" altLang="ja-JP" b="1" dirty="0">
                <a:solidFill>
                  <a:srgbClr val="C00000"/>
                </a:solidFill>
              </a:rPr>
              <a:t>C:\</a:t>
            </a:r>
            <a:r>
              <a:rPr lang="ja-JP" altLang="en-US" dirty="0"/>
              <a:t>」を入力</a:t>
            </a:r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展開</a:t>
            </a:r>
            <a:r>
              <a:rPr lang="en-US" altLang="ja-JP" dirty="0" smtClean="0"/>
              <a:t>]</a:t>
            </a:r>
            <a:r>
              <a:rPr lang="ja-JP" altLang="en-US" dirty="0" smtClean="0"/>
              <a:t> をクリック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2657609" y="4221088"/>
            <a:ext cx="2310760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3209809" y="3272763"/>
            <a:ext cx="2160000" cy="720000"/>
          </a:xfrm>
          <a:prstGeom prst="wedgeRoundRectCallout">
            <a:avLst>
              <a:gd name="adj1" fmla="val -41490"/>
              <a:gd name="adj2" fmla="val 73449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① 圧縮ファイル</a:t>
            </a:r>
            <a:r>
              <a:rPr lang="ja-JP" altLang="en-US" sz="2000" dirty="0" smtClean="0">
                <a:solidFill>
                  <a:schemeClr val="tx1"/>
                </a:solidFill>
              </a:rPr>
              <a:t>を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右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クリック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1800017" y="5121188"/>
            <a:ext cx="2880320" cy="296175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5" name="角丸四角形吹き出し 14"/>
          <p:cNvSpPr/>
          <p:nvPr/>
        </p:nvSpPr>
        <p:spPr>
          <a:xfrm>
            <a:off x="3209809" y="5620811"/>
            <a:ext cx="2160000" cy="432000"/>
          </a:xfrm>
          <a:prstGeom prst="wedgeRoundRectCallout">
            <a:avLst>
              <a:gd name="adj1" fmla="val -39273"/>
              <a:gd name="adj2" fmla="val -88189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②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すべて展開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9836069" y="5939178"/>
            <a:ext cx="738899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8" name="角丸四角形吹き出し 17"/>
          <p:cNvSpPr/>
          <p:nvPr/>
        </p:nvSpPr>
        <p:spPr>
          <a:xfrm>
            <a:off x="8654043" y="5255670"/>
            <a:ext cx="1440000" cy="432000"/>
          </a:xfrm>
          <a:prstGeom prst="wedgeRoundRectCallout">
            <a:avLst>
              <a:gd name="adj1" fmla="val 35547"/>
              <a:gd name="adj2" fmla="val 85596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⑤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展開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0" name="角丸四角形吹き出し 19"/>
          <p:cNvSpPr/>
          <p:nvPr/>
        </p:nvSpPr>
        <p:spPr>
          <a:xfrm>
            <a:off x="7861540" y="3315047"/>
            <a:ext cx="2160000" cy="432000"/>
          </a:xfrm>
          <a:prstGeom prst="wedgeRoundRectCallout">
            <a:avLst>
              <a:gd name="adj1" fmla="val -51182"/>
              <a:gd name="adj2" fmla="val 92070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③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 「</a:t>
            </a:r>
            <a:r>
              <a:rPr kumimoji="1" lang="en-US" altLang="ja-JP" sz="2000" b="1" dirty="0" smtClean="0">
                <a:solidFill>
                  <a:srgbClr val="C00000"/>
                </a:solidFill>
              </a:rPr>
              <a:t>C:\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」を</a:t>
            </a:r>
            <a:r>
              <a:rPr lang="ja-JP" altLang="en-US" sz="2000" dirty="0">
                <a:solidFill>
                  <a:schemeClr val="tx1"/>
                </a:solidFill>
              </a:rPr>
              <a:t>入力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6902561" y="3849459"/>
            <a:ext cx="720080" cy="22846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6902561" y="4208645"/>
            <a:ext cx="1714310" cy="22846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9" name="角丸四角形吹き出し 18"/>
          <p:cNvSpPr/>
          <p:nvPr/>
        </p:nvSpPr>
        <p:spPr>
          <a:xfrm>
            <a:off x="8649570" y="4470626"/>
            <a:ext cx="2160000" cy="432000"/>
          </a:xfrm>
          <a:prstGeom prst="wedgeRoundRectCallout">
            <a:avLst>
              <a:gd name="adj1" fmla="val -48220"/>
              <a:gd name="adj2" fmla="val -76775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④ チェックする</a:t>
            </a:r>
          </a:p>
        </p:txBody>
      </p:sp>
    </p:spTree>
    <p:extLst>
      <p:ext uri="{BB962C8B-B14F-4D97-AF65-F5344CB8AC3E}">
        <p14:creationId xmlns:p14="http://schemas.microsoft.com/office/powerpoint/2010/main" val="118729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16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17" y="4167017"/>
            <a:ext cx="4001058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JDK</a:t>
            </a:r>
            <a:r>
              <a:rPr lang="ja-JP" altLang="en-US" dirty="0" smtClean="0">
                <a:solidFill>
                  <a:srgbClr val="0070C0"/>
                </a:solidFill>
              </a:rPr>
              <a:t>の</a:t>
            </a:r>
            <a:r>
              <a:rPr lang="ja-JP" altLang="en-US" dirty="0">
                <a:solidFill>
                  <a:srgbClr val="0070C0"/>
                </a:solidFill>
              </a:rPr>
              <a:t>インストール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(4) </a:t>
            </a:r>
            <a:r>
              <a:rPr lang="ja-JP" altLang="en-US" dirty="0" smtClean="0"/>
              <a:t>展開結果を確認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ja-JP" altLang="en-US" dirty="0" smtClean="0"/>
              <a:t>展開処理の完了を待つ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展開先フォルダが開く</a:t>
            </a:r>
            <a:endParaRPr kumimoji="1" lang="en-US" altLang="ja-JP" dirty="0" smtClean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ja-JP" dirty="0"/>
              <a:t>JDK</a:t>
            </a:r>
            <a:r>
              <a:rPr lang="ja-JP" altLang="en-US" dirty="0"/>
              <a:t>のフォルダ</a:t>
            </a:r>
            <a:r>
              <a:rPr lang="ja-JP" altLang="en-US" dirty="0" smtClean="0"/>
              <a:t>を開く</a:t>
            </a:r>
            <a:endParaRPr lang="en-US" altLang="ja-JP" dirty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JDK</a:t>
            </a:r>
            <a:r>
              <a:rPr lang="ja-JP" altLang="en-US" dirty="0"/>
              <a:t>のフォルダの中身を確認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923" y="4598968"/>
            <a:ext cx="3810532" cy="190526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6" name="角丸四角形 15"/>
          <p:cNvSpPr/>
          <p:nvPr/>
        </p:nvSpPr>
        <p:spPr>
          <a:xfrm>
            <a:off x="2887871" y="5569070"/>
            <a:ext cx="864096" cy="254162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8" name="直線コネクタ 17"/>
          <p:cNvCxnSpPr/>
          <p:nvPr/>
        </p:nvCxnSpPr>
        <p:spPr bwMode="auto">
          <a:xfrm flipV="1">
            <a:off x="2971002" y="4992562"/>
            <a:ext cx="216024" cy="2292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/>
            <a:tailEnd type="none" w="lg" len="lg"/>
          </a:ln>
          <a:effectLst/>
        </p:spPr>
      </p:cxnSp>
      <p:sp>
        <p:nvSpPr>
          <p:cNvPr id="20" name="正方形/長方形 19"/>
          <p:cNvSpPr/>
          <p:nvPr/>
        </p:nvSpPr>
        <p:spPr>
          <a:xfrm>
            <a:off x="3888816" y="5589344"/>
            <a:ext cx="2520000" cy="9360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JDK</a:t>
            </a:r>
            <a:r>
              <a:rPr lang="ja-JP" altLang="en-US" sz="2000" dirty="0">
                <a:solidFill>
                  <a:schemeClr val="tx1"/>
                </a:solidFill>
              </a:rPr>
              <a:t>の</a:t>
            </a:r>
            <a:r>
              <a:rPr lang="ja-JP" altLang="en-US" sz="2000" dirty="0" smtClean="0">
                <a:solidFill>
                  <a:schemeClr val="tx1"/>
                </a:solidFill>
              </a:rPr>
              <a:t>フォルダ名は</a:t>
            </a:r>
            <a:endParaRPr lang="en-US" altLang="ja-JP" sz="2000" dirty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版によって異なる</a:t>
            </a:r>
            <a:r>
              <a:rPr lang="ja-JP" altLang="en-US" sz="2000" dirty="0" smtClean="0">
                <a:solidFill>
                  <a:schemeClr val="tx1"/>
                </a:solidFill>
              </a:rPr>
              <a:t>。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これは</a:t>
            </a:r>
            <a:r>
              <a:rPr lang="en-US" altLang="ja-JP" sz="2000" dirty="0" smtClean="0">
                <a:solidFill>
                  <a:schemeClr val="tx1"/>
                </a:solidFill>
              </a:rPr>
              <a:t>JDK 18</a:t>
            </a:r>
            <a:r>
              <a:rPr lang="ja-JP" altLang="en-US" sz="2000" dirty="0" smtClean="0">
                <a:solidFill>
                  <a:schemeClr val="tx1"/>
                </a:solidFill>
              </a:rPr>
              <a:t>の例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16" idx="2"/>
            <a:endCxn id="20" idx="1"/>
          </p:cNvCxnSpPr>
          <p:nvPr/>
        </p:nvCxnSpPr>
        <p:spPr bwMode="auto">
          <a:xfrm>
            <a:off x="3319919" y="5823232"/>
            <a:ext cx="568897" cy="234112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ash"/>
            <a:round/>
            <a:headEnd/>
            <a:tailEnd type="none" w="lg" len="lg"/>
          </a:ln>
          <a:effectLst/>
        </p:spPr>
      </p:cxnSp>
      <p:sp>
        <p:nvSpPr>
          <p:cNvPr id="22" name="正方形/長方形 21"/>
          <p:cNvSpPr/>
          <p:nvPr/>
        </p:nvSpPr>
        <p:spPr>
          <a:xfrm>
            <a:off x="3584257" y="4436131"/>
            <a:ext cx="720000" cy="4320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(C:)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23" name="直線コネクタ 22"/>
          <p:cNvCxnSpPr>
            <a:stCxn id="22" idx="1"/>
          </p:cNvCxnSpPr>
          <p:nvPr/>
        </p:nvCxnSpPr>
        <p:spPr bwMode="auto">
          <a:xfrm flipH="1">
            <a:off x="3187027" y="4652131"/>
            <a:ext cx="397230" cy="214453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ash"/>
            <a:round/>
            <a:headEnd/>
            <a:tailEnd type="triangle" w="lg" len="lg"/>
          </a:ln>
          <a:effectLst/>
        </p:spPr>
      </p:cxnSp>
      <p:pic>
        <p:nvPicPr>
          <p:cNvPr id="24" name="図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17" y="2100228"/>
            <a:ext cx="3421858" cy="1257475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7079" y="3667445"/>
            <a:ext cx="4001058" cy="28578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図 27"/>
          <p:cNvPicPr>
            <a:picLocks noChangeAspect="1"/>
          </p:cNvPicPr>
          <p:nvPr/>
        </p:nvPicPr>
        <p:blipFill rotWithShape="1">
          <a:blip r:embed="rId2"/>
          <a:srcRect t="39465" b="14867"/>
          <a:stretch/>
        </p:blipFill>
        <p:spPr>
          <a:xfrm>
            <a:off x="6636060" y="2100228"/>
            <a:ext cx="4001058" cy="10441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角丸四角形 14"/>
          <p:cNvSpPr/>
          <p:nvPr/>
        </p:nvSpPr>
        <p:spPr>
          <a:xfrm>
            <a:off x="8456489" y="2589710"/>
            <a:ext cx="864096" cy="25416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7" name="角丸四角形吹き出し 16"/>
          <p:cNvSpPr/>
          <p:nvPr/>
        </p:nvSpPr>
        <p:spPr>
          <a:xfrm>
            <a:off x="9320585" y="2045035"/>
            <a:ext cx="1800000" cy="432000"/>
          </a:xfrm>
          <a:prstGeom prst="wedgeRoundRectCallout">
            <a:avLst>
              <a:gd name="adj1" fmla="val -44492"/>
              <a:gd name="adj2" fmla="val 75102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ダブルクリック</a:t>
            </a:r>
          </a:p>
        </p:txBody>
      </p:sp>
    </p:spTree>
    <p:extLst>
      <p:ext uri="{BB962C8B-B14F-4D97-AF65-F5344CB8AC3E}">
        <p14:creationId xmlns:p14="http://schemas.microsoft.com/office/powerpoint/2010/main" val="11823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2" grpId="0" animBg="1"/>
      <p:bldP spid="15" grpId="0" animBg="1"/>
      <p:bldP spid="17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C00000"/>
          </a:solidFill>
          <a:prstDash val="solid"/>
        </a:ln>
      </a:spPr>
      <a:bodyPr rtlCol="0" anchor="ctr"/>
      <a:lstStyle>
        <a:defPPr algn="ctr">
          <a:defRPr kumimoji="1" sz="2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8575">
          <a:solidFill>
            <a:schemeClr val="tx1"/>
          </a:solidFill>
          <a:round/>
          <a:headEnd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kumimoji="1" sz="2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スライド資料テンプレ(PPT2010)</Template>
  <TotalTime>2625</TotalTime>
  <Words>1104</Words>
  <Application>Microsoft Office PowerPoint</Application>
  <PresentationFormat>ワイド画面</PresentationFormat>
  <Paragraphs>227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2" baseType="lpstr">
      <vt:lpstr>ＭＳ Ｐゴシック</vt:lpstr>
      <vt:lpstr>ＭＳ Ｐ明朝</vt:lpstr>
      <vt:lpstr>ＭＳ ゴシック</vt:lpstr>
      <vt:lpstr>ＭＳ 明朝</vt:lpstr>
      <vt:lpstr>Arial</vt:lpstr>
      <vt:lpstr>Calibri</vt:lpstr>
      <vt:lpstr>Consolas</vt:lpstr>
      <vt:lpstr>Office テーマ</vt:lpstr>
      <vt:lpstr>JDK 18以降のインストール／Cドライブ直下編 (Windows 10/11 (64 bit))</vt:lpstr>
      <vt:lpstr>この資料の使用について</vt:lpstr>
      <vt:lpstr>改版履歴</vt:lpstr>
      <vt:lpstr>はじめに この資料の概要</vt:lpstr>
      <vt:lpstr>PowerPoint プレゼンテーション</vt:lpstr>
      <vt:lpstr>JDKのインストール (1) 公式サイトにアクセス</vt:lpstr>
      <vt:lpstr>JDKのインストール (2) ダウンロード</vt:lpstr>
      <vt:lpstr>JDKのインストール (3) 圧縮ファイルを展開</vt:lpstr>
      <vt:lpstr>JDKのインストール (4) 展開結果を確認</vt:lpstr>
      <vt:lpstr>PowerPoint プレゼンテーション</vt:lpstr>
      <vt:lpstr>JDKの使用環境の設定 (1) テキストエディタを開く</vt:lpstr>
      <vt:lpstr>JDKの使用環境の設定 (2) バッチ処理を記述</vt:lpstr>
      <vt:lpstr>JDKの使用環境の設定 (3) バッチファイルを保存</vt:lpstr>
      <vt:lpstr>JDKの使用環境の設定 (4) バッチファイルを保存（続き）</vt:lpstr>
      <vt:lpstr>JDKの使用環境の設定 (5) 確認</vt:lpstr>
      <vt:lpstr>PowerPoint プレゼンテーション</vt:lpstr>
      <vt:lpstr>プログラムの入力 (1) テキストエディタを開く</vt:lpstr>
      <vt:lpstr>プログラムの入力 (2) プログラムの入力と保存</vt:lpstr>
      <vt:lpstr>プログラムの入力 (3) 入力の終了と編集再開</vt:lpstr>
      <vt:lpstr>プログラムの入力 （参考） テキストエディタ使用上の注意</vt:lpstr>
      <vt:lpstr>PowerPoint プレゼンテーション</vt:lpstr>
      <vt:lpstr>JDKの使用 コンパイル(javac)と実行(java)</vt:lpstr>
      <vt:lpstr>トラブル対応 (1) 文字コードのエラー、文字化け</vt:lpstr>
      <vt:lpstr>トラブル対応 (2) プログラム実行の強制終了</vt:lpstr>
    </vt:vector>
  </TitlesOfParts>
  <Company>九州産業大学 古井研究室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JDKのインストール／Cドライブ直下編</dc:title>
  <dc:subject/>
  <dc:creator>古井陽之助</dc:creator>
  <cp:lastModifiedBy>古井 陽之助</cp:lastModifiedBy>
  <cp:revision>230</cp:revision>
  <cp:lastPrinted>2016-04-12T02:46:45Z</cp:lastPrinted>
  <dcterms:created xsi:type="dcterms:W3CDTF">2012-05-07T13:56:41Z</dcterms:created>
  <dcterms:modified xsi:type="dcterms:W3CDTF">2023-04-03T05:12:18Z</dcterms:modified>
</cp:coreProperties>
</file>