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sldIdLst>
    <p:sldId id="421" r:id="rId2"/>
    <p:sldId id="427" r:id="rId3"/>
    <p:sldId id="428" r:id="rId4"/>
    <p:sldId id="422" r:id="rId5"/>
    <p:sldId id="435" r:id="rId6"/>
    <p:sldId id="455" r:id="rId7"/>
    <p:sldId id="456" r:id="rId8"/>
    <p:sldId id="424" r:id="rId9"/>
    <p:sldId id="425" r:id="rId10"/>
    <p:sldId id="430" r:id="rId11"/>
    <p:sldId id="454" r:id="rId12"/>
    <p:sldId id="436" r:id="rId13"/>
    <p:sldId id="431" r:id="rId14"/>
    <p:sldId id="432" r:id="rId15"/>
    <p:sldId id="445" r:id="rId16"/>
    <p:sldId id="438" r:id="rId17"/>
    <p:sldId id="446" r:id="rId18"/>
    <p:sldId id="437" r:id="rId19"/>
    <p:sldId id="450" r:id="rId20"/>
    <p:sldId id="440" r:id="rId21"/>
    <p:sldId id="441" r:id="rId22"/>
    <p:sldId id="447" r:id="rId23"/>
    <p:sldId id="439" r:id="rId24"/>
    <p:sldId id="448" r:id="rId25"/>
    <p:sldId id="443" r:id="rId26"/>
    <p:sldId id="444" r:id="rId27"/>
  </p:sldIdLst>
  <p:sldSz cx="12192000" cy="6858000"/>
  <p:notesSz cx="7099300" cy="102235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267D9D9D-111D-4458-AC7E-5D952F7D6B0B}">
          <p14:sldIdLst>
            <p14:sldId id="421"/>
            <p14:sldId id="427"/>
            <p14:sldId id="428"/>
            <p14:sldId id="422"/>
          </p14:sldIdLst>
        </p14:section>
        <p14:section name="JDKのインストール" id="{12D341A4-894B-4EF0-8BE4-203797167872}">
          <p14:sldIdLst>
            <p14:sldId id="435"/>
            <p14:sldId id="455"/>
            <p14:sldId id="456"/>
            <p14:sldId id="424"/>
            <p14:sldId id="425"/>
            <p14:sldId id="430"/>
            <p14:sldId id="454"/>
          </p14:sldIdLst>
        </p14:section>
        <p14:section name="JDKの使用環境の設定" id="{64BDF7A2-5BE2-4407-A1E5-B99780C48E71}">
          <p14:sldIdLst>
            <p14:sldId id="436"/>
            <p14:sldId id="431"/>
            <p14:sldId id="432"/>
            <p14:sldId id="445"/>
            <p14:sldId id="438"/>
            <p14:sldId id="446"/>
          </p14:sldIdLst>
        </p14:section>
        <p14:section name="プログラムの入力" id="{7526EC56-023D-4B8A-BB0C-315FC3745029}">
          <p14:sldIdLst>
            <p14:sldId id="437"/>
            <p14:sldId id="450"/>
            <p14:sldId id="440"/>
            <p14:sldId id="441"/>
          </p14:sldIdLst>
        </p14:section>
        <p14:section name="JDKの使用" id="{EC6F6B2E-F106-4826-A23E-03287F0093C4}">
          <p14:sldIdLst>
            <p14:sldId id="447"/>
            <p14:sldId id="439"/>
          </p14:sldIdLst>
        </p14:section>
        <p14:section name="トラブル対応" id="{AF4DDB99-5450-450D-B2BD-4271963E1D41}">
          <p14:sldIdLst>
            <p14:sldId id="448"/>
            <p14:sldId id="443"/>
            <p14:sldId id="4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  <a:srgbClr val="FF00FF"/>
    <a:srgbClr val="FF00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>
      <p:cViewPr varScale="1">
        <p:scale>
          <a:sx n="80" d="100"/>
          <a:sy n="80" d="100"/>
        </p:scale>
        <p:origin x="53" y="8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175"/>
          </a:xfrm>
          <a:prstGeom prst="rect">
            <a:avLst/>
          </a:prstGeom>
        </p:spPr>
        <p:txBody>
          <a:bodyPr vert="horz" lIns="98984" tIns="49492" rIns="98984" bIns="49492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175"/>
          </a:xfrm>
          <a:prstGeom prst="rect">
            <a:avLst/>
          </a:prstGeom>
        </p:spPr>
        <p:txBody>
          <a:bodyPr vert="horz" lIns="98984" tIns="49492" rIns="98984" bIns="49492" rtlCol="0"/>
          <a:lstStyle>
            <a:lvl1pPr algn="r">
              <a:defRPr sz="1300"/>
            </a:lvl1pPr>
          </a:lstStyle>
          <a:p>
            <a:fld id="{C6DCB782-4BDD-4848-8A38-7866E3FB0873}" type="datetimeFigureOut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6763"/>
            <a:ext cx="68135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984" tIns="49492" rIns="98984" bIns="49492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9930" y="4856163"/>
            <a:ext cx="5679440" cy="4600575"/>
          </a:xfrm>
          <a:prstGeom prst="rect">
            <a:avLst/>
          </a:prstGeom>
        </p:spPr>
        <p:txBody>
          <a:bodyPr vert="horz" lIns="98984" tIns="49492" rIns="98984" bIns="49492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10551"/>
            <a:ext cx="3076363" cy="511175"/>
          </a:xfrm>
          <a:prstGeom prst="rect">
            <a:avLst/>
          </a:prstGeom>
        </p:spPr>
        <p:txBody>
          <a:bodyPr vert="horz" lIns="98984" tIns="49492" rIns="98984" bIns="49492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1294" y="9710551"/>
            <a:ext cx="3076363" cy="511175"/>
          </a:xfrm>
          <a:prstGeom prst="rect">
            <a:avLst/>
          </a:prstGeom>
        </p:spPr>
        <p:txBody>
          <a:bodyPr vert="horz" lIns="98984" tIns="49492" rIns="98984" bIns="49492" rtlCol="0" anchor="b"/>
          <a:lstStyle>
            <a:lvl1pPr algn="r">
              <a:defRPr sz="1300"/>
            </a:lvl1pPr>
          </a:lstStyle>
          <a:p>
            <a:fld id="{B7BBBF23-46C1-41E4-BF50-C058DF2E8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9468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1124744"/>
            <a:ext cx="10363200" cy="187603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9172" y="3263604"/>
            <a:ext cx="8534400" cy="11521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8B0DC-790C-4ABB-8D7C-A846E1C55C36}" type="datetime1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4678562"/>
            <a:ext cx="8534400" cy="1152128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</a:defRPr>
            </a:lvl1pPr>
          </a:lstStyle>
          <a:p>
            <a:pPr lvl="0"/>
            <a:r>
              <a:rPr kumimoji="1" lang="ja-JP" altLang="en-US" dirty="0" smtClean="0"/>
              <a:t>サブタイトル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A49D-3525-4018-830E-1CFA282CD2C7}" type="datetime1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/>
          <p:cNvCxnSpPr/>
          <p:nvPr/>
        </p:nvCxnSpPr>
        <p:spPr bwMode="auto">
          <a:xfrm>
            <a:off x="623392" y="1484784"/>
            <a:ext cx="10945216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none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9E4C-B9D9-4CBA-A3B1-676882653526}" type="datetime1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 bwMode="auto">
          <a:xfrm>
            <a:off x="8784299" y="260648"/>
            <a:ext cx="0" cy="5904656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none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高橋メソッ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AA3B-D736-491D-A839-FCA3F654A745}" type="datetime1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>
          <a:xfrm>
            <a:off x="623392" y="404664"/>
            <a:ext cx="10945216" cy="5904656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4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8443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3774-0F4B-4AB7-AC5E-CAA6F2F77EB0}" type="datetime1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直線コネクタ 8"/>
          <p:cNvCxnSpPr/>
          <p:nvPr/>
        </p:nvCxnSpPr>
        <p:spPr bwMode="auto">
          <a:xfrm>
            <a:off x="623392" y="1484784"/>
            <a:ext cx="10945216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none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2EAE-E727-4700-966E-1C74E6103FF7}" type="datetime1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F826D-9CCC-4B1C-BBB0-12DDB45C8415}" type="datetime1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直線コネクタ 9"/>
          <p:cNvCxnSpPr/>
          <p:nvPr/>
        </p:nvCxnSpPr>
        <p:spPr bwMode="auto">
          <a:xfrm>
            <a:off x="623392" y="1484784"/>
            <a:ext cx="10945216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none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97C6-C45E-4470-8FCB-2FB3F2530D82}" type="datetime1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23392" y="1484784"/>
            <a:ext cx="10945216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none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D60-A067-4DDC-B433-6DB4CD933F34}" type="datetime1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 bwMode="auto">
          <a:xfrm>
            <a:off x="623392" y="1484784"/>
            <a:ext cx="10945216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none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50A98-E187-4EC7-8753-823217912970}" type="datetime1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3BAA-FF0D-43FD-B89C-7198A8E7052B}" type="datetime1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dirty="0" smtClean="0"/>
              <a:t>アイコンをクリックして図を追加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81D3-85E6-4839-813A-198AD6063ACC}" type="datetime1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0">
                <a:solidFill>
                  <a:schemeClr val="tx2"/>
                </a:solidFill>
              </a:defRPr>
            </a:lvl1pPr>
          </a:lstStyle>
          <a:p>
            <a:fld id="{8221D9F8-5E7E-4BCD-9C26-335A05766C37}" type="datetime1">
              <a:rPr lang="ja-JP" altLang="en-US" smtClean="0"/>
              <a:pPr/>
              <a:t>2023/4/3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2"/>
                </a:solidFill>
              </a:defRPr>
            </a:lvl1pPr>
          </a:lstStyle>
          <a:p>
            <a:fld id="{21A2121D-0ADF-4030-BB98-E654A7C5287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mihirakijava.github.io/support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jdk.java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dk.java.net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JDK 17</a:t>
            </a:r>
            <a:r>
              <a:rPr kumimoji="1" lang="ja-JP" altLang="en-US" dirty="0" smtClean="0"/>
              <a:t>以前のインストール／デスクトップ編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/>
              <a:t>(Windows 10/11)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 smtClean="0"/>
              <a:t>「見ひらきで学べる</a:t>
            </a:r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プログラミング」補足資料</a:t>
            </a:r>
            <a:endParaRPr lang="en-US" altLang="ja-JP" dirty="0"/>
          </a:p>
          <a:p>
            <a:r>
              <a:rPr lang="en-US" altLang="ja-JP" dirty="0" smtClean="0"/>
              <a:t>(C)</a:t>
            </a:r>
            <a:r>
              <a:rPr lang="ja-JP" altLang="en-US" dirty="0" smtClean="0"/>
              <a:t> </a:t>
            </a:r>
            <a:r>
              <a:rPr lang="en-US" altLang="ja-JP" dirty="0" smtClean="0"/>
              <a:t>2019</a:t>
            </a:r>
            <a:r>
              <a:rPr lang="ja-JP" altLang="en-US" dirty="0" smtClean="0"/>
              <a:t> 古井陽之助</a:t>
            </a:r>
            <a:r>
              <a:rPr lang="en-US" altLang="ja-JP" dirty="0" smtClean="0"/>
              <a:t>,</a:t>
            </a:r>
            <a:r>
              <a:rPr lang="ja-JP" altLang="en-US" dirty="0" smtClean="0"/>
              <a:t> 神屋郁子</a:t>
            </a:r>
            <a:r>
              <a:rPr lang="en-US" altLang="ja-JP" dirty="0" smtClean="0"/>
              <a:t>, </a:t>
            </a:r>
            <a:r>
              <a:rPr lang="ja-JP" altLang="en-US" dirty="0" smtClean="0"/>
              <a:t>下川俊彦</a:t>
            </a:r>
            <a:r>
              <a:rPr lang="en-US" altLang="ja-JP" dirty="0" smtClean="0"/>
              <a:t>, </a:t>
            </a:r>
            <a:r>
              <a:rPr lang="ja-JP" altLang="en-US" dirty="0" smtClean="0"/>
              <a:t>合志和晃</a:t>
            </a:r>
            <a:r>
              <a:rPr lang="en-US" altLang="ja-JP" dirty="0" smtClean="0"/>
              <a:t>.</a:t>
            </a:r>
          </a:p>
          <a:p>
            <a:r>
              <a:rPr lang="en-US" altLang="ja-JP" dirty="0">
                <a:hlinkClick r:id="rId2"/>
              </a:rPr>
              <a:t>https://mihirakijava.github.io/support</a:t>
            </a:r>
            <a:r>
              <a:rPr lang="en-US" altLang="ja-JP" dirty="0" smtClean="0">
                <a:hlinkClick r:id="rId2"/>
              </a:rPr>
              <a:t>/</a:t>
            </a:r>
            <a:endParaRPr lang="en-US" altLang="ja-JP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 smtClean="0"/>
              <a:t>2023/04</a:t>
            </a:r>
            <a:r>
              <a:rPr kumimoji="1" lang="ja-JP" altLang="en-US" dirty="0" smtClean="0"/>
              <a:t>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6200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071" y="2161288"/>
            <a:ext cx="3421858" cy="12574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361" y="2790026"/>
            <a:ext cx="4679333" cy="345996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rgbClr val="0070C0"/>
                </a:solidFill>
              </a:rPr>
              <a:t>JDK</a:t>
            </a:r>
            <a:r>
              <a:rPr lang="ja-JP" altLang="en-US" dirty="0" smtClean="0">
                <a:solidFill>
                  <a:srgbClr val="0070C0"/>
                </a:solidFill>
              </a:rPr>
              <a:t>の</a:t>
            </a:r>
            <a:r>
              <a:rPr lang="ja-JP" altLang="en-US" dirty="0">
                <a:solidFill>
                  <a:srgbClr val="0070C0"/>
                </a:solidFill>
              </a:rPr>
              <a:t>インストール</a:t>
            </a:r>
            <a:r>
              <a:rPr lang="en-US" altLang="ja-JP" dirty="0">
                <a:solidFill>
                  <a:srgbClr val="0070C0"/>
                </a:solidFill>
              </a:rPr>
              <a:t/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smtClean="0"/>
              <a:t>(5) </a:t>
            </a:r>
            <a:r>
              <a:rPr lang="ja-JP" altLang="en-US" dirty="0" smtClean="0"/>
              <a:t>圧縮ファイルを展開（続き）</a:t>
            </a:r>
            <a:endParaRPr kumimoji="1" lang="ja-JP" altLang="en-US" sz="2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ja-JP" altLang="en-US" dirty="0" smtClean="0"/>
              <a:t>入力内容を確認したうえで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展開を開始</a:t>
            </a:r>
            <a:endParaRPr lang="en-US" altLang="ja-JP" dirty="0" smtClean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ja-JP" altLang="en-US" dirty="0" smtClean="0"/>
              <a:t>展開処理の完了を待つ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フォルダが開く</a:t>
            </a:r>
            <a:endParaRPr kumimoji="1" lang="ja-JP" altLang="en-US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4204973" y="5949280"/>
            <a:ext cx="738899" cy="28803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0" name="角丸四角形吹き出し 9"/>
          <p:cNvSpPr/>
          <p:nvPr/>
        </p:nvSpPr>
        <p:spPr>
          <a:xfrm>
            <a:off x="2955842" y="5265772"/>
            <a:ext cx="1699998" cy="453394"/>
          </a:xfrm>
          <a:prstGeom prst="wedgeRoundRectCallout">
            <a:avLst>
              <a:gd name="adj1" fmla="val 39880"/>
              <a:gd name="adj2" fmla="val 85596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③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[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展開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]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16" name="直線コネクタ 15"/>
          <p:cNvCxnSpPr/>
          <p:nvPr/>
        </p:nvCxnSpPr>
        <p:spPr bwMode="auto">
          <a:xfrm>
            <a:off x="1847528" y="4077072"/>
            <a:ext cx="707721" cy="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 type="none" w="lg" len="lg"/>
          </a:ln>
          <a:effectLst/>
        </p:spPr>
      </p:cxnSp>
      <p:sp>
        <p:nvSpPr>
          <p:cNvPr id="23" name="角丸四角形吹き出し 22"/>
          <p:cNvSpPr/>
          <p:nvPr/>
        </p:nvSpPr>
        <p:spPr>
          <a:xfrm>
            <a:off x="1832572" y="3255463"/>
            <a:ext cx="3672408" cy="453394"/>
          </a:xfrm>
          <a:prstGeom prst="wedgeRoundRectCallout">
            <a:avLst>
              <a:gd name="adj1" fmla="val -38374"/>
              <a:gd name="adj2" fmla="val 90836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① 「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Desktop\java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」を確認</a:t>
            </a: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 rotWithShape="1">
          <a:blip r:embed="rId4"/>
          <a:srcRect b="29450"/>
          <a:stretch/>
        </p:blipFill>
        <p:spPr>
          <a:xfrm>
            <a:off x="7179071" y="4241061"/>
            <a:ext cx="3810532" cy="201622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7" name="角丸四角形 16"/>
          <p:cNvSpPr/>
          <p:nvPr/>
        </p:nvSpPr>
        <p:spPr>
          <a:xfrm>
            <a:off x="8976320" y="5373216"/>
            <a:ext cx="864096" cy="254162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18" name="直線コネクタ 17"/>
          <p:cNvCxnSpPr/>
          <p:nvPr/>
        </p:nvCxnSpPr>
        <p:spPr bwMode="auto">
          <a:xfrm>
            <a:off x="8890000" y="5013176"/>
            <a:ext cx="1022424" cy="0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/>
            <a:tailEnd type="none" w="lg" len="lg"/>
          </a:ln>
          <a:effectLst/>
        </p:spPr>
      </p:cxnSp>
      <p:sp>
        <p:nvSpPr>
          <p:cNvPr id="19" name="角丸四角形 18"/>
          <p:cNvSpPr/>
          <p:nvPr/>
        </p:nvSpPr>
        <p:spPr>
          <a:xfrm>
            <a:off x="1213338" y="4192953"/>
            <a:ext cx="1714310" cy="228467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0" name="角丸四角形吹き出し 19"/>
          <p:cNvSpPr/>
          <p:nvPr/>
        </p:nvSpPr>
        <p:spPr>
          <a:xfrm>
            <a:off x="2955842" y="4455346"/>
            <a:ext cx="2357445" cy="453394"/>
          </a:xfrm>
          <a:prstGeom prst="wedgeRoundRectCallout">
            <a:avLst>
              <a:gd name="adj1" fmla="val -48220"/>
              <a:gd name="adj2" fmla="val -76775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②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 チェックする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6140742" y="5431737"/>
            <a:ext cx="2632377" cy="996928"/>
          </a:xfrm>
          <a:prstGeom prst="rect">
            <a:avLst/>
          </a:prstGeom>
          <a:solidFill>
            <a:srgbClr val="FFFFCC"/>
          </a:solidFill>
          <a:ln w="190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JDK</a:t>
            </a:r>
            <a:r>
              <a:rPr lang="ja-JP" altLang="en-US" sz="2000" dirty="0">
                <a:solidFill>
                  <a:schemeClr val="tx1"/>
                </a:solidFill>
              </a:rPr>
              <a:t>の</a:t>
            </a:r>
            <a:r>
              <a:rPr lang="ja-JP" altLang="en-US" sz="2000" dirty="0" smtClean="0">
                <a:solidFill>
                  <a:schemeClr val="tx1"/>
                </a:solidFill>
              </a:rPr>
              <a:t>フォルダ名は</a:t>
            </a:r>
            <a:endParaRPr lang="en-US" altLang="ja-JP" sz="2000" dirty="0">
              <a:solidFill>
                <a:schemeClr val="tx1"/>
              </a:solidFill>
            </a:endParaRPr>
          </a:p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版によって異なる。</a:t>
            </a:r>
            <a:endParaRPr lang="en-US" altLang="ja-JP" sz="2000" dirty="0">
              <a:solidFill>
                <a:schemeClr val="tx1"/>
              </a:solidFill>
            </a:endParaRPr>
          </a:p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これは</a:t>
            </a:r>
            <a:r>
              <a:rPr lang="en-US" altLang="ja-JP" sz="2000" dirty="0" smtClean="0">
                <a:solidFill>
                  <a:schemeClr val="tx1"/>
                </a:solidFill>
              </a:rPr>
              <a:t>JDK 12</a:t>
            </a:r>
            <a:r>
              <a:rPr lang="ja-JP" altLang="en-US" sz="2000" dirty="0" smtClean="0">
                <a:solidFill>
                  <a:schemeClr val="tx1"/>
                </a:solidFill>
              </a:rPr>
              <a:t>の例</a:t>
            </a:r>
            <a:endParaRPr lang="ja-JP" altLang="en-US" sz="2000" dirty="0">
              <a:solidFill>
                <a:schemeClr val="tx1"/>
              </a:solidFill>
            </a:endParaRPr>
          </a:p>
        </p:txBody>
      </p:sp>
      <p:cxnSp>
        <p:nvCxnSpPr>
          <p:cNvPr id="12" name="直線コネクタ 11"/>
          <p:cNvCxnSpPr>
            <a:stCxn id="17" idx="2"/>
            <a:endCxn id="6" idx="3"/>
          </p:cNvCxnSpPr>
          <p:nvPr/>
        </p:nvCxnSpPr>
        <p:spPr bwMode="auto">
          <a:xfrm flipH="1">
            <a:off x="8773119" y="5627378"/>
            <a:ext cx="635249" cy="302823"/>
          </a:xfrm>
          <a:prstGeom prst="line">
            <a:avLst/>
          </a:prstGeom>
          <a:noFill/>
          <a:ln w="38100">
            <a:solidFill>
              <a:srgbClr val="00B0F0"/>
            </a:solidFill>
            <a:prstDash val="sysDash"/>
            <a:round/>
            <a:headEnd/>
            <a:tailEnd type="none" w="lg" len="lg"/>
          </a:ln>
          <a:effectLst/>
        </p:spPr>
      </p:cxnSp>
      <p:sp>
        <p:nvSpPr>
          <p:cNvPr id="24" name="正方形/長方形 23"/>
          <p:cNvSpPr/>
          <p:nvPr/>
        </p:nvSpPr>
        <p:spPr>
          <a:xfrm>
            <a:off x="8947696" y="3995005"/>
            <a:ext cx="2634704" cy="456702"/>
          </a:xfrm>
          <a:prstGeom prst="rect">
            <a:avLst/>
          </a:prstGeom>
          <a:solidFill>
            <a:srgbClr val="FFFFCC"/>
          </a:solidFill>
          <a:ln w="190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デスクトップ </a:t>
            </a:r>
            <a:r>
              <a:rPr lang="en-US" altLang="ja-JP" sz="2400" dirty="0">
                <a:solidFill>
                  <a:schemeClr val="tx1"/>
                </a:solidFill>
              </a:rPr>
              <a:t>&gt; java</a:t>
            </a:r>
            <a:endParaRPr lang="ja-JP" altLang="en-US" sz="2400" dirty="0">
              <a:solidFill>
                <a:schemeClr val="tx1"/>
              </a:solidFill>
            </a:endParaRPr>
          </a:p>
        </p:txBody>
      </p:sp>
      <p:cxnSp>
        <p:nvCxnSpPr>
          <p:cNvPr id="25" name="直線コネクタ 24"/>
          <p:cNvCxnSpPr>
            <a:stCxn id="24" idx="2"/>
          </p:cNvCxnSpPr>
          <p:nvPr/>
        </p:nvCxnSpPr>
        <p:spPr bwMode="auto">
          <a:xfrm flipH="1">
            <a:off x="9696400" y="4451707"/>
            <a:ext cx="568648" cy="390089"/>
          </a:xfrm>
          <a:prstGeom prst="line">
            <a:avLst/>
          </a:prstGeom>
          <a:noFill/>
          <a:ln w="38100">
            <a:solidFill>
              <a:srgbClr val="00B0F0"/>
            </a:solidFill>
            <a:prstDash val="sysDash"/>
            <a:round/>
            <a:headEnd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24558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3" grpId="0" animBg="1"/>
      <p:bldP spid="17" grpId="0" animBg="1"/>
      <p:bldP spid="19" grpId="0" animBg="1"/>
      <p:bldP spid="20" grpId="0" animBg="1"/>
      <p:bldP spid="6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rgbClr val="0070C0"/>
                </a:solidFill>
              </a:rPr>
              <a:t>JDK</a:t>
            </a:r>
            <a:r>
              <a:rPr lang="ja-JP" altLang="en-US" dirty="0" smtClean="0">
                <a:solidFill>
                  <a:srgbClr val="0070C0"/>
                </a:solidFill>
              </a:rPr>
              <a:t>のインストール</a:t>
            </a:r>
            <a:r>
              <a:rPr lang="en-US" altLang="ja-JP" dirty="0">
                <a:solidFill>
                  <a:srgbClr val="0070C0"/>
                </a:solidFill>
              </a:rPr>
              <a:t/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smtClean="0"/>
              <a:t>(6) </a:t>
            </a:r>
            <a:r>
              <a:rPr lang="ja-JP" altLang="en-US" dirty="0" smtClean="0"/>
              <a:t>展開結果を確認</a:t>
            </a:r>
            <a:endParaRPr kumimoji="1" lang="ja-JP" altLang="en-US" sz="2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ja-JP" dirty="0" smtClean="0"/>
              <a:t>JDK</a:t>
            </a:r>
            <a:r>
              <a:rPr lang="ja-JP" altLang="en-US" dirty="0" smtClean="0"/>
              <a:t>のフォルダを開く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/>
              <a:t>JDK</a:t>
            </a:r>
            <a:r>
              <a:rPr lang="ja-JP" altLang="en-US" dirty="0"/>
              <a:t>のフォルダの中身を</a:t>
            </a:r>
            <a:r>
              <a:rPr lang="ja-JP" altLang="en-US" dirty="0" smtClean="0"/>
              <a:t>確認</a:t>
            </a:r>
            <a:endParaRPr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ja-JP" altLang="en-US" dirty="0" smtClean="0"/>
              <a:t>デスクトップにフォルダ </a:t>
            </a:r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 の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アイコンが現れたことも確認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2"/>
          <a:srcRect b="32289"/>
          <a:stretch/>
        </p:blipFill>
        <p:spPr>
          <a:xfrm>
            <a:off x="1396734" y="4709766"/>
            <a:ext cx="3810532" cy="193511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4" name="図 13"/>
          <p:cNvPicPr>
            <a:picLocks noChangeAspect="1"/>
          </p:cNvPicPr>
          <p:nvPr/>
        </p:nvPicPr>
        <p:blipFill rotWithShape="1">
          <a:blip r:embed="rId3"/>
          <a:srcRect b="35733"/>
          <a:stretch/>
        </p:blipFill>
        <p:spPr>
          <a:xfrm>
            <a:off x="1396734" y="2168395"/>
            <a:ext cx="3810532" cy="183666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0" name="角丸四角形吹き出し 9"/>
          <p:cNvSpPr/>
          <p:nvPr/>
        </p:nvSpPr>
        <p:spPr>
          <a:xfrm>
            <a:off x="3567104" y="2627990"/>
            <a:ext cx="2096848" cy="459004"/>
          </a:xfrm>
          <a:prstGeom prst="wedgeRoundRectCallout">
            <a:avLst>
              <a:gd name="adj1" fmla="val -40284"/>
              <a:gd name="adj2" fmla="val 77263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ダブルクリック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3143672" y="3284984"/>
            <a:ext cx="864096" cy="25416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840" y="2749598"/>
            <a:ext cx="1924319" cy="1857634"/>
          </a:xfrm>
          <a:prstGeom prst="rect">
            <a:avLst/>
          </a:prstGeom>
        </p:spPr>
      </p:pic>
      <p:sp>
        <p:nvSpPr>
          <p:cNvPr id="18" name="角丸四角形 17"/>
          <p:cNvSpPr/>
          <p:nvPr/>
        </p:nvSpPr>
        <p:spPr>
          <a:xfrm>
            <a:off x="8457951" y="3356992"/>
            <a:ext cx="864096" cy="742867"/>
          </a:xfrm>
          <a:prstGeom prst="roundRect">
            <a:avLst/>
          </a:prstGeom>
          <a:noFill/>
          <a:ln w="381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781534" y="4945258"/>
            <a:ext cx="3960000" cy="864000"/>
          </a:xfrm>
          <a:prstGeom prst="rect">
            <a:avLst/>
          </a:prstGeom>
          <a:solidFill>
            <a:srgbClr val="FFFFCC"/>
          </a:solidFill>
          <a:ln w="19050">
            <a:solidFill>
              <a:srgbClr val="0000FF"/>
            </a:solidFill>
          </a:ln>
          <a:effectLst/>
        </p:spPr>
        <p:txBody>
          <a:bodyPr wrap="none" rtlCol="0" anchor="ctr" anchorCtr="1">
            <a:noAutofit/>
          </a:bodyPr>
          <a:lstStyle/>
          <a:p>
            <a:pPr algn="ctr"/>
            <a:r>
              <a:rPr lang="ja-JP" altLang="en-US" sz="2400" dirty="0"/>
              <a:t>フォルダ </a:t>
            </a:r>
            <a:r>
              <a:rPr lang="en-US" altLang="ja-JP" sz="2400" dirty="0"/>
              <a:t>java </a:t>
            </a:r>
            <a:r>
              <a:rPr lang="ja-JP" altLang="en-US" sz="2400" dirty="0" smtClean="0"/>
              <a:t>を開くときには</a:t>
            </a:r>
            <a:endParaRPr lang="en-US" altLang="ja-JP" sz="2400" dirty="0" smtClean="0"/>
          </a:p>
          <a:p>
            <a:pPr algn="ctr"/>
            <a:r>
              <a:rPr kumimoji="1" lang="ja-JP" altLang="en-US" sz="2400" dirty="0" smtClean="0"/>
              <a:t>このアイコンをダブルクリック</a:t>
            </a:r>
          </a:p>
        </p:txBody>
      </p:sp>
      <p:cxnSp>
        <p:nvCxnSpPr>
          <p:cNvPr id="13" name="直線コネクタ 12"/>
          <p:cNvCxnSpPr>
            <a:stCxn id="18" idx="2"/>
            <a:endCxn id="19" idx="0"/>
          </p:cNvCxnSpPr>
          <p:nvPr/>
        </p:nvCxnSpPr>
        <p:spPr bwMode="auto">
          <a:xfrm flipH="1">
            <a:off x="8761534" y="4099859"/>
            <a:ext cx="128465" cy="845399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ash"/>
            <a:round/>
            <a:headEnd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320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2" grpId="0" animBg="1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 smtClean="0"/>
              <a:t>JDK</a:t>
            </a:r>
            <a:r>
              <a:rPr kumimoji="1" lang="ja-JP" altLang="en-US" dirty="0" smtClean="0"/>
              <a:t>の使用環境の設定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757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934" y="2067993"/>
            <a:ext cx="2438740" cy="472505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rgbClr val="0070C0"/>
                </a:solidFill>
              </a:rPr>
              <a:t>JDK</a:t>
            </a:r>
            <a:r>
              <a:rPr lang="ja-JP" altLang="en-US" dirty="0" smtClean="0">
                <a:solidFill>
                  <a:srgbClr val="0070C0"/>
                </a:solidFill>
              </a:rPr>
              <a:t>の使用環境を設定</a:t>
            </a:r>
            <a:r>
              <a:rPr lang="en-US" altLang="ja-JP" dirty="0">
                <a:solidFill>
                  <a:srgbClr val="0070C0"/>
                </a:solidFill>
              </a:rPr>
              <a:t/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smtClean="0"/>
              <a:t>(1) </a:t>
            </a:r>
            <a:r>
              <a:rPr lang="ja-JP" altLang="en-US" dirty="0" smtClean="0"/>
              <a:t>テキストエディタを開いておく</a:t>
            </a:r>
            <a:endParaRPr kumimoji="1" lang="ja-JP" altLang="en-US" sz="2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ja-JP" altLang="en-US" dirty="0" smtClean="0"/>
              <a:t>スタートメニューから</a:t>
            </a:r>
            <a:endParaRPr lang="en-US" altLang="ja-JP" dirty="0" smtClean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ja-JP" altLang="en-US" dirty="0" smtClean="0"/>
              <a:t>「メモ帳」が開く</a:t>
            </a:r>
            <a:endParaRPr kumimoji="1" lang="ja-JP" altLang="en-US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10" name="角丸四角形吹き出し 9"/>
          <p:cNvSpPr/>
          <p:nvPr/>
        </p:nvSpPr>
        <p:spPr>
          <a:xfrm>
            <a:off x="2991427" y="5396601"/>
            <a:ext cx="1773883" cy="459004"/>
          </a:xfrm>
          <a:prstGeom prst="wedgeRoundRectCallout">
            <a:avLst>
              <a:gd name="adj1" fmla="val -42844"/>
              <a:gd name="adj2" fmla="val 83862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② 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[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メモ帳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]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3" name="角丸四角形吹き出し 22"/>
          <p:cNvSpPr/>
          <p:nvPr/>
        </p:nvSpPr>
        <p:spPr>
          <a:xfrm>
            <a:off x="2009928" y="3397510"/>
            <a:ext cx="3510008" cy="459004"/>
          </a:xfrm>
          <a:prstGeom prst="wedgeRoundRectCallout">
            <a:avLst>
              <a:gd name="adj1" fmla="val -37780"/>
              <a:gd name="adj2" fmla="val -82740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① 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[Windows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アクセサリ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]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762698" y="2822052"/>
            <a:ext cx="1471365" cy="337168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1793904" y="6100937"/>
            <a:ext cx="1440159" cy="337168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427" y="2132856"/>
            <a:ext cx="5407145" cy="3097963"/>
          </a:xfrm>
          <a:prstGeom prst="rect">
            <a:avLst/>
          </a:prstGeom>
        </p:spPr>
      </p:pic>
      <p:sp>
        <p:nvSpPr>
          <p:cNvPr id="8" name="左矢印吹き出し 7"/>
          <p:cNvSpPr/>
          <p:nvPr/>
        </p:nvSpPr>
        <p:spPr>
          <a:xfrm>
            <a:off x="3359696" y="5807485"/>
            <a:ext cx="7056784" cy="738926"/>
          </a:xfrm>
          <a:prstGeom prst="leftArrowCallout">
            <a:avLst>
              <a:gd name="adj1" fmla="val 12082"/>
              <a:gd name="adj2" fmla="val 20553"/>
              <a:gd name="adj3" fmla="val 34055"/>
              <a:gd name="adj4" fmla="val 60172"/>
            </a:avLst>
          </a:prstGeom>
          <a:solidFill>
            <a:srgbClr val="FFFFCC"/>
          </a:solidFill>
          <a:ln w="190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（参考） 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[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メモ帳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]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を右クリックすると</a:t>
            </a:r>
            <a:endParaRPr kumimoji="1" lang="en-US" altLang="ja-JP" sz="20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スタート画面へのピン止めもできる</a:t>
            </a:r>
          </a:p>
        </p:txBody>
      </p:sp>
    </p:spTree>
    <p:extLst>
      <p:ext uri="{BB962C8B-B14F-4D97-AF65-F5344CB8AC3E}">
        <p14:creationId xmlns:p14="http://schemas.microsoft.com/office/powerpoint/2010/main" val="69003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3" grpId="0" animBg="1"/>
      <p:bldP spid="22" grpId="0" animBg="1"/>
      <p:bldP spid="1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/>
        </p:nvSpPr>
        <p:spPr>
          <a:xfrm>
            <a:off x="7752184" y="3094745"/>
            <a:ext cx="1512168" cy="373718"/>
          </a:xfrm>
          <a:prstGeom prst="rect">
            <a:avLst/>
          </a:prstGeom>
          <a:solidFill>
            <a:srgbClr val="FFFF00"/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415" y="4664347"/>
            <a:ext cx="4763165" cy="142894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480" y="3235397"/>
            <a:ext cx="3810532" cy="285789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rgbClr val="0070C0"/>
                </a:solidFill>
              </a:rPr>
              <a:t>JDK</a:t>
            </a:r>
            <a:r>
              <a:rPr lang="ja-JP" altLang="en-US" dirty="0" smtClean="0">
                <a:solidFill>
                  <a:srgbClr val="0070C0"/>
                </a:solidFill>
              </a:rPr>
              <a:t>の使用環境を設定</a:t>
            </a:r>
            <a:r>
              <a:rPr lang="en-US" altLang="ja-JP" dirty="0">
                <a:solidFill>
                  <a:srgbClr val="0070C0"/>
                </a:solidFill>
              </a:rPr>
              <a:t/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smtClean="0"/>
              <a:t>(2) </a:t>
            </a:r>
            <a:r>
              <a:rPr lang="ja-JP" altLang="en-US" dirty="0" smtClean="0"/>
              <a:t>バッチ処理を記述</a:t>
            </a:r>
            <a:endParaRPr kumimoji="1" lang="ja-JP" altLang="en-US" sz="2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ja-JP" dirty="0" smtClean="0"/>
              <a:t>JDK</a:t>
            </a:r>
            <a:r>
              <a:rPr lang="ja-JP" altLang="en-US" dirty="0" smtClean="0"/>
              <a:t>のフォルダを開いておく</a:t>
            </a:r>
            <a:endParaRPr lang="en-US" altLang="ja-JP" dirty="0" smtClean="0"/>
          </a:p>
          <a:p>
            <a:r>
              <a:rPr lang="ja-JP" altLang="en-US" dirty="0" smtClean="0"/>
              <a:t>アドレス部分</a:t>
            </a:r>
            <a:r>
              <a:rPr lang="ja-JP" altLang="en-US" dirty="0"/>
              <a:t>を</a:t>
            </a:r>
            <a:r>
              <a:rPr lang="ja-JP" altLang="en-US" dirty="0" smtClean="0"/>
              <a:t>クリックし全</a:t>
            </a:r>
            <a:r>
              <a:rPr lang="ja-JP" altLang="en-US" dirty="0"/>
              <a:t>選択</a:t>
            </a:r>
            <a:endParaRPr lang="en-US" altLang="ja-JP" dirty="0" smtClean="0"/>
          </a:p>
          <a:p>
            <a:r>
              <a:rPr lang="ja-JP" altLang="en-US" dirty="0" smtClean="0"/>
              <a:t>コピー</a:t>
            </a:r>
            <a:r>
              <a:rPr lang="ja-JP" altLang="en-US" dirty="0"/>
              <a:t>（</a:t>
            </a:r>
            <a:r>
              <a:rPr lang="en-US" altLang="ja-JP" dirty="0" smtClean="0"/>
              <a:t>[Ctrl]+[C] </a:t>
            </a:r>
            <a:r>
              <a:rPr lang="ja-JP" altLang="en-US" dirty="0" smtClean="0"/>
              <a:t>キー）</a:t>
            </a:r>
            <a:endParaRPr lang="en-US" altLang="ja-JP" dirty="0" smtClean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ja-JP" altLang="en-US" dirty="0" smtClean="0"/>
              <a:t>「メモ帳」に貼り付け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（</a:t>
            </a:r>
            <a:r>
              <a:rPr lang="en-US" altLang="ja-JP" dirty="0" smtClean="0"/>
              <a:t>[Ctrl]+[V]</a:t>
            </a:r>
            <a:r>
              <a:rPr lang="ja-JP" altLang="en-US" dirty="0" smtClean="0"/>
              <a:t> キー）</a:t>
            </a:r>
            <a:endParaRPr lang="en-US" altLang="ja-JP" dirty="0" smtClean="0"/>
          </a:p>
          <a:p>
            <a:r>
              <a:rPr lang="ja-JP" altLang="en-US" dirty="0" smtClean="0"/>
              <a:t>次のように</a:t>
            </a:r>
            <a:r>
              <a:rPr lang="en-US" altLang="ja-JP" dirty="0" smtClean="0"/>
              <a:t>2</a:t>
            </a:r>
            <a:r>
              <a:rPr lang="ja-JP" altLang="en-US" dirty="0" smtClean="0"/>
              <a:t>行記述</a:t>
            </a:r>
            <a:endParaRPr kumimoji="1" lang="ja-JP" altLang="en-US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14</a:t>
            </a:fld>
            <a:endParaRPr kumimoji="1" lang="ja-JP" altLang="en-US"/>
          </a:p>
        </p:txBody>
      </p:sp>
      <p:cxnSp>
        <p:nvCxnSpPr>
          <p:cNvPr id="16" name="直線コネクタ 15"/>
          <p:cNvCxnSpPr/>
          <p:nvPr/>
        </p:nvCxnSpPr>
        <p:spPr bwMode="auto">
          <a:xfrm>
            <a:off x="2639616" y="4045373"/>
            <a:ext cx="2088232" cy="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 type="none" w="lg" len="lg"/>
          </a:ln>
          <a:effectLst/>
        </p:spPr>
      </p:cxnSp>
      <p:cxnSp>
        <p:nvCxnSpPr>
          <p:cNvPr id="20" name="直線コネクタ 19"/>
          <p:cNvCxnSpPr/>
          <p:nvPr/>
        </p:nvCxnSpPr>
        <p:spPr bwMode="auto">
          <a:xfrm>
            <a:off x="7248128" y="5375330"/>
            <a:ext cx="2808312" cy="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 type="none" w="lg" len="lg"/>
          </a:ln>
          <a:effectLst/>
        </p:spPr>
      </p:cxnSp>
      <p:sp>
        <p:nvSpPr>
          <p:cNvPr id="11" name="テキスト ボックス 10"/>
          <p:cNvSpPr txBox="1"/>
          <p:nvPr/>
        </p:nvSpPr>
        <p:spPr>
          <a:xfrm>
            <a:off x="6508416" y="3068960"/>
            <a:ext cx="4763165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set PATH=</a:t>
            </a:r>
            <a:r>
              <a:rPr kumimoji="1" lang="ja-JP" altLang="en-US" sz="2000" dirty="0" smtClean="0">
                <a:solidFill>
                  <a:srgbClr val="C0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貼り付け部分</a:t>
            </a:r>
            <a:r>
              <a:rPr kumimoji="1" lang="en-US" altLang="ja-JP" sz="20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\bin;%PATH%</a:t>
            </a:r>
          </a:p>
          <a:p>
            <a:r>
              <a:rPr lang="en-US" altLang="ja-JP" sz="2000" dirty="0" err="1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cmd</a:t>
            </a:r>
            <a:endParaRPr kumimoji="1" lang="ja-JP" altLang="en-US" sz="2000" dirty="0" err="1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4" name="U ターン矢印 13"/>
          <p:cNvSpPr/>
          <p:nvPr/>
        </p:nvSpPr>
        <p:spPr>
          <a:xfrm flipV="1">
            <a:off x="4079777" y="4105322"/>
            <a:ext cx="3600400" cy="1870488"/>
          </a:xfrm>
          <a:prstGeom prst="uturnArrow">
            <a:avLst>
              <a:gd name="adj1" fmla="val 4140"/>
              <a:gd name="adj2" fmla="val 6525"/>
              <a:gd name="adj3" fmla="val 12544"/>
              <a:gd name="adj4" fmla="val 43750"/>
              <a:gd name="adj5" fmla="val 28711"/>
            </a:avLst>
          </a:prstGeom>
          <a:solidFill>
            <a:srgbClr val="C00000"/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4" name="角丸四角形吹き出し 23"/>
          <p:cNvSpPr/>
          <p:nvPr/>
        </p:nvSpPr>
        <p:spPr>
          <a:xfrm>
            <a:off x="4547829" y="6115162"/>
            <a:ext cx="2664296" cy="410706"/>
          </a:xfrm>
          <a:prstGeom prst="wedgeRoundRectCallout">
            <a:avLst>
              <a:gd name="adj1" fmla="val 36824"/>
              <a:gd name="adj2" fmla="val -79208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コピー＆貼り付け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5" name="角丸四角形吹き出し 24"/>
          <p:cNvSpPr/>
          <p:nvPr/>
        </p:nvSpPr>
        <p:spPr>
          <a:xfrm>
            <a:off x="7824194" y="3658444"/>
            <a:ext cx="3614189" cy="446879"/>
          </a:xfrm>
          <a:prstGeom prst="wedgeRoundRectCallout">
            <a:avLst>
              <a:gd name="adj1" fmla="val 6411"/>
              <a:gd name="adj2" fmla="val -102048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コロン「</a:t>
            </a:r>
            <a:r>
              <a:rPr lang="en-US" altLang="ja-JP" sz="3200" b="1" dirty="0" smtClean="0">
                <a:solidFill>
                  <a:srgbClr val="C00000"/>
                </a:solidFill>
              </a:rPr>
              <a:t>:</a:t>
            </a:r>
            <a:r>
              <a:rPr lang="ja-JP" altLang="en-US" sz="2000" dirty="0" smtClean="0">
                <a:solidFill>
                  <a:schemeClr val="tx1"/>
                </a:solidFill>
              </a:rPr>
              <a:t>」ではなくセミコロン「</a:t>
            </a:r>
            <a:r>
              <a:rPr lang="en-US" altLang="ja-JP" sz="3200" dirty="0" smtClean="0">
                <a:solidFill>
                  <a:srgbClr val="C00000"/>
                </a:solidFill>
              </a:rPr>
              <a:t>;</a:t>
            </a:r>
            <a:r>
              <a:rPr lang="ja-JP" altLang="en-US" sz="2000" dirty="0" smtClean="0">
                <a:solidFill>
                  <a:schemeClr val="tx1"/>
                </a:solidFill>
              </a:rPr>
              <a:t>」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609600" y="4473116"/>
            <a:ext cx="5384800" cy="459004"/>
          </a:xfrm>
          <a:prstGeom prst="rect">
            <a:avLst/>
          </a:prstGeom>
          <a:solidFill>
            <a:srgbClr val="FFFFCC"/>
          </a:solidFill>
          <a:ln w="190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C:\Users\</a:t>
            </a:r>
            <a:r>
              <a:rPr lang="ja-JP" altLang="en-US" sz="2000" dirty="0">
                <a:solidFill>
                  <a:srgbClr val="C00000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ユーザ名</a:t>
            </a:r>
            <a:r>
              <a:rPr lang="en-US" altLang="ja-JP" sz="2000" dirty="0">
                <a:solidFill>
                  <a:schemeClr val="tx1"/>
                </a:solidFill>
              </a:rPr>
              <a:t>\Desktop\java\</a:t>
            </a:r>
            <a:r>
              <a:rPr lang="en-US" altLang="ja-JP" sz="2000" dirty="0">
                <a:solidFill>
                  <a:srgbClr val="C00000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JDK</a:t>
            </a:r>
            <a:r>
              <a:rPr lang="ja-JP" altLang="en-US" sz="2000" dirty="0" smtClean="0">
                <a:solidFill>
                  <a:srgbClr val="C00000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フォルダ</a:t>
            </a:r>
            <a:endParaRPr lang="ja-JP" altLang="en-US" sz="2000" dirty="0">
              <a:solidFill>
                <a:srgbClr val="C00000"/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cxnSp>
        <p:nvCxnSpPr>
          <p:cNvPr id="19" name="直線コネクタ 18"/>
          <p:cNvCxnSpPr>
            <a:stCxn id="18" idx="0"/>
          </p:cNvCxnSpPr>
          <p:nvPr/>
        </p:nvCxnSpPr>
        <p:spPr bwMode="auto">
          <a:xfrm flipV="1">
            <a:off x="3302000" y="4080987"/>
            <a:ext cx="237977" cy="392129"/>
          </a:xfrm>
          <a:prstGeom prst="line">
            <a:avLst/>
          </a:prstGeom>
          <a:noFill/>
          <a:ln w="38100">
            <a:solidFill>
              <a:srgbClr val="00B0F0"/>
            </a:solidFill>
            <a:prstDash val="sysDash"/>
            <a:round/>
            <a:headEnd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33304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4" grpId="0" animBg="1"/>
      <p:bldP spid="25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332" y="2914492"/>
            <a:ext cx="3810532" cy="285789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rgbClr val="0070C0"/>
                </a:solidFill>
              </a:rPr>
              <a:t>JDK</a:t>
            </a:r>
            <a:r>
              <a:rPr lang="ja-JP" altLang="en-US" dirty="0" smtClean="0">
                <a:solidFill>
                  <a:srgbClr val="0070C0"/>
                </a:solidFill>
              </a:rPr>
              <a:t>の使用環境を設定</a:t>
            </a:r>
            <a:r>
              <a:rPr lang="en-US" altLang="ja-JP" dirty="0">
                <a:solidFill>
                  <a:srgbClr val="0070C0"/>
                </a:solidFill>
              </a:rPr>
              <a:t/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smtClean="0"/>
              <a:t>(3) </a:t>
            </a:r>
            <a:r>
              <a:rPr lang="ja-JP" altLang="en-US" dirty="0" smtClean="0"/>
              <a:t>バッチファイルを保存</a:t>
            </a:r>
            <a:endParaRPr kumimoji="1" lang="ja-JP" altLang="en-US" sz="2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ja-JP" altLang="en-US" dirty="0" smtClean="0"/>
              <a:t>メニューから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[</a:t>
            </a:r>
            <a:r>
              <a:rPr lang="ja-JP" altLang="en-US" dirty="0" smtClean="0"/>
              <a:t>ファイル</a:t>
            </a:r>
            <a:r>
              <a:rPr lang="en-US" altLang="ja-JP" dirty="0" smtClean="0"/>
              <a:t>]-[</a:t>
            </a:r>
            <a:r>
              <a:rPr lang="ja-JP" altLang="en-US" dirty="0" smtClean="0"/>
              <a:t>名前を付けて保存</a:t>
            </a:r>
            <a:r>
              <a:rPr lang="en-US" altLang="ja-JP" dirty="0" smtClean="0"/>
              <a:t>]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ja-JP" altLang="en-US" dirty="0" smtClean="0"/>
              <a:t>フォルダ </a:t>
            </a:r>
            <a:r>
              <a:rPr lang="en-US" altLang="ja-JP" dirty="0" smtClean="0"/>
              <a:t>java </a:t>
            </a:r>
            <a:r>
              <a:rPr lang="ja-JP" altLang="en-US" dirty="0" smtClean="0"/>
              <a:t>に「</a:t>
            </a:r>
            <a:r>
              <a:rPr lang="en-US" altLang="ja-JP" b="1" dirty="0" smtClean="0">
                <a:solidFill>
                  <a:srgbClr val="C00000"/>
                </a:solidFill>
              </a:rPr>
              <a:t>javaenv.bat</a:t>
            </a:r>
            <a:r>
              <a:rPr lang="ja-JP" altLang="en-US" dirty="0" smtClean="0"/>
              <a:t>」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として保存</a:t>
            </a:r>
            <a:endParaRPr kumimoji="1" lang="ja-JP" altLang="en-US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18" name="角丸四角形 17"/>
          <p:cNvSpPr/>
          <p:nvPr/>
        </p:nvSpPr>
        <p:spPr>
          <a:xfrm>
            <a:off x="1343472" y="3161798"/>
            <a:ext cx="666891" cy="28803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9" name="角丸四角形吹き出し 18"/>
          <p:cNvSpPr/>
          <p:nvPr/>
        </p:nvSpPr>
        <p:spPr>
          <a:xfrm>
            <a:off x="2351584" y="4727247"/>
            <a:ext cx="3321778" cy="453394"/>
          </a:xfrm>
          <a:prstGeom prst="wedgeRoundRectCallout">
            <a:avLst>
              <a:gd name="adj1" fmla="val -39084"/>
              <a:gd name="adj2" fmla="val -88148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② 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[</a:t>
            </a:r>
            <a:r>
              <a:rPr lang="ja-JP" altLang="en-US" sz="2400" dirty="0" smtClean="0">
                <a:solidFill>
                  <a:schemeClr val="tx1"/>
                </a:solidFill>
              </a:rPr>
              <a:t>名前をつけて保存</a:t>
            </a:r>
            <a:r>
              <a:rPr lang="en-US" altLang="ja-JP" sz="2400" dirty="0" smtClean="0">
                <a:solidFill>
                  <a:schemeClr val="tx1"/>
                </a:solidFill>
              </a:rPr>
              <a:t>]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1" name="角丸四角形吹き出し 20"/>
          <p:cNvSpPr/>
          <p:nvPr/>
        </p:nvSpPr>
        <p:spPr>
          <a:xfrm>
            <a:off x="2083022" y="2676040"/>
            <a:ext cx="2037463" cy="453394"/>
          </a:xfrm>
          <a:prstGeom prst="wedgeRoundRectCallout">
            <a:avLst>
              <a:gd name="adj1" fmla="val -49552"/>
              <a:gd name="adj2" fmla="val 82189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① 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[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ファイル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]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43471" y="4199426"/>
            <a:ext cx="2664297" cy="28803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343" y="2597080"/>
            <a:ext cx="4770786" cy="4092511"/>
          </a:xfrm>
          <a:prstGeom prst="rect">
            <a:avLst/>
          </a:prstGeom>
        </p:spPr>
      </p:pic>
      <p:cxnSp>
        <p:nvCxnSpPr>
          <p:cNvPr id="26" name="直線コネクタ 25"/>
          <p:cNvCxnSpPr/>
          <p:nvPr/>
        </p:nvCxnSpPr>
        <p:spPr bwMode="auto">
          <a:xfrm>
            <a:off x="7841064" y="3089790"/>
            <a:ext cx="936104" cy="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 type="none" w="lg" len="lg"/>
          </a:ln>
          <a:effectLst/>
        </p:spPr>
      </p:cxnSp>
      <p:sp>
        <p:nvSpPr>
          <p:cNvPr id="24" name="角丸四角形 23"/>
          <p:cNvSpPr/>
          <p:nvPr/>
        </p:nvSpPr>
        <p:spPr>
          <a:xfrm>
            <a:off x="7390476" y="5350402"/>
            <a:ext cx="1224136" cy="288248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5" name="角丸四角形吹き出し 24"/>
          <p:cNvSpPr/>
          <p:nvPr/>
        </p:nvSpPr>
        <p:spPr>
          <a:xfrm>
            <a:off x="6312024" y="4335848"/>
            <a:ext cx="2534645" cy="775737"/>
          </a:xfrm>
          <a:prstGeom prst="wedgeRoundRectCallout">
            <a:avLst>
              <a:gd name="adj1" fmla="val -4289"/>
              <a:gd name="adj2" fmla="val 71396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② ファイル名は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「</a:t>
            </a:r>
            <a:r>
              <a:rPr lang="en-US" altLang="ja-JP" sz="2400" b="1" dirty="0" smtClean="0">
                <a:solidFill>
                  <a:srgbClr val="C00000"/>
                </a:solidFill>
              </a:rPr>
              <a:t>javaenv.bat</a:t>
            </a:r>
            <a:r>
              <a:rPr lang="ja-JP" altLang="en-US" sz="2400" dirty="0" smtClean="0">
                <a:solidFill>
                  <a:schemeClr val="tx1"/>
                </a:solidFill>
              </a:rPr>
              <a:t>」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8450487" y="5868305"/>
            <a:ext cx="1213667" cy="27745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1" name="角丸四角形吹き出し 30"/>
          <p:cNvSpPr/>
          <p:nvPr/>
        </p:nvSpPr>
        <p:spPr>
          <a:xfrm>
            <a:off x="8900353" y="4335849"/>
            <a:ext cx="2513560" cy="775736"/>
          </a:xfrm>
          <a:prstGeom prst="wedgeRoundRectCallout">
            <a:avLst>
              <a:gd name="adj1" fmla="val -47747"/>
              <a:gd name="adj2" fmla="val 141541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③</a:t>
            </a:r>
            <a:r>
              <a:rPr lang="ja-JP" altLang="en-US" sz="2400" dirty="0" smtClean="0">
                <a:solidFill>
                  <a:schemeClr val="tx1"/>
                </a:solidFill>
              </a:rPr>
              <a:t> 文字コードは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「</a:t>
            </a:r>
            <a:r>
              <a:rPr lang="en-US" altLang="ja-JP" sz="2400" b="1" dirty="0" smtClean="0">
                <a:solidFill>
                  <a:srgbClr val="C00000"/>
                </a:solidFill>
              </a:rPr>
              <a:t>ANSI</a:t>
            </a:r>
            <a:r>
              <a:rPr lang="ja-JP" altLang="en-US" sz="2400" dirty="0" smtClean="0">
                <a:solidFill>
                  <a:schemeClr val="tx1"/>
                </a:solidFill>
              </a:rPr>
              <a:t>」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9681488" y="5868305"/>
            <a:ext cx="719809" cy="27745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5" name="角丸四角形吹き出し 34"/>
          <p:cNvSpPr/>
          <p:nvPr/>
        </p:nvSpPr>
        <p:spPr>
          <a:xfrm>
            <a:off x="9903847" y="5185256"/>
            <a:ext cx="1723740" cy="453394"/>
          </a:xfrm>
          <a:prstGeom prst="wedgeRoundRectCallout">
            <a:avLst>
              <a:gd name="adj1" fmla="val -41386"/>
              <a:gd name="adj2" fmla="val 86681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④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[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保存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]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7" name="角丸四角形吹き出し 36"/>
          <p:cNvSpPr/>
          <p:nvPr/>
        </p:nvSpPr>
        <p:spPr>
          <a:xfrm>
            <a:off x="8523714" y="2095055"/>
            <a:ext cx="3103873" cy="784141"/>
          </a:xfrm>
          <a:prstGeom prst="wedgeRoundRectCallout">
            <a:avLst>
              <a:gd name="adj1" fmla="val -40095"/>
              <a:gd name="adj2" fmla="val 63014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① 保存先フォルダは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デスクトップの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 java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72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 animBg="1"/>
      <p:bldP spid="22" grpId="0" animBg="1"/>
      <p:bldP spid="24" grpId="0" animBg="1"/>
      <p:bldP spid="25" grpId="0" animBg="1"/>
      <p:bldP spid="29" grpId="0" animBg="1"/>
      <p:bldP spid="31" grpId="0" animBg="1"/>
      <p:bldP spid="34" grpId="0" animBg="1"/>
      <p:bldP spid="35" grpId="0" animBg="1"/>
      <p:bldP spid="3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426" y="3235397"/>
            <a:ext cx="3810532" cy="285789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0070C0"/>
                </a:solidFill>
              </a:rPr>
              <a:t>JDK</a:t>
            </a:r>
            <a:r>
              <a:rPr lang="ja-JP" altLang="en-US" dirty="0">
                <a:solidFill>
                  <a:srgbClr val="0070C0"/>
                </a:solidFill>
              </a:rPr>
              <a:t>の使用環境を設定</a:t>
            </a:r>
            <a:r>
              <a:rPr lang="en-US" altLang="ja-JP" dirty="0">
                <a:solidFill>
                  <a:srgbClr val="0070C0"/>
                </a:solidFill>
              </a:rPr>
              <a:t/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smtClean="0"/>
              <a:t>(4) </a:t>
            </a:r>
            <a:r>
              <a:rPr lang="ja-JP" altLang="en-US" dirty="0" smtClean="0"/>
              <a:t>確認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ja-JP" altLang="en-US" dirty="0" smtClean="0"/>
              <a:t>フォルダ </a:t>
            </a:r>
            <a:r>
              <a:rPr lang="en-US" altLang="ja-JP" dirty="0" smtClean="0"/>
              <a:t>java </a:t>
            </a:r>
            <a:r>
              <a:rPr lang="ja-JP" altLang="en-US" dirty="0" smtClean="0"/>
              <a:t>にある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javaenv.bat </a:t>
            </a:r>
            <a:r>
              <a:rPr lang="ja-JP" altLang="en-US" dirty="0" smtClean="0"/>
              <a:t>をダブルクリック</a:t>
            </a:r>
            <a:endParaRPr lang="en-US" altLang="ja-JP" dirty="0" smtClean="0"/>
          </a:p>
          <a:p>
            <a:r>
              <a:rPr lang="ja-JP" altLang="en-US" dirty="0" smtClean="0"/>
              <a:t>コマンドプロンプト（右図）が開く</a:t>
            </a:r>
            <a:endParaRPr lang="en-US" altLang="ja-JP" dirty="0" smtClean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ja-JP" dirty="0" smtClean="0"/>
              <a:t>JDK</a:t>
            </a:r>
            <a:r>
              <a:rPr lang="ja-JP" altLang="en-US" dirty="0" smtClean="0"/>
              <a:t>のバージョン番号を確認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lang="ja-JP" altLang="en-US" smtClean="0"/>
              <a:pPr/>
              <a:t>16</a:t>
            </a:fld>
            <a:endParaRPr lang="ja-JP" altLang="en-US"/>
          </a:p>
        </p:txBody>
      </p:sp>
      <p:sp>
        <p:nvSpPr>
          <p:cNvPr id="19" name="角丸四角形吹き出し 18"/>
          <p:cNvSpPr/>
          <p:nvPr/>
        </p:nvSpPr>
        <p:spPr>
          <a:xfrm>
            <a:off x="3270950" y="5128405"/>
            <a:ext cx="2304256" cy="453394"/>
          </a:xfrm>
          <a:prstGeom prst="wedgeRoundRectCallout">
            <a:avLst>
              <a:gd name="adj1" fmla="val -39084"/>
              <a:gd name="adj2" fmla="val -88148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ダブルクリック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3205219" y="4576824"/>
            <a:ext cx="936104" cy="28803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611" y="2570796"/>
            <a:ext cx="5715798" cy="381053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23" name="直線コネクタ 22"/>
          <p:cNvCxnSpPr/>
          <p:nvPr/>
        </p:nvCxnSpPr>
        <p:spPr bwMode="auto">
          <a:xfrm>
            <a:off x="8040216" y="4871730"/>
            <a:ext cx="1080120" cy="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 type="none" w="lg" len="lg"/>
          </a:ln>
          <a:effectLst/>
        </p:spPr>
      </p:cxnSp>
      <p:sp>
        <p:nvSpPr>
          <p:cNvPr id="34" name="角丸四角形吹き出し 33"/>
          <p:cNvSpPr/>
          <p:nvPr/>
        </p:nvSpPr>
        <p:spPr>
          <a:xfrm>
            <a:off x="8184232" y="4046297"/>
            <a:ext cx="3024336" cy="459004"/>
          </a:xfrm>
          <a:prstGeom prst="wedgeRoundRectCallout">
            <a:avLst>
              <a:gd name="adj1" fmla="val -37829"/>
              <a:gd name="adj2" fmla="val 86729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 smtClean="0">
                <a:solidFill>
                  <a:srgbClr val="C00000"/>
                </a:solidFill>
              </a:rPr>
              <a:t>java -version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 </a:t>
            </a:r>
            <a:r>
              <a:rPr lang="ja-JP" altLang="en-US" sz="2400" dirty="0" smtClean="0">
                <a:solidFill>
                  <a:schemeClr val="tx1"/>
                </a:solidFill>
              </a:rPr>
              <a:t>を実行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7297910" y="5789506"/>
            <a:ext cx="3024336" cy="453394"/>
          </a:xfrm>
          <a:prstGeom prst="rect">
            <a:avLst/>
          </a:prstGeom>
          <a:solidFill>
            <a:srgbClr val="FFFFCC"/>
          </a:solidFill>
          <a:ln w="190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バージョンが表示される</a:t>
            </a:r>
          </a:p>
        </p:txBody>
      </p:sp>
      <p:cxnSp>
        <p:nvCxnSpPr>
          <p:cNvPr id="14" name="直線コネクタ 13"/>
          <p:cNvCxnSpPr>
            <a:stCxn id="13" idx="0"/>
          </p:cNvCxnSpPr>
          <p:nvPr/>
        </p:nvCxnSpPr>
        <p:spPr bwMode="auto">
          <a:xfrm flipH="1" flipV="1">
            <a:off x="7824192" y="5054294"/>
            <a:ext cx="985886" cy="735212"/>
          </a:xfrm>
          <a:prstGeom prst="line">
            <a:avLst/>
          </a:prstGeom>
          <a:noFill/>
          <a:ln w="38100">
            <a:solidFill>
              <a:srgbClr val="00B0F0"/>
            </a:solidFill>
            <a:prstDash val="sysDash"/>
            <a:round/>
            <a:headEnd/>
            <a:tailEnd type="triangle" w="lg" len="lg"/>
          </a:ln>
          <a:effectLst/>
        </p:spPr>
      </p:cxnSp>
      <p:cxnSp>
        <p:nvCxnSpPr>
          <p:cNvPr id="24" name="直線コネクタ 23"/>
          <p:cNvCxnSpPr/>
          <p:nvPr/>
        </p:nvCxnSpPr>
        <p:spPr bwMode="auto">
          <a:xfrm>
            <a:off x="7284132" y="5013176"/>
            <a:ext cx="540060" cy="0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86981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34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0070C0"/>
                </a:solidFill>
              </a:rPr>
              <a:t>JDK</a:t>
            </a:r>
            <a:r>
              <a:rPr lang="ja-JP" altLang="en-US" dirty="0">
                <a:solidFill>
                  <a:srgbClr val="0070C0"/>
                </a:solidFill>
              </a:rPr>
              <a:t>の使用環境を</a:t>
            </a:r>
            <a:r>
              <a:rPr lang="ja-JP" altLang="en-US" dirty="0" smtClean="0">
                <a:solidFill>
                  <a:srgbClr val="0070C0"/>
                </a:solidFill>
              </a:rPr>
              <a:t>設定</a:t>
            </a:r>
            <a:r>
              <a:rPr lang="en-US" altLang="ja-JP" dirty="0" smtClean="0">
                <a:solidFill>
                  <a:srgbClr val="0070C0"/>
                </a:solidFill>
              </a:rPr>
              <a:t/>
            </a:r>
            <a:br>
              <a:rPr lang="en-US" altLang="ja-JP" dirty="0" smtClean="0">
                <a:solidFill>
                  <a:srgbClr val="0070C0"/>
                </a:solidFill>
              </a:rPr>
            </a:br>
            <a:r>
              <a:rPr lang="ja-JP" altLang="en-US" dirty="0" smtClean="0"/>
              <a:t>（参考） 「メモ帳」以外のテキストエディタについて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Windows</a:t>
            </a:r>
            <a:r>
              <a:rPr lang="ja-JP" altLang="en-US" dirty="0" smtClean="0"/>
              <a:t>付属の「メモ帳」はインストール作業なしで使用可</a:t>
            </a:r>
            <a:endParaRPr lang="en-US" altLang="ja-JP" dirty="0" smtClean="0"/>
          </a:p>
          <a:p>
            <a:r>
              <a:rPr lang="ja-JP" altLang="en-US" dirty="0" smtClean="0"/>
              <a:t>他のテキストエディタもインストールすれば（されていれば）使用可</a:t>
            </a:r>
            <a:endParaRPr lang="en-US" altLang="ja-JP" dirty="0"/>
          </a:p>
          <a:p>
            <a:pPr lvl="1"/>
            <a:r>
              <a:rPr lang="en-US" altLang="ja-JP" dirty="0" err="1" smtClean="0"/>
              <a:t>TeraPad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Mery</a:t>
            </a:r>
            <a:r>
              <a:rPr lang="en-US" altLang="ja-JP" dirty="0" smtClean="0"/>
              <a:t>, Notepad++</a:t>
            </a:r>
            <a:r>
              <a:rPr lang="ja-JP" altLang="en-US" dirty="0" smtClean="0"/>
              <a:t> など</a:t>
            </a:r>
            <a:endParaRPr lang="en-US" altLang="ja-JP" dirty="0" smtClean="0"/>
          </a:p>
          <a:p>
            <a:pPr lvl="4"/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【</a:t>
            </a:r>
            <a:r>
              <a:rPr lang="ja-JP" altLang="en-US" dirty="0" smtClean="0"/>
              <a:t>テキストエディタ使用上の注意</a:t>
            </a:r>
            <a:r>
              <a:rPr lang="en-US" altLang="ja-JP" dirty="0" smtClean="0"/>
              <a:t>】</a:t>
            </a:r>
          </a:p>
          <a:p>
            <a:r>
              <a:rPr lang="ja-JP" altLang="en-US" b="1" dirty="0" smtClean="0">
                <a:solidFill>
                  <a:srgbClr val="C00000"/>
                </a:solidFill>
              </a:rPr>
              <a:t>保存先はフォルダ </a:t>
            </a:r>
            <a:r>
              <a:rPr lang="en-US" altLang="ja-JP" b="1" dirty="0" smtClean="0">
                <a:solidFill>
                  <a:srgbClr val="C00000"/>
                </a:solidFill>
              </a:rPr>
              <a:t>java</a:t>
            </a:r>
            <a:r>
              <a:rPr lang="en-US" altLang="ja-JP" dirty="0" smtClean="0"/>
              <a:t> </a:t>
            </a:r>
            <a:r>
              <a:rPr lang="ja-JP" altLang="en-US" dirty="0" smtClean="0"/>
              <a:t>にするこ</a:t>
            </a:r>
            <a:r>
              <a:rPr lang="ja-JP" altLang="en-US" dirty="0"/>
              <a:t>と</a:t>
            </a:r>
            <a:endParaRPr lang="en-US" altLang="ja-JP" dirty="0" smtClean="0"/>
          </a:p>
          <a:p>
            <a:r>
              <a:rPr lang="ja-JP" altLang="en-US" b="1" dirty="0" smtClean="0">
                <a:solidFill>
                  <a:srgbClr val="C00000"/>
                </a:solidFill>
              </a:rPr>
              <a:t>文字コードは「シフト</a:t>
            </a:r>
            <a:r>
              <a:rPr lang="en-US" altLang="ja-JP" b="1" dirty="0" smtClean="0">
                <a:solidFill>
                  <a:srgbClr val="C00000"/>
                </a:solidFill>
              </a:rPr>
              <a:t>JIS</a:t>
            </a:r>
            <a:r>
              <a:rPr lang="ja-JP" altLang="en-US" b="1" dirty="0" smtClean="0">
                <a:solidFill>
                  <a:srgbClr val="C00000"/>
                </a:solidFill>
              </a:rPr>
              <a:t>」</a:t>
            </a:r>
            <a:r>
              <a:rPr lang="ja-JP" altLang="en-US" dirty="0" smtClean="0"/>
              <a:t>にすること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日本語</a:t>
            </a:r>
            <a:r>
              <a:rPr lang="en-US" altLang="ja-JP" dirty="0" smtClean="0"/>
              <a:t>Windows</a:t>
            </a:r>
            <a:r>
              <a:rPr lang="ja-JP" altLang="en-US" dirty="0"/>
              <a:t>の「メモ帳」で</a:t>
            </a:r>
            <a:r>
              <a:rPr lang="ja-JP" altLang="en-US" dirty="0" smtClean="0"/>
              <a:t>は「</a:t>
            </a:r>
            <a:r>
              <a:rPr lang="en-US" altLang="ja-JP" dirty="0"/>
              <a:t>ANSI</a:t>
            </a:r>
            <a:r>
              <a:rPr lang="ja-JP" altLang="en-US" dirty="0"/>
              <a:t>」</a:t>
            </a:r>
            <a:r>
              <a:rPr lang="ja-JP" altLang="en-US" dirty="0" smtClean="0"/>
              <a:t>がこれに相当</a:t>
            </a:r>
            <a:endParaRPr lang="en-US" altLang="ja-JP" dirty="0"/>
          </a:p>
          <a:p>
            <a:pPr lvl="1"/>
            <a:r>
              <a:rPr lang="ja-JP" altLang="en-US" dirty="0" smtClean="0"/>
              <a:t>ソフトウェアにより表記が異なる </a:t>
            </a:r>
            <a:r>
              <a:rPr lang="en-US" altLang="ja-JP" dirty="0" smtClean="0"/>
              <a:t>... </a:t>
            </a:r>
            <a:r>
              <a:rPr lang="ja-JP" altLang="en-US" dirty="0" smtClean="0"/>
              <a:t>「</a:t>
            </a:r>
            <a:r>
              <a:rPr lang="en-US" altLang="ja-JP" dirty="0" smtClean="0"/>
              <a:t>SHIFT-JIS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SJIS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MS932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CP932</a:t>
            </a:r>
            <a:r>
              <a:rPr lang="ja-JP" altLang="en-US" dirty="0" smtClean="0"/>
              <a:t>」</a:t>
            </a:r>
            <a:endParaRPr lang="en-US" altLang="ja-JP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lang="ja-JP" altLang="en-US" smtClean="0"/>
              <a:pPr/>
              <a:t>17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3191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プログラムの入力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186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934" y="2067993"/>
            <a:ext cx="2438740" cy="472505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rgbClr val="0070C0"/>
                </a:solidFill>
              </a:rPr>
              <a:t>プログラムの入力</a:t>
            </a:r>
            <a:r>
              <a:rPr lang="en-US" altLang="ja-JP" dirty="0">
                <a:solidFill>
                  <a:srgbClr val="0070C0"/>
                </a:solidFill>
              </a:rPr>
              <a:t/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smtClean="0"/>
              <a:t>(1) </a:t>
            </a:r>
            <a:r>
              <a:rPr lang="ja-JP" altLang="en-US" dirty="0" smtClean="0"/>
              <a:t>テキストエディタを開く</a:t>
            </a:r>
            <a:endParaRPr kumimoji="1" lang="ja-JP" altLang="en-US" sz="2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ja-JP" altLang="en-US" dirty="0" smtClean="0"/>
              <a:t>スタートメニューから</a:t>
            </a:r>
            <a:endParaRPr lang="en-US" altLang="ja-JP" dirty="0" smtClean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ja-JP" altLang="en-US" dirty="0" smtClean="0"/>
              <a:t>「メモ帳」を開く</a:t>
            </a:r>
            <a:endParaRPr kumimoji="1" lang="ja-JP" altLang="en-US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10" name="角丸四角形吹き出し 9"/>
          <p:cNvSpPr/>
          <p:nvPr/>
        </p:nvSpPr>
        <p:spPr>
          <a:xfrm>
            <a:off x="2991427" y="5396601"/>
            <a:ext cx="1773883" cy="459004"/>
          </a:xfrm>
          <a:prstGeom prst="wedgeRoundRectCallout">
            <a:avLst>
              <a:gd name="adj1" fmla="val -42844"/>
              <a:gd name="adj2" fmla="val 83862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② 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[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メモ帳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]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3" name="角丸四角形吹き出し 22"/>
          <p:cNvSpPr/>
          <p:nvPr/>
        </p:nvSpPr>
        <p:spPr>
          <a:xfrm>
            <a:off x="2009928" y="3397510"/>
            <a:ext cx="3510008" cy="459004"/>
          </a:xfrm>
          <a:prstGeom prst="wedgeRoundRectCallout">
            <a:avLst>
              <a:gd name="adj1" fmla="val -37780"/>
              <a:gd name="adj2" fmla="val -82740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① 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[Windows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アクセサリ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]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762698" y="2822052"/>
            <a:ext cx="1471365" cy="337168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1793904" y="6100937"/>
            <a:ext cx="1440159" cy="337168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427" y="2132856"/>
            <a:ext cx="5407145" cy="3097963"/>
          </a:xfrm>
          <a:prstGeom prst="rect">
            <a:avLst/>
          </a:prstGeom>
        </p:spPr>
      </p:pic>
      <p:sp>
        <p:nvSpPr>
          <p:cNvPr id="8" name="左矢印吹き出し 7"/>
          <p:cNvSpPr/>
          <p:nvPr/>
        </p:nvSpPr>
        <p:spPr>
          <a:xfrm>
            <a:off x="3359696" y="5807485"/>
            <a:ext cx="7056784" cy="738926"/>
          </a:xfrm>
          <a:prstGeom prst="leftArrowCallout">
            <a:avLst>
              <a:gd name="adj1" fmla="val 12082"/>
              <a:gd name="adj2" fmla="val 20553"/>
              <a:gd name="adj3" fmla="val 34055"/>
              <a:gd name="adj4" fmla="val 60172"/>
            </a:avLst>
          </a:prstGeom>
          <a:solidFill>
            <a:srgbClr val="FFFFCC"/>
          </a:solidFill>
          <a:ln w="190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（参考） 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[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メモ帳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]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を右クリックすると</a:t>
            </a:r>
            <a:endParaRPr kumimoji="1" lang="en-US" altLang="ja-JP" sz="20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スタート画面へのピン止めもできる</a:t>
            </a:r>
          </a:p>
        </p:txBody>
      </p:sp>
    </p:spTree>
    <p:extLst>
      <p:ext uri="{BB962C8B-B14F-4D97-AF65-F5344CB8AC3E}">
        <p14:creationId xmlns:p14="http://schemas.microsoft.com/office/powerpoint/2010/main" val="179540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3" grpId="0" animBg="1"/>
      <p:bldP spid="22" grpId="0" animBg="1"/>
      <p:bldP spid="1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この資料の使用について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本資料は下記書籍の補足資料です。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「見ひらきで学べる</a:t>
            </a:r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プログラミング」</a:t>
            </a:r>
            <a:r>
              <a:rPr kumimoji="1" lang="en-US" altLang="ja-JP" dirty="0" smtClean="0"/>
              <a:t>, </a:t>
            </a:r>
            <a:r>
              <a:rPr kumimoji="1" lang="ja-JP" altLang="en-US" dirty="0" smtClean="0"/>
              <a:t>近代科学社</a:t>
            </a:r>
            <a:r>
              <a:rPr lang="en-US" altLang="ja-JP" dirty="0" smtClean="0"/>
              <a:t>, (2019).</a:t>
            </a:r>
          </a:p>
          <a:p>
            <a:pPr lvl="4"/>
            <a:endParaRPr lang="en-US" altLang="ja-JP" dirty="0" smtClean="0"/>
          </a:p>
          <a:p>
            <a:r>
              <a:rPr kumimoji="1" lang="ja-JP" altLang="en-US" dirty="0" smtClean="0"/>
              <a:t>本資料の著作権は著者が所有します。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ただし、引用されている著作物の著作権はその著作権者のものです。</a:t>
            </a:r>
            <a:endParaRPr lang="en-US" altLang="ja-JP" dirty="0" smtClean="0"/>
          </a:p>
          <a:p>
            <a:pPr lvl="4"/>
            <a:endParaRPr lang="en-US" altLang="ja-JP" dirty="0" smtClean="0"/>
          </a:p>
          <a:p>
            <a:r>
              <a:rPr lang="ja-JP" altLang="en-US" dirty="0"/>
              <a:t>本資料</a:t>
            </a:r>
            <a:r>
              <a:rPr lang="ja-JP" altLang="en-US" dirty="0" smtClean="0"/>
              <a:t>の改変・配布は、</a:t>
            </a:r>
            <a:r>
              <a:rPr lang="ja-JP" altLang="en-US" dirty="0"/>
              <a:t>学校</a:t>
            </a:r>
            <a:r>
              <a:rPr kumimoji="1" lang="ja-JP" altLang="en-US" dirty="0" smtClean="0"/>
              <a:t>・企業等の団体内部での利用に限り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可能です。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ただし、団体外部への配布は禁止します。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545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rgbClr val="0070C0"/>
                </a:solidFill>
              </a:rPr>
              <a:t>プログラムの入力</a:t>
            </a:r>
            <a:r>
              <a:rPr lang="en-US" altLang="ja-JP" dirty="0" smtClean="0">
                <a:solidFill>
                  <a:srgbClr val="0070C0"/>
                </a:solidFill>
              </a:rPr>
              <a:t/>
            </a:r>
            <a:br>
              <a:rPr lang="en-US" altLang="ja-JP" dirty="0" smtClean="0">
                <a:solidFill>
                  <a:srgbClr val="0070C0"/>
                </a:solidFill>
              </a:rPr>
            </a:br>
            <a:r>
              <a:rPr lang="en-US" altLang="ja-JP" dirty="0" smtClean="0"/>
              <a:t>(</a:t>
            </a:r>
            <a:r>
              <a:rPr lang="en-US" altLang="ja-JP" dirty="0"/>
              <a:t>2</a:t>
            </a:r>
            <a:r>
              <a:rPr lang="en-US" altLang="ja-JP" dirty="0" smtClean="0"/>
              <a:t>)</a:t>
            </a:r>
            <a:r>
              <a:rPr lang="ja-JP" altLang="en-US" dirty="0" smtClean="0"/>
              <a:t> プログラムの入力と保存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ja-JP" altLang="en-US" dirty="0" smtClean="0"/>
              <a:t>プログラムを入力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この例は</a:t>
            </a:r>
            <a:r>
              <a:rPr lang="en-US" altLang="ja-JP" dirty="0" smtClean="0"/>
              <a:t>3.4</a:t>
            </a:r>
            <a:r>
              <a:rPr lang="ja-JP" altLang="en-US" dirty="0" smtClean="0"/>
              <a:t>節のリスト</a:t>
            </a:r>
            <a:r>
              <a:rPr lang="en-US" altLang="ja-JP" dirty="0" smtClean="0"/>
              <a:t>3.16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ja-JP" altLang="en-US" dirty="0" smtClean="0"/>
              <a:t>ファイルに上書き保存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[Ctrl]+[S] </a:t>
            </a:r>
            <a:r>
              <a:rPr lang="ja-JP" altLang="en-US" dirty="0" smtClean="0"/>
              <a:t>でも</a:t>
            </a:r>
            <a:r>
              <a:rPr lang="en-US" altLang="ja-JP" dirty="0" smtClean="0"/>
              <a:t>OK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lang="ja-JP" altLang="en-US" smtClean="0"/>
              <a:pPr/>
              <a:t>20</a:t>
            </a:fld>
            <a:endParaRPr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417" y="3091381"/>
            <a:ext cx="4763165" cy="285789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181" y="3091381"/>
            <a:ext cx="4753638" cy="284837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9" name="角丸四角形 8"/>
          <p:cNvSpPr/>
          <p:nvPr/>
        </p:nvSpPr>
        <p:spPr>
          <a:xfrm>
            <a:off x="6456040" y="3338694"/>
            <a:ext cx="666891" cy="28803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0" name="角丸四角形吹き出し 9"/>
          <p:cNvSpPr/>
          <p:nvPr/>
        </p:nvSpPr>
        <p:spPr>
          <a:xfrm>
            <a:off x="7680176" y="4703798"/>
            <a:ext cx="2520280" cy="453394"/>
          </a:xfrm>
          <a:prstGeom prst="wedgeRoundRectCallout">
            <a:avLst>
              <a:gd name="adj1" fmla="val -39084"/>
              <a:gd name="adj2" fmla="val -88148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② 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[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上書き</a:t>
            </a:r>
            <a:r>
              <a:rPr lang="ja-JP" altLang="en-US" sz="2400" dirty="0" smtClean="0">
                <a:solidFill>
                  <a:schemeClr val="tx1"/>
                </a:solidFill>
              </a:rPr>
              <a:t>保存</a:t>
            </a:r>
            <a:r>
              <a:rPr lang="en-US" altLang="ja-JP" sz="2400" dirty="0" smtClean="0">
                <a:solidFill>
                  <a:schemeClr val="tx1"/>
                </a:solidFill>
              </a:rPr>
              <a:t>]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1" name="角丸四角形吹き出し 10"/>
          <p:cNvSpPr/>
          <p:nvPr/>
        </p:nvSpPr>
        <p:spPr>
          <a:xfrm>
            <a:off x="7195590" y="2852936"/>
            <a:ext cx="2037463" cy="453394"/>
          </a:xfrm>
          <a:prstGeom prst="wedgeRoundRectCallout">
            <a:avLst>
              <a:gd name="adj1" fmla="val -49552"/>
              <a:gd name="adj2" fmla="val 82189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① 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[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ファイル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]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6456039" y="4175977"/>
            <a:ext cx="2664297" cy="28803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39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19" y="2597080"/>
            <a:ext cx="4770786" cy="410775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rgbClr val="0070C0"/>
                </a:solidFill>
              </a:rPr>
              <a:t>プログラムの入力</a:t>
            </a:r>
            <a:r>
              <a:rPr lang="en-US" altLang="ja-JP" dirty="0">
                <a:solidFill>
                  <a:srgbClr val="0070C0"/>
                </a:solidFill>
              </a:rPr>
              <a:t/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smtClean="0"/>
              <a:t>(3)</a:t>
            </a:r>
            <a:r>
              <a:rPr lang="ja-JP" altLang="en-US" dirty="0" smtClean="0"/>
              <a:t> 入力の終了と編集再開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ja-JP" altLang="en-US" dirty="0"/>
              <a:t>新規</a:t>
            </a:r>
            <a:r>
              <a:rPr lang="ja-JP" altLang="en-US" dirty="0" smtClean="0"/>
              <a:t>保存時のみ保存先を指定</a:t>
            </a:r>
            <a:endParaRPr lang="en-US" altLang="ja-JP" dirty="0" smtClean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ja-JP" altLang="en-US" dirty="0" smtClean="0"/>
              <a:t>「メモ帳」を閉じる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もし開きなおしたいなら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lang="ja-JP" altLang="en-US" smtClean="0"/>
              <a:pPr/>
              <a:t>21</a:t>
            </a:fld>
            <a:endParaRPr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1789035" y="5328317"/>
            <a:ext cx="1224136" cy="288248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5" name="角丸四角形吹き出し 24"/>
          <p:cNvSpPr/>
          <p:nvPr/>
        </p:nvSpPr>
        <p:spPr>
          <a:xfrm>
            <a:off x="435377" y="4313763"/>
            <a:ext cx="2809851" cy="775737"/>
          </a:xfrm>
          <a:prstGeom prst="wedgeRoundRectCallout">
            <a:avLst>
              <a:gd name="adj1" fmla="val -2000"/>
              <a:gd name="adj2" fmla="val 72354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② ファイル名には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「</a:t>
            </a:r>
            <a:r>
              <a:rPr lang="en-US" altLang="ja-JP" sz="2400" b="1" dirty="0" smtClean="0">
                <a:solidFill>
                  <a:srgbClr val="C00000"/>
                </a:solidFill>
              </a:rPr>
              <a:t>.java</a:t>
            </a:r>
            <a:r>
              <a:rPr lang="ja-JP" altLang="en-US" sz="2400" dirty="0" smtClean="0">
                <a:solidFill>
                  <a:schemeClr val="tx1"/>
                </a:solidFill>
              </a:rPr>
              <a:t>」が必要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2849046" y="5846220"/>
            <a:ext cx="1213667" cy="27745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7" name="角丸四角形吹き出し 26"/>
          <p:cNvSpPr/>
          <p:nvPr/>
        </p:nvSpPr>
        <p:spPr>
          <a:xfrm>
            <a:off x="3298912" y="4313764"/>
            <a:ext cx="2513560" cy="775736"/>
          </a:xfrm>
          <a:prstGeom prst="wedgeRoundRectCallout">
            <a:avLst>
              <a:gd name="adj1" fmla="val -47747"/>
              <a:gd name="adj2" fmla="val 141541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③</a:t>
            </a:r>
            <a:r>
              <a:rPr lang="ja-JP" altLang="en-US" sz="2400" dirty="0" smtClean="0">
                <a:solidFill>
                  <a:schemeClr val="tx1"/>
                </a:solidFill>
              </a:rPr>
              <a:t> 文字コードは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「</a:t>
            </a:r>
            <a:r>
              <a:rPr lang="en-US" altLang="ja-JP" sz="2400" b="1" dirty="0" smtClean="0">
                <a:solidFill>
                  <a:srgbClr val="C00000"/>
                </a:solidFill>
              </a:rPr>
              <a:t>ANSI</a:t>
            </a:r>
            <a:r>
              <a:rPr lang="ja-JP" altLang="en-US" sz="2400" dirty="0" smtClean="0">
                <a:solidFill>
                  <a:schemeClr val="tx1"/>
                </a:solidFill>
              </a:rPr>
              <a:t>」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080047" y="5846220"/>
            <a:ext cx="719809" cy="27745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9" name="角丸四角形吹き出し 28"/>
          <p:cNvSpPr/>
          <p:nvPr/>
        </p:nvSpPr>
        <p:spPr>
          <a:xfrm>
            <a:off x="4302406" y="5163171"/>
            <a:ext cx="1723740" cy="453394"/>
          </a:xfrm>
          <a:prstGeom prst="wedgeRoundRectCallout">
            <a:avLst>
              <a:gd name="adj1" fmla="val -41386"/>
              <a:gd name="adj2" fmla="val 86681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④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[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保存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]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31" name="直線コネクタ 30"/>
          <p:cNvCxnSpPr/>
          <p:nvPr/>
        </p:nvCxnSpPr>
        <p:spPr bwMode="auto">
          <a:xfrm>
            <a:off x="2207568" y="3068960"/>
            <a:ext cx="936104" cy="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 type="none" w="lg" len="lg"/>
          </a:ln>
          <a:effectLst/>
        </p:spPr>
      </p:cxnSp>
      <p:sp>
        <p:nvSpPr>
          <p:cNvPr id="32" name="角丸四角形吹き出し 31"/>
          <p:cNvSpPr/>
          <p:nvPr/>
        </p:nvSpPr>
        <p:spPr>
          <a:xfrm>
            <a:off x="2920119" y="2091468"/>
            <a:ext cx="3103873" cy="784141"/>
          </a:xfrm>
          <a:prstGeom prst="wedgeRoundRectCallout">
            <a:avLst>
              <a:gd name="adj1" fmla="val -40095"/>
              <a:gd name="adj2" fmla="val 63014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① 保存先フォルダは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デスクトップの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 java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46" name="図 45"/>
          <p:cNvPicPr>
            <a:picLocks noChangeAspect="1"/>
          </p:cNvPicPr>
          <p:nvPr/>
        </p:nvPicPr>
        <p:blipFill rotWithShape="1">
          <a:blip r:embed="rId3"/>
          <a:srcRect b="6299"/>
          <a:stretch/>
        </p:blipFill>
        <p:spPr>
          <a:xfrm>
            <a:off x="9296081" y="1637769"/>
            <a:ext cx="2286319" cy="1071151"/>
          </a:xfrm>
          <a:prstGeom prst="rect">
            <a:avLst/>
          </a:prstGeom>
        </p:spPr>
      </p:pic>
      <p:sp>
        <p:nvSpPr>
          <p:cNvPr id="47" name="角丸四角形 46"/>
          <p:cNvSpPr/>
          <p:nvPr/>
        </p:nvSpPr>
        <p:spPr>
          <a:xfrm>
            <a:off x="11217018" y="1589482"/>
            <a:ext cx="432048" cy="264311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8" name="角丸四角形吹き出し 47"/>
          <p:cNvSpPr/>
          <p:nvPr/>
        </p:nvSpPr>
        <p:spPr>
          <a:xfrm>
            <a:off x="9893510" y="2090663"/>
            <a:ext cx="1395407" cy="453394"/>
          </a:xfrm>
          <a:prstGeom prst="wedgeRoundRectCallout">
            <a:avLst>
              <a:gd name="adj1" fmla="val 41514"/>
              <a:gd name="adj2" fmla="val -88336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閉じる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49" name="図 48"/>
          <p:cNvPicPr>
            <a:picLocks noChangeAspect="1"/>
          </p:cNvPicPr>
          <p:nvPr/>
        </p:nvPicPr>
        <p:blipFill rotWithShape="1">
          <a:blip r:embed="rId4"/>
          <a:srcRect t="10961" b="11367"/>
          <a:stretch/>
        </p:blipFill>
        <p:spPr>
          <a:xfrm>
            <a:off x="6989497" y="3284984"/>
            <a:ext cx="3801005" cy="295232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0" name="角丸四角形 49"/>
          <p:cNvSpPr/>
          <p:nvPr/>
        </p:nvSpPr>
        <p:spPr>
          <a:xfrm>
            <a:off x="8616280" y="4580098"/>
            <a:ext cx="2232248" cy="28803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51" name="角丸四角形吹き出し 50"/>
          <p:cNvSpPr/>
          <p:nvPr/>
        </p:nvSpPr>
        <p:spPr>
          <a:xfrm>
            <a:off x="9552384" y="3886497"/>
            <a:ext cx="2030015" cy="462974"/>
          </a:xfrm>
          <a:prstGeom prst="wedgeRoundRectCallout">
            <a:avLst>
              <a:gd name="adj1" fmla="val -40866"/>
              <a:gd name="adj2" fmla="val 87901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① </a:t>
            </a:r>
            <a:r>
              <a:rPr lang="ja-JP" altLang="en-US" sz="2400" dirty="0" smtClean="0">
                <a:solidFill>
                  <a:schemeClr val="tx1"/>
                </a:solidFill>
              </a:rPr>
              <a:t>右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クリック</a:t>
            </a:r>
          </a:p>
        </p:txBody>
      </p:sp>
      <p:sp>
        <p:nvSpPr>
          <p:cNvPr id="52" name="角丸四角形 51"/>
          <p:cNvSpPr/>
          <p:nvPr/>
        </p:nvSpPr>
        <p:spPr>
          <a:xfrm>
            <a:off x="7104112" y="5191358"/>
            <a:ext cx="2880320" cy="296175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53" name="角丸四角形吹き出し 52"/>
          <p:cNvSpPr/>
          <p:nvPr/>
        </p:nvSpPr>
        <p:spPr>
          <a:xfrm>
            <a:off x="9084527" y="5728455"/>
            <a:ext cx="2497871" cy="448661"/>
          </a:xfrm>
          <a:prstGeom prst="wedgeRoundRectCallout">
            <a:avLst>
              <a:gd name="adj1" fmla="val -39303"/>
              <a:gd name="adj2" fmla="val -89938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②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[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編集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] 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を選択</a:t>
            </a:r>
          </a:p>
        </p:txBody>
      </p:sp>
    </p:spTree>
    <p:extLst>
      <p:ext uri="{BB962C8B-B14F-4D97-AF65-F5344CB8AC3E}">
        <p14:creationId xmlns:p14="http://schemas.microsoft.com/office/powerpoint/2010/main" val="54969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  <p:bldP spid="47" grpId="0" animBg="1"/>
      <p:bldP spid="48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 smtClean="0"/>
              <a:t>JDK</a:t>
            </a:r>
            <a:r>
              <a:rPr kumimoji="1" lang="ja-JP" altLang="en-US" dirty="0" smtClean="0"/>
              <a:t>の使用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730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/>
          <a:srcRect b="42367"/>
          <a:stretch/>
        </p:blipFill>
        <p:spPr>
          <a:xfrm>
            <a:off x="1418426" y="4221088"/>
            <a:ext cx="3810532" cy="164708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0070C0"/>
                </a:solidFill>
              </a:rPr>
              <a:t>JDK</a:t>
            </a:r>
            <a:r>
              <a:rPr lang="ja-JP" altLang="en-US" dirty="0">
                <a:solidFill>
                  <a:srgbClr val="0070C0"/>
                </a:solidFill>
              </a:rPr>
              <a:t>の</a:t>
            </a:r>
            <a:r>
              <a:rPr lang="ja-JP" altLang="en-US" dirty="0" smtClean="0">
                <a:solidFill>
                  <a:srgbClr val="0070C0"/>
                </a:solidFill>
              </a:rPr>
              <a:t>使用</a:t>
            </a:r>
            <a:r>
              <a:rPr lang="en-US" altLang="ja-JP" dirty="0">
                <a:solidFill>
                  <a:srgbClr val="0070C0"/>
                </a:solidFill>
              </a:rPr>
              <a:t/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ja-JP" altLang="en-US" dirty="0" smtClean="0"/>
              <a:t>コンパイル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javac</a:t>
            </a:r>
            <a:r>
              <a:rPr lang="en-US" altLang="ja-JP" dirty="0" smtClean="0"/>
              <a:t>)</a:t>
            </a:r>
            <a:r>
              <a:rPr lang="ja-JP" altLang="en-US" dirty="0" smtClean="0"/>
              <a:t>と実行</a:t>
            </a:r>
            <a:r>
              <a:rPr lang="en-US" altLang="ja-JP" dirty="0" smtClean="0"/>
              <a:t>(java)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ja-JP" altLang="en-US" dirty="0" smtClean="0"/>
              <a:t>デスクトップの </a:t>
            </a:r>
            <a:r>
              <a:rPr lang="en-US" altLang="ja-JP" dirty="0" smtClean="0"/>
              <a:t>java </a:t>
            </a:r>
            <a:r>
              <a:rPr lang="ja-JP" altLang="en-US" dirty="0" smtClean="0"/>
              <a:t>を開く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javaenv.bat </a:t>
            </a:r>
            <a:r>
              <a:rPr lang="ja-JP" altLang="en-US" dirty="0" smtClean="0"/>
              <a:t>をダブルクリック</a:t>
            </a:r>
            <a:endParaRPr lang="en-US" altLang="ja-JP" dirty="0" smtClean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ja-JP" altLang="en-US" dirty="0" smtClean="0"/>
              <a:t>コンパイル</a:t>
            </a:r>
            <a:r>
              <a:rPr lang="en-US" altLang="ja-JP" dirty="0"/>
              <a:t>(</a:t>
            </a:r>
            <a:r>
              <a:rPr lang="en-US" altLang="ja-JP" dirty="0" err="1"/>
              <a:t>javac</a:t>
            </a:r>
            <a:r>
              <a:rPr lang="en-US" altLang="ja-JP" dirty="0"/>
              <a:t>)</a:t>
            </a:r>
            <a:r>
              <a:rPr lang="ja-JP" altLang="en-US" dirty="0"/>
              <a:t>と実行</a:t>
            </a:r>
            <a:r>
              <a:rPr lang="en-US" altLang="ja-JP" dirty="0"/>
              <a:t>(java)</a:t>
            </a:r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実行</a:t>
            </a:r>
            <a:r>
              <a:rPr lang="ja-JP" altLang="en-US" dirty="0" smtClean="0"/>
              <a:t>結果が表示される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lang="ja-JP" altLang="en-US" smtClean="0"/>
              <a:pPr/>
              <a:t>23</a:t>
            </a:fld>
            <a:endParaRPr lang="ja-JP" altLang="en-US"/>
          </a:p>
        </p:txBody>
      </p:sp>
      <p:sp>
        <p:nvSpPr>
          <p:cNvPr id="19" name="角丸四角形吹き出し 18"/>
          <p:cNvSpPr/>
          <p:nvPr/>
        </p:nvSpPr>
        <p:spPr>
          <a:xfrm>
            <a:off x="3270950" y="6061409"/>
            <a:ext cx="2304256" cy="453394"/>
          </a:xfrm>
          <a:prstGeom prst="wedgeRoundRectCallout">
            <a:avLst>
              <a:gd name="adj1" fmla="val -38321"/>
              <a:gd name="adj2" fmla="val -84270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ダブルクリック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3205219" y="5562514"/>
            <a:ext cx="936104" cy="28803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35" b="19720"/>
          <a:stretch/>
        </p:blipFill>
        <p:spPr>
          <a:xfrm>
            <a:off x="2243059" y="2132856"/>
            <a:ext cx="1924319" cy="1080120"/>
          </a:xfrm>
          <a:prstGeom prst="rect">
            <a:avLst/>
          </a:prstGeom>
        </p:spPr>
      </p:pic>
      <p:sp>
        <p:nvSpPr>
          <p:cNvPr id="16" name="角丸四角形 15"/>
          <p:cNvSpPr/>
          <p:nvPr/>
        </p:nvSpPr>
        <p:spPr>
          <a:xfrm>
            <a:off x="2761837" y="2319726"/>
            <a:ext cx="864096" cy="742867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7" name="角丸四角形吹き出し 16"/>
          <p:cNvSpPr/>
          <p:nvPr/>
        </p:nvSpPr>
        <p:spPr>
          <a:xfrm>
            <a:off x="3270950" y="3168842"/>
            <a:ext cx="2304256" cy="453394"/>
          </a:xfrm>
          <a:prstGeom prst="wedgeRoundRectCallout">
            <a:avLst>
              <a:gd name="adj1" fmla="val -34124"/>
              <a:gd name="adj2" fmla="val -80391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ダブルクリック</a:t>
            </a: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 rotWithShape="1">
          <a:blip r:embed="rId4"/>
          <a:srcRect t="60316" b="5669"/>
          <a:stretch/>
        </p:blipFill>
        <p:spPr>
          <a:xfrm>
            <a:off x="6048084" y="2731188"/>
            <a:ext cx="5715798" cy="129614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29" name="直線コネクタ 28"/>
          <p:cNvCxnSpPr/>
          <p:nvPr/>
        </p:nvCxnSpPr>
        <p:spPr bwMode="auto">
          <a:xfrm>
            <a:off x="8127351" y="3046028"/>
            <a:ext cx="2160240" cy="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 type="none" w="lg" len="lg"/>
          </a:ln>
          <a:effectLst/>
        </p:spPr>
      </p:cxnSp>
      <p:sp>
        <p:nvSpPr>
          <p:cNvPr id="30" name="角丸四角形吹き出し 29"/>
          <p:cNvSpPr/>
          <p:nvPr/>
        </p:nvSpPr>
        <p:spPr>
          <a:xfrm>
            <a:off x="8164123" y="2204864"/>
            <a:ext cx="3203588" cy="459004"/>
          </a:xfrm>
          <a:prstGeom prst="wedgeRoundRectCallout">
            <a:avLst>
              <a:gd name="adj1" fmla="val -38990"/>
              <a:gd name="adj2" fmla="val 86729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 err="1" smtClean="0">
                <a:solidFill>
                  <a:srgbClr val="C00000"/>
                </a:solidFill>
              </a:rPr>
              <a:t>javac</a:t>
            </a:r>
            <a:r>
              <a:rPr kumimoji="1" lang="en-US" altLang="ja-JP" sz="2400" b="1" dirty="0" smtClean="0">
                <a:solidFill>
                  <a:srgbClr val="C00000"/>
                </a:solidFill>
              </a:rPr>
              <a:t> </a:t>
            </a:r>
            <a:r>
              <a:rPr kumimoji="1" lang="ja-JP" altLang="en-US" sz="2400" b="1" dirty="0" smtClean="0">
                <a:solidFill>
                  <a:srgbClr val="C00000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ファイル名</a:t>
            </a:r>
            <a:r>
              <a:rPr kumimoji="1" lang="en-US" altLang="ja-JP" sz="2400" b="1" dirty="0" smtClean="0">
                <a:solidFill>
                  <a:srgbClr val="C00000"/>
                </a:solidFill>
              </a:rPr>
              <a:t>.java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1" name="角丸四角形吹き出し 30"/>
          <p:cNvSpPr/>
          <p:nvPr/>
        </p:nvSpPr>
        <p:spPr>
          <a:xfrm>
            <a:off x="8164123" y="3617181"/>
            <a:ext cx="3203588" cy="695009"/>
          </a:xfrm>
          <a:prstGeom prst="wedgeRoundRectCallout">
            <a:avLst>
              <a:gd name="adj1" fmla="val -37460"/>
              <a:gd name="adj2" fmla="val -72103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 smtClean="0">
                <a:solidFill>
                  <a:srgbClr val="C00000"/>
                </a:solidFill>
              </a:rPr>
              <a:t>java </a:t>
            </a:r>
            <a:r>
              <a:rPr lang="ja-JP" altLang="en-US" sz="2400" b="1" dirty="0" smtClean="0">
                <a:solidFill>
                  <a:srgbClr val="C00000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クラス名</a:t>
            </a:r>
            <a:endParaRPr lang="en-US" altLang="ja-JP" sz="2400" b="1" dirty="0" smtClean="0">
              <a:solidFill>
                <a:srgbClr val="C00000"/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  <a:latin typeface="+mn-ea"/>
              </a:rPr>
              <a:t>※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</a:rPr>
              <a:t>後ろに「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</a:rPr>
              <a:t>.java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</a:rPr>
              <a:t>」は付けない</a:t>
            </a:r>
            <a:endParaRPr lang="ja-JP" altLang="en-US" sz="2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2" name="直線コネクタ 31"/>
          <p:cNvCxnSpPr/>
          <p:nvPr/>
        </p:nvCxnSpPr>
        <p:spPr bwMode="auto">
          <a:xfrm>
            <a:off x="8116691" y="3370028"/>
            <a:ext cx="1666844" cy="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 type="none" w="lg" len="lg"/>
          </a:ln>
          <a:effectLst/>
        </p:spPr>
      </p:cxnSp>
      <p:sp>
        <p:nvSpPr>
          <p:cNvPr id="33" name="テキスト ボックス 32"/>
          <p:cNvSpPr txBox="1"/>
          <p:nvPr/>
        </p:nvSpPr>
        <p:spPr>
          <a:xfrm>
            <a:off x="6484534" y="5211411"/>
            <a:ext cx="4810932" cy="1015663"/>
          </a:xfrm>
          <a:prstGeom prst="rect">
            <a:avLst/>
          </a:prstGeom>
          <a:solidFill>
            <a:srgbClr val="FFFFCC"/>
          </a:solidFill>
          <a:ln w="19050">
            <a:solidFill>
              <a:srgbClr val="C00000"/>
            </a:solidFill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 dirty="0" smtClean="0"/>
              <a:t>（注意） プログラムを</a:t>
            </a:r>
            <a:r>
              <a:rPr lang="ja-JP" altLang="en-US" sz="2400" dirty="0"/>
              <a:t>修正</a:t>
            </a:r>
            <a:r>
              <a:rPr kumimoji="1" lang="ja-JP" altLang="en-US" sz="2400" dirty="0" smtClean="0"/>
              <a:t>したら必ず</a:t>
            </a:r>
            <a:endParaRPr lang="en-US" altLang="ja-JP" sz="2400" dirty="0"/>
          </a:p>
          <a:p>
            <a:pPr algn="ctr"/>
            <a:endParaRPr kumimoji="1" lang="en-US" altLang="ja-JP" sz="1200" dirty="0" smtClean="0"/>
          </a:p>
          <a:p>
            <a:pPr algn="ctr"/>
            <a:r>
              <a:rPr lang="ja-JP" altLang="en-US" sz="2400" dirty="0" smtClean="0"/>
              <a:t>上書き保存 → </a:t>
            </a:r>
            <a:r>
              <a:rPr kumimoji="1" lang="en-US" altLang="ja-JP" sz="2400" dirty="0" err="1" smtClean="0"/>
              <a:t>javac</a:t>
            </a:r>
            <a:r>
              <a:rPr kumimoji="1" lang="en-US" altLang="ja-JP" sz="2400" dirty="0" smtClean="0"/>
              <a:t> </a:t>
            </a:r>
            <a:r>
              <a:rPr lang="ja-JP" altLang="en-US" sz="2400" dirty="0" smtClean="0"/>
              <a:t>→ </a:t>
            </a:r>
            <a:r>
              <a:rPr lang="en-US" altLang="ja-JP" sz="2400" dirty="0" smtClean="0"/>
              <a:t>java</a:t>
            </a:r>
            <a:endParaRPr kumimoji="1" lang="ja-JP" altLang="en-US" sz="2400" dirty="0" smtClean="0"/>
          </a:p>
        </p:txBody>
      </p:sp>
      <p:cxnSp>
        <p:nvCxnSpPr>
          <p:cNvPr id="18" name="直線コネクタ 17"/>
          <p:cNvCxnSpPr/>
          <p:nvPr/>
        </p:nvCxnSpPr>
        <p:spPr bwMode="auto">
          <a:xfrm>
            <a:off x="7788188" y="3501008"/>
            <a:ext cx="180020" cy="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65618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16" grpId="0" animBg="1"/>
      <p:bldP spid="17" grpId="0" animBg="1"/>
      <p:bldP spid="30" grpId="0" animBg="1"/>
      <p:bldP spid="31" grpId="0" animBg="1"/>
      <p:bldP spid="3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24</a:t>
            </a:fld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 dirty="0" smtClean="0"/>
              <a:t>トラブル対応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976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rgbClr val="0070C0"/>
                </a:solidFill>
              </a:rPr>
              <a:t>トラブル対応</a:t>
            </a:r>
            <a:r>
              <a:rPr lang="en-US" altLang="ja-JP" dirty="0" smtClean="0">
                <a:solidFill>
                  <a:srgbClr val="0070C0"/>
                </a:solidFill>
              </a:rPr>
              <a:t/>
            </a:r>
            <a:br>
              <a:rPr lang="en-US" altLang="ja-JP" dirty="0" smtClean="0">
                <a:solidFill>
                  <a:srgbClr val="0070C0"/>
                </a:solidFill>
              </a:rPr>
            </a:br>
            <a:r>
              <a:rPr lang="en-US" altLang="ja-JP" dirty="0" smtClean="0"/>
              <a:t>(1)</a:t>
            </a:r>
            <a:r>
              <a:rPr lang="ja-JP" altLang="en-US" dirty="0" smtClean="0"/>
              <a:t> 画面表示の文字化け</a:t>
            </a:r>
            <a:endParaRPr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b="1" dirty="0" smtClean="0">
                <a:solidFill>
                  <a:srgbClr val="0070C0"/>
                </a:solidFill>
              </a:rPr>
              <a:t>[Q]</a:t>
            </a:r>
            <a:r>
              <a:rPr lang="en-US" altLang="ja-JP" dirty="0" smtClean="0"/>
              <a:t> </a:t>
            </a:r>
            <a:r>
              <a:rPr lang="ja-JP" altLang="en-US" dirty="0" smtClean="0"/>
              <a:t>文字化けが発生したら？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pPr marL="0" indent="0">
              <a:buNone/>
            </a:pPr>
            <a:r>
              <a:rPr lang="en-US" altLang="ja-JP" b="1" dirty="0" smtClean="0">
                <a:solidFill>
                  <a:srgbClr val="0070C0"/>
                </a:solidFill>
              </a:rPr>
              <a:t>[A]</a:t>
            </a:r>
            <a:r>
              <a:rPr lang="en-US" altLang="ja-JP" dirty="0" smtClean="0"/>
              <a:t> </a:t>
            </a:r>
            <a:r>
              <a:rPr lang="ja-JP" altLang="en-US" dirty="0" smtClean="0"/>
              <a:t>ファイルの文字コードを修正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「メモ帳」で </a:t>
            </a:r>
            <a:r>
              <a:rPr lang="en-US" altLang="ja-JP" dirty="0" smtClean="0"/>
              <a:t>[</a:t>
            </a:r>
            <a:r>
              <a:rPr lang="ja-JP" altLang="en-US" dirty="0" smtClean="0"/>
              <a:t>名前をつけて保存</a:t>
            </a:r>
            <a:r>
              <a:rPr lang="en-US" altLang="ja-JP" dirty="0" smtClean="0"/>
              <a:t>]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lang="ja-JP" altLang="en-US" smtClean="0"/>
              <a:pPr/>
              <a:t>25</a:t>
            </a:fld>
            <a:endParaRPr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83" y="2599088"/>
            <a:ext cx="5334745" cy="685896"/>
          </a:xfrm>
          <a:prstGeom prst="rect">
            <a:avLst/>
          </a:prstGeom>
        </p:spPr>
      </p:pic>
      <p:cxnSp>
        <p:nvCxnSpPr>
          <p:cNvPr id="13" name="直線コネクタ 12"/>
          <p:cNvCxnSpPr/>
          <p:nvPr/>
        </p:nvCxnSpPr>
        <p:spPr bwMode="auto">
          <a:xfrm>
            <a:off x="1847528" y="3068960"/>
            <a:ext cx="2376264" cy="0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/>
            <a:tailEnd type="none" w="lg" len="lg"/>
          </a:ln>
          <a:effectLst/>
        </p:spPr>
      </p:cxnSp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632" y="4592351"/>
            <a:ext cx="3810532" cy="190526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4734" y="2171806"/>
            <a:ext cx="3810532" cy="1905266"/>
          </a:xfrm>
          <a:prstGeom prst="rect">
            <a:avLst/>
          </a:prstGeom>
        </p:spPr>
      </p:pic>
      <p:sp>
        <p:nvSpPr>
          <p:cNvPr id="16" name="角丸四角形 15"/>
          <p:cNvSpPr/>
          <p:nvPr/>
        </p:nvSpPr>
        <p:spPr>
          <a:xfrm>
            <a:off x="1343473" y="4837678"/>
            <a:ext cx="666891" cy="28803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7" name="角丸四角形吹き出し 16"/>
          <p:cNvSpPr/>
          <p:nvPr/>
        </p:nvSpPr>
        <p:spPr>
          <a:xfrm>
            <a:off x="2567609" y="5240423"/>
            <a:ext cx="3312368" cy="453394"/>
          </a:xfrm>
          <a:prstGeom prst="wedgeRoundRectCallout">
            <a:avLst>
              <a:gd name="adj1" fmla="val -40655"/>
              <a:gd name="adj2" fmla="val 79098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② 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[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名前をつけて</a:t>
            </a:r>
            <a:r>
              <a:rPr lang="ja-JP" altLang="en-US" sz="2400" dirty="0" smtClean="0">
                <a:solidFill>
                  <a:schemeClr val="tx1"/>
                </a:solidFill>
              </a:rPr>
              <a:t>保存</a:t>
            </a:r>
            <a:r>
              <a:rPr lang="en-US" altLang="ja-JP" sz="2400" dirty="0" smtClean="0">
                <a:solidFill>
                  <a:schemeClr val="tx1"/>
                </a:solidFill>
              </a:rPr>
              <a:t>]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8" name="角丸四角形吹き出し 17"/>
          <p:cNvSpPr/>
          <p:nvPr/>
        </p:nvSpPr>
        <p:spPr>
          <a:xfrm>
            <a:off x="2575772" y="4666375"/>
            <a:ext cx="2037463" cy="453394"/>
          </a:xfrm>
          <a:prstGeom prst="wedgeRoundRectCallout">
            <a:avLst>
              <a:gd name="adj1" fmla="val -74728"/>
              <a:gd name="adj2" fmla="val 21521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① 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[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ファイル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]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1343472" y="5888495"/>
            <a:ext cx="2664297" cy="28803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7255531" y="3189547"/>
            <a:ext cx="1482069" cy="27745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1" name="角丸四角形吹き出し 20"/>
          <p:cNvSpPr/>
          <p:nvPr/>
        </p:nvSpPr>
        <p:spPr>
          <a:xfrm>
            <a:off x="7699646" y="2183624"/>
            <a:ext cx="2513560" cy="775736"/>
          </a:xfrm>
          <a:prstGeom prst="wedgeRoundRectCallout">
            <a:avLst>
              <a:gd name="adj1" fmla="val -40944"/>
              <a:gd name="adj2" fmla="val 74458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③ 文字コードは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「</a:t>
            </a:r>
            <a:r>
              <a:rPr lang="en-US" altLang="ja-JP" sz="2400" b="1" dirty="0" smtClean="0">
                <a:solidFill>
                  <a:srgbClr val="C00000"/>
                </a:solidFill>
              </a:rPr>
              <a:t>ANSI</a:t>
            </a:r>
            <a:r>
              <a:rPr lang="ja-JP" altLang="en-US" sz="2400" dirty="0" smtClean="0">
                <a:solidFill>
                  <a:schemeClr val="tx1"/>
                </a:solidFill>
              </a:rPr>
              <a:t>」</a:t>
            </a:r>
            <a:r>
              <a:rPr lang="ja-JP" altLang="en-US" sz="2000" dirty="0" smtClean="0">
                <a:solidFill>
                  <a:schemeClr val="tx1"/>
                </a:solidFill>
              </a:rPr>
              <a:t>（シフト</a:t>
            </a:r>
            <a:r>
              <a:rPr lang="en-US" altLang="ja-JP" sz="2000" dirty="0" smtClean="0">
                <a:solidFill>
                  <a:schemeClr val="tx1"/>
                </a:solidFill>
              </a:rPr>
              <a:t>JIS</a:t>
            </a:r>
            <a:r>
              <a:rPr lang="ja-JP" altLang="en-US" sz="2000" dirty="0" smtClean="0">
                <a:solidFill>
                  <a:schemeClr val="tx1"/>
                </a:solidFill>
              </a:rPr>
              <a:t>）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8832304" y="3018755"/>
            <a:ext cx="873597" cy="27745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3" name="角丸四角形吹き出し 22"/>
          <p:cNvSpPr/>
          <p:nvPr/>
        </p:nvSpPr>
        <p:spPr>
          <a:xfrm>
            <a:off x="8908764" y="3537516"/>
            <a:ext cx="1723740" cy="453394"/>
          </a:xfrm>
          <a:prstGeom prst="wedgeRoundRectCallout">
            <a:avLst>
              <a:gd name="adj1" fmla="val -28879"/>
              <a:gd name="adj2" fmla="val -92042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④ 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[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保存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]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8" name="コンテンツ プレースホルダー 2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kumimoji="1" lang="ja-JP" altLang="en-US" dirty="0" smtClean="0"/>
              <a:t>文字コードを「</a:t>
            </a:r>
            <a:r>
              <a:rPr kumimoji="1" lang="en-US" altLang="ja-JP" dirty="0" smtClean="0"/>
              <a:t>ANSI</a:t>
            </a:r>
            <a:r>
              <a:rPr kumimoji="1" lang="ja-JP" altLang="en-US" dirty="0" smtClean="0"/>
              <a:t>」にして保存</a:t>
            </a:r>
            <a:endParaRPr kumimoji="1"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kumimoji="1" lang="ja-JP" altLang="en-US" dirty="0" smtClean="0"/>
              <a:t>上書きを確認</a:t>
            </a:r>
            <a:endParaRPr kumimoji="1" lang="ja-JP" altLang="en-US" dirty="0"/>
          </a:p>
        </p:txBody>
      </p:sp>
      <p:pic>
        <p:nvPicPr>
          <p:cNvPr id="29" name="コンテンツ プレースホルダー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366" y="5042318"/>
            <a:ext cx="3353268" cy="1267002"/>
          </a:xfrm>
          <a:prstGeom prst="rect">
            <a:avLst/>
          </a:prstGeom>
        </p:spPr>
      </p:pic>
      <p:sp>
        <p:nvSpPr>
          <p:cNvPr id="26" name="角丸四角形 25"/>
          <p:cNvSpPr/>
          <p:nvPr/>
        </p:nvSpPr>
        <p:spPr>
          <a:xfrm>
            <a:off x="8774327" y="5949280"/>
            <a:ext cx="873597" cy="27745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7" name="角丸四角形吹き出し 26"/>
          <p:cNvSpPr/>
          <p:nvPr/>
        </p:nvSpPr>
        <p:spPr>
          <a:xfrm>
            <a:off x="9912424" y="5502628"/>
            <a:ext cx="1584176" cy="453394"/>
          </a:xfrm>
          <a:prstGeom prst="wedgeRoundRectCallout">
            <a:avLst>
              <a:gd name="adj1" fmla="val -64637"/>
              <a:gd name="adj2" fmla="val 42411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⑤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[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はい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]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2495601" y="2130859"/>
            <a:ext cx="1980219" cy="367278"/>
          </a:xfrm>
          <a:prstGeom prst="rect">
            <a:avLst/>
          </a:prstGeom>
          <a:solidFill>
            <a:srgbClr val="FFFFCC"/>
          </a:solidFill>
          <a:ln w="190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文字化けの例</a:t>
            </a:r>
            <a:endParaRPr lang="ja-JP" altLang="en-US" sz="2000" dirty="0">
              <a:solidFill>
                <a:schemeClr val="tx1"/>
              </a:solidFill>
            </a:endParaRPr>
          </a:p>
        </p:txBody>
      </p:sp>
      <p:cxnSp>
        <p:nvCxnSpPr>
          <p:cNvPr id="25" name="直線コネクタ 24"/>
          <p:cNvCxnSpPr>
            <a:stCxn id="24" idx="2"/>
          </p:cNvCxnSpPr>
          <p:nvPr/>
        </p:nvCxnSpPr>
        <p:spPr bwMode="auto">
          <a:xfrm flipH="1">
            <a:off x="3035660" y="2498137"/>
            <a:ext cx="450051" cy="354799"/>
          </a:xfrm>
          <a:prstGeom prst="line">
            <a:avLst/>
          </a:prstGeom>
          <a:noFill/>
          <a:ln w="38100">
            <a:solidFill>
              <a:srgbClr val="00B0F0"/>
            </a:solidFill>
            <a:prstDash val="sysDash"/>
            <a:round/>
            <a:headEnd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46590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6" grpId="0" animBg="1"/>
      <p:bldP spid="27" grpId="0" animBg="1"/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734" y="3212976"/>
            <a:ext cx="3810532" cy="1905266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734" y="4359339"/>
            <a:ext cx="3810532" cy="1905266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6734" y="2807057"/>
            <a:ext cx="3429000" cy="1143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rgbClr val="0070C0"/>
                </a:solidFill>
              </a:rPr>
              <a:t>トラブル対応</a:t>
            </a:r>
            <a:r>
              <a:rPr lang="en-US" altLang="ja-JP" dirty="0" smtClean="0">
                <a:solidFill>
                  <a:srgbClr val="0070C0"/>
                </a:solidFill>
              </a:rPr>
              <a:t/>
            </a:r>
            <a:br>
              <a:rPr lang="en-US" altLang="ja-JP" dirty="0" smtClean="0">
                <a:solidFill>
                  <a:srgbClr val="0070C0"/>
                </a:solidFill>
              </a:rPr>
            </a:br>
            <a:r>
              <a:rPr lang="en-US" altLang="ja-JP" dirty="0" smtClean="0"/>
              <a:t>(</a:t>
            </a:r>
            <a:r>
              <a:rPr lang="en-US" altLang="ja-JP" dirty="0"/>
              <a:t>2</a:t>
            </a:r>
            <a:r>
              <a:rPr lang="en-US" altLang="ja-JP" dirty="0" smtClean="0"/>
              <a:t>)</a:t>
            </a:r>
            <a:r>
              <a:rPr lang="ja-JP" altLang="en-US" dirty="0" smtClean="0"/>
              <a:t> プログラム実行の強制終了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26</a:t>
            </a:fld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b="1" dirty="0" smtClean="0">
                <a:solidFill>
                  <a:srgbClr val="0070C0"/>
                </a:solidFill>
              </a:rPr>
              <a:t>[Q]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プログラムの実行が終了しなくなったら？</a:t>
            </a:r>
            <a:endParaRPr kumimoji="1" lang="en-US" altLang="ja-JP" dirty="0" smtClean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b="1" dirty="0">
                <a:solidFill>
                  <a:srgbClr val="0070C0"/>
                </a:solidFill>
              </a:rPr>
              <a:t>[A]</a:t>
            </a:r>
            <a:r>
              <a:rPr lang="en-US" altLang="ja-JP" dirty="0"/>
              <a:t> [Ctrl]+[C]</a:t>
            </a:r>
            <a:r>
              <a:rPr lang="ja-JP" altLang="en-US" dirty="0"/>
              <a:t> キーで強制終了</a:t>
            </a:r>
            <a:endParaRPr lang="en-US" altLang="ja-JP" dirty="0"/>
          </a:p>
          <a:p>
            <a:pPr lvl="1"/>
            <a:r>
              <a:rPr lang="en-US" altLang="ja-JP" dirty="0"/>
              <a:t>[Ctrl]</a:t>
            </a:r>
            <a:r>
              <a:rPr lang="ja-JP" altLang="en-US" dirty="0"/>
              <a:t> キーを押さえながら</a:t>
            </a:r>
            <a:endParaRPr lang="en-US" altLang="ja-JP" dirty="0"/>
          </a:p>
          <a:p>
            <a:pPr lvl="1"/>
            <a:r>
              <a:rPr lang="en-US" altLang="ja-JP" dirty="0"/>
              <a:t>[C] </a:t>
            </a:r>
            <a:r>
              <a:rPr lang="ja-JP" altLang="en-US" dirty="0"/>
              <a:t>キー</a:t>
            </a:r>
            <a:r>
              <a:rPr lang="ja-JP" altLang="en-US" dirty="0" smtClean="0"/>
              <a:t>を</a:t>
            </a:r>
            <a:r>
              <a:rPr lang="en-US" altLang="ja-JP" dirty="0" smtClean="0"/>
              <a:t>1</a:t>
            </a:r>
            <a:r>
              <a:rPr lang="ja-JP" altLang="en-US" dirty="0" smtClean="0"/>
              <a:t>回ポン</a:t>
            </a:r>
            <a:r>
              <a:rPr lang="ja-JP" altLang="en-US" dirty="0"/>
              <a:t>と</a:t>
            </a:r>
            <a:r>
              <a:rPr lang="ja-JP" altLang="en-US" dirty="0" smtClean="0"/>
              <a:t>押す</a:t>
            </a:r>
            <a:endParaRPr lang="en-US" altLang="ja-JP" dirty="0"/>
          </a:p>
        </p:txBody>
      </p:sp>
      <p:cxnSp>
        <p:nvCxnSpPr>
          <p:cNvPr id="10" name="直線コネクタ 9"/>
          <p:cNvCxnSpPr/>
          <p:nvPr/>
        </p:nvCxnSpPr>
        <p:spPr bwMode="auto">
          <a:xfrm>
            <a:off x="3433789" y="3284984"/>
            <a:ext cx="360040" cy="0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/>
            <a:tailEnd type="none" w="lg" len="lg"/>
          </a:ln>
          <a:effectLst/>
        </p:spPr>
      </p:cxnSp>
      <p:sp>
        <p:nvSpPr>
          <p:cNvPr id="18" name="角丸四角形吹き出し 17"/>
          <p:cNvSpPr/>
          <p:nvPr/>
        </p:nvSpPr>
        <p:spPr>
          <a:xfrm>
            <a:off x="7535206" y="4326410"/>
            <a:ext cx="2660125" cy="372596"/>
          </a:xfrm>
          <a:prstGeom prst="wedgeRoundRectCallout">
            <a:avLst>
              <a:gd name="adj1" fmla="val -44811"/>
              <a:gd name="adj2" fmla="val 84148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[Ctrl]+[C] 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で強制終了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3359696" y="3555825"/>
            <a:ext cx="2880000" cy="665073"/>
          </a:xfrm>
          <a:prstGeom prst="rect">
            <a:avLst/>
          </a:prstGeom>
          <a:solidFill>
            <a:srgbClr val="FFFFCC"/>
          </a:solidFill>
          <a:ln w="190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2000" smtClean="0">
                <a:solidFill>
                  <a:schemeClr val="tx1"/>
                </a:solidFill>
                <a:latin typeface="Consolas" panose="020B0609020204030204" pitchFamily="49" charset="0"/>
              </a:rPr>
              <a:t>i++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</a:rPr>
              <a:t> を誤って </a:t>
            </a:r>
            <a:r>
              <a:rPr lang="en-US" altLang="ja-JP" sz="2000" smtClean="0">
                <a:solidFill>
                  <a:schemeClr val="tx1"/>
                </a:solidFill>
                <a:latin typeface="Consolas" panose="020B0609020204030204" pitchFamily="49" charset="0"/>
              </a:rPr>
              <a:t>i--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</a:rPr>
              <a:t> にした</a:t>
            </a:r>
            <a:endParaRPr lang="en-US" altLang="ja-JP" sz="200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ja-JP" altLang="en-US" sz="2000" smtClean="0">
                <a:solidFill>
                  <a:schemeClr val="tx1"/>
                </a:solidFill>
                <a:latin typeface="+mn-ea"/>
              </a:rPr>
              <a:t>プログラム例</a:t>
            </a:r>
            <a:endParaRPr lang="ja-JP" altLang="en-US" sz="2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6" name="直線コネクタ 15"/>
          <p:cNvCxnSpPr>
            <a:stCxn id="13" idx="0"/>
          </p:cNvCxnSpPr>
          <p:nvPr/>
        </p:nvCxnSpPr>
        <p:spPr bwMode="auto">
          <a:xfrm flipH="1" flipV="1">
            <a:off x="3793830" y="3272763"/>
            <a:ext cx="1005866" cy="283062"/>
          </a:xfrm>
          <a:prstGeom prst="line">
            <a:avLst/>
          </a:prstGeom>
          <a:noFill/>
          <a:ln w="38100">
            <a:solidFill>
              <a:srgbClr val="00B0F0"/>
            </a:solidFill>
            <a:prstDash val="sysDash"/>
            <a:round/>
            <a:headEnd/>
            <a:tailEnd type="triangle" w="lg" len="lg"/>
          </a:ln>
          <a:effectLst/>
        </p:spPr>
      </p:cxnSp>
      <p:sp>
        <p:nvSpPr>
          <p:cNvPr id="23" name="正方形/長方形 22"/>
          <p:cNvSpPr/>
          <p:nvPr/>
        </p:nvSpPr>
        <p:spPr>
          <a:xfrm>
            <a:off x="1857718" y="5636492"/>
            <a:ext cx="3020166" cy="372596"/>
          </a:xfrm>
          <a:prstGeom prst="rect">
            <a:avLst/>
          </a:prstGeom>
          <a:solidFill>
            <a:srgbClr val="FFFFCC"/>
          </a:solidFill>
          <a:ln w="190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実行すると延々と繰返し</a:t>
            </a:r>
            <a:endParaRPr lang="ja-JP" altLang="en-US" sz="20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7944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3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改版</a:t>
            </a:r>
            <a:r>
              <a:rPr lang="ja-JP" altLang="en-US" dirty="0"/>
              <a:t>履歴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2019/08/31: </a:t>
            </a:r>
            <a:r>
              <a:rPr kumimoji="1" lang="ja-JP" altLang="en-US" dirty="0" smtClean="0"/>
              <a:t>初版。</a:t>
            </a:r>
            <a:endParaRPr kumimoji="1" lang="en-US" altLang="ja-JP" dirty="0" smtClean="0"/>
          </a:p>
          <a:p>
            <a:r>
              <a:rPr lang="en-US" altLang="ja-JP" dirty="0" smtClean="0"/>
              <a:t>2021/02/16: </a:t>
            </a:r>
            <a:r>
              <a:rPr lang="ja-JP" altLang="en-US" dirty="0" smtClean="0"/>
              <a:t>軽微な更新。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/>
              <a:t>JDK</a:t>
            </a:r>
            <a:r>
              <a:rPr lang="ja-JP" altLang="en-US" dirty="0"/>
              <a:t>のインストール」</a:t>
            </a:r>
            <a:r>
              <a:rPr lang="en-US" altLang="ja-JP" dirty="0"/>
              <a:t>(p.6</a:t>
            </a:r>
            <a:r>
              <a:rPr lang="ja-JP" altLang="en-US" dirty="0"/>
              <a:t>～</a:t>
            </a:r>
            <a:r>
              <a:rPr lang="en-US" altLang="ja-JP" dirty="0"/>
              <a:t>7)</a:t>
            </a:r>
            <a:r>
              <a:rPr lang="ja-JP" altLang="en-US" dirty="0" smtClean="0"/>
              <a:t>にバージョンの違いに関する文言</a:t>
            </a:r>
            <a:r>
              <a:rPr lang="ja-JP" altLang="en-US" dirty="0"/>
              <a:t>を追加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「入力の終了と編集再開」</a:t>
            </a:r>
            <a:r>
              <a:rPr lang="en-US" altLang="ja-JP" dirty="0" smtClean="0"/>
              <a:t>(p.21)</a:t>
            </a:r>
            <a:r>
              <a:rPr lang="ja-JP" altLang="en-US" dirty="0" smtClean="0"/>
              <a:t>の文言を若干変更。</a:t>
            </a:r>
            <a:endParaRPr lang="en-US" altLang="ja-JP" dirty="0" smtClean="0"/>
          </a:p>
          <a:p>
            <a:r>
              <a:rPr lang="en-US" altLang="ja-JP" dirty="0" smtClean="0"/>
              <a:t>2022/02/11: </a:t>
            </a:r>
            <a:r>
              <a:rPr lang="ja-JP" altLang="en-US" dirty="0" smtClean="0"/>
              <a:t>軽微な更新。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一部の吹き出しの体裁を変更するなど。</a:t>
            </a:r>
            <a:endParaRPr lang="en-US" altLang="ja-JP" dirty="0" smtClean="0"/>
          </a:p>
          <a:p>
            <a:r>
              <a:rPr lang="en-US" altLang="ja-JP" dirty="0" smtClean="0"/>
              <a:t>2023/04/03: </a:t>
            </a:r>
            <a:r>
              <a:rPr lang="en-US" altLang="ja-JP" dirty="0"/>
              <a:t>JDK </a:t>
            </a:r>
            <a:r>
              <a:rPr lang="en-US" altLang="ja-JP" dirty="0" smtClean="0"/>
              <a:t>17</a:t>
            </a:r>
            <a:r>
              <a:rPr lang="ja-JP" altLang="en-US" dirty="0"/>
              <a:t>以前</a:t>
            </a:r>
            <a:r>
              <a:rPr lang="ja-JP" altLang="en-US" dirty="0" smtClean="0"/>
              <a:t>向け</a:t>
            </a:r>
            <a:r>
              <a:rPr lang="ja-JP" altLang="en-US" dirty="0"/>
              <a:t>として改訂</a:t>
            </a:r>
            <a:r>
              <a:rPr lang="ja-JP" altLang="en-US" dirty="0" smtClean="0"/>
              <a:t>。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63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0070C0"/>
                </a:solidFill>
              </a:rPr>
              <a:t>はじめに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この資料の概要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 smtClean="0"/>
              <a:t>Java Development Kit (JDK)</a:t>
            </a:r>
            <a:r>
              <a:rPr kumimoji="1" lang="ja-JP" altLang="en-US" dirty="0" smtClean="0"/>
              <a:t>のインストール方法など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プログラミングのための基本的な開発環境</a:t>
            </a:r>
            <a:endParaRPr kumimoji="1" lang="en-US" altLang="ja-JP" dirty="0" smtClean="0"/>
          </a:p>
          <a:p>
            <a:pPr lvl="4"/>
            <a:endParaRPr kumimoji="1" lang="en-US" altLang="ja-JP" dirty="0"/>
          </a:p>
          <a:p>
            <a:r>
              <a:rPr kumimoji="1" lang="ja-JP" altLang="en-US" dirty="0" smtClean="0"/>
              <a:t>前提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オペレーティングシステムとして </a:t>
            </a:r>
            <a:r>
              <a:rPr lang="en-US" altLang="ja-JP" dirty="0" smtClean="0"/>
              <a:t>Windows 10/11 </a:t>
            </a:r>
            <a:r>
              <a:rPr lang="ja-JP" altLang="en-US" dirty="0" smtClean="0"/>
              <a:t>を使用</a:t>
            </a:r>
            <a:endParaRPr lang="en-US" altLang="ja-JP" dirty="0" smtClean="0"/>
          </a:p>
          <a:p>
            <a:pPr lvl="1"/>
            <a:r>
              <a:rPr lang="en-US" altLang="ja-JP" b="1" dirty="0">
                <a:solidFill>
                  <a:srgbClr val="0000FF"/>
                </a:solidFill>
              </a:rPr>
              <a:t>JDK 17</a:t>
            </a:r>
            <a:r>
              <a:rPr lang="ja-JP" altLang="en-US" b="1" dirty="0">
                <a:solidFill>
                  <a:srgbClr val="0000FF"/>
                </a:solidFill>
              </a:rPr>
              <a:t> までの版を使用</a:t>
            </a:r>
            <a:endParaRPr lang="en-US" altLang="ja-JP" b="1" dirty="0">
              <a:solidFill>
                <a:srgbClr val="0000FF"/>
              </a:solidFill>
            </a:endParaRPr>
          </a:p>
          <a:p>
            <a:pPr lvl="1"/>
            <a:r>
              <a:rPr lang="ja-JP" altLang="en-US" dirty="0" smtClean="0"/>
              <a:t>必要に応じて「デスクトップ」を「ダウンロード」などに読み換えること</a:t>
            </a:r>
            <a:endParaRPr lang="en-US" altLang="ja-JP" dirty="0" smtClean="0"/>
          </a:p>
          <a:p>
            <a:pPr lvl="4"/>
            <a:endParaRPr lang="en-US" altLang="ja-JP" dirty="0"/>
          </a:p>
          <a:p>
            <a:r>
              <a:rPr kumimoji="1" lang="ja-JP" altLang="en-US" dirty="0" smtClean="0"/>
              <a:t>注意事項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この資料中の画面は </a:t>
            </a:r>
            <a:r>
              <a:rPr kumimoji="1" lang="en-US" altLang="ja-JP" dirty="0" smtClean="0"/>
              <a:t>Windows 10 Home (64 bit)</a:t>
            </a:r>
            <a:r>
              <a:rPr kumimoji="1" lang="ja-JP" altLang="en-US" dirty="0" smtClean="0"/>
              <a:t> のもの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ソフトウェアのアップデート等に伴い手順や画面は変わることがある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322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 smtClean="0"/>
              <a:t>JDK</a:t>
            </a:r>
            <a:r>
              <a:rPr kumimoji="1" lang="ja-JP" altLang="en-US" dirty="0" smtClean="0"/>
              <a:t>のインストール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343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070C0"/>
                </a:solidFill>
              </a:rPr>
              <a:t>JDK</a:t>
            </a:r>
            <a:r>
              <a:rPr kumimoji="1" lang="ja-JP" altLang="en-US" dirty="0" smtClean="0">
                <a:solidFill>
                  <a:srgbClr val="0070C0"/>
                </a:solidFill>
              </a:rPr>
              <a:t>のインストール</a:t>
            </a:r>
            <a:r>
              <a:rPr kumimoji="1" lang="en-US" altLang="ja-JP" dirty="0" smtClean="0">
                <a:solidFill>
                  <a:srgbClr val="0070C0"/>
                </a:solidFill>
              </a:rPr>
              <a:t/>
            </a:r>
            <a:br>
              <a:rPr kumimoji="1" lang="en-US" altLang="ja-JP" dirty="0" smtClean="0">
                <a:solidFill>
                  <a:srgbClr val="0070C0"/>
                </a:solidFill>
              </a:rPr>
            </a:br>
            <a:r>
              <a:rPr lang="en-US" altLang="ja-JP" dirty="0" smtClean="0"/>
              <a:t>(1) </a:t>
            </a:r>
            <a:r>
              <a:rPr lang="ja-JP" altLang="en-US" dirty="0" smtClean="0"/>
              <a:t>公式サイトにアクセス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https://jdk.java.net</a:t>
            </a:r>
            <a:r>
              <a:rPr lang="en-US" altLang="ja-JP" dirty="0" smtClean="0">
                <a:hlinkClick r:id="rId2"/>
              </a:rPr>
              <a:t>/</a:t>
            </a:r>
            <a:r>
              <a:rPr lang="en-US" altLang="ja-JP" dirty="0" smtClean="0"/>
              <a:t> </a:t>
            </a:r>
            <a:r>
              <a:rPr lang="ja-JP" altLang="en-US" dirty="0" smtClean="0"/>
              <a:t>にアクセス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291" y="2105911"/>
            <a:ext cx="4275417" cy="42754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テキスト ボックス 12"/>
          <p:cNvSpPr txBox="1"/>
          <p:nvPr/>
        </p:nvSpPr>
        <p:spPr>
          <a:xfrm>
            <a:off x="3006347" y="6381328"/>
            <a:ext cx="6179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※</a:t>
            </a:r>
            <a:r>
              <a:rPr lang="ja-JP" altLang="en-US" dirty="0" smtClean="0"/>
              <a:t>オラクルの</a:t>
            </a:r>
            <a:r>
              <a:rPr lang="en-US" altLang="ja-JP" dirty="0" smtClean="0"/>
              <a:t>JDK</a:t>
            </a:r>
            <a:r>
              <a:rPr lang="ja-JP" altLang="en-US" dirty="0" smtClean="0"/>
              <a:t>サイト</a:t>
            </a:r>
            <a:r>
              <a:rPr kumimoji="1" lang="ja-JP" altLang="en-US" dirty="0" smtClean="0"/>
              <a:t> </a:t>
            </a:r>
            <a:r>
              <a:rPr lang="en-US" altLang="ja-JP" dirty="0">
                <a:hlinkClick r:id="rId2"/>
              </a:rPr>
              <a:t>https://jdk.java.net</a:t>
            </a:r>
            <a:r>
              <a:rPr lang="en-US" altLang="ja-JP" dirty="0" smtClean="0">
                <a:hlinkClick r:id="rId2"/>
              </a:rPr>
              <a:t>/</a:t>
            </a:r>
            <a:r>
              <a:rPr lang="ja-JP" altLang="en-US" dirty="0" smtClean="0"/>
              <a:t> （</a:t>
            </a:r>
            <a:r>
              <a:rPr lang="en-US" altLang="ja-JP" dirty="0" smtClean="0"/>
              <a:t>2023/04/03</a:t>
            </a:r>
            <a:r>
              <a:rPr lang="ja-JP" altLang="en-US" dirty="0" smtClean="0"/>
              <a:t>閲覧）</a:t>
            </a:r>
            <a:endParaRPr kumimoji="1" lang="ja-JP" altLang="en-US" dirty="0" smtClean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2291" y="2105910"/>
            <a:ext cx="4275417" cy="42754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角丸四角形 14"/>
          <p:cNvSpPr/>
          <p:nvPr/>
        </p:nvSpPr>
        <p:spPr>
          <a:xfrm>
            <a:off x="3359696" y="4437112"/>
            <a:ext cx="659633" cy="307731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6" name="角丸四角形吹き出し 15"/>
          <p:cNvSpPr/>
          <p:nvPr/>
        </p:nvSpPr>
        <p:spPr>
          <a:xfrm>
            <a:off x="3834399" y="4998472"/>
            <a:ext cx="2160000" cy="813600"/>
          </a:xfrm>
          <a:prstGeom prst="wedgeRoundRectCallout">
            <a:avLst>
              <a:gd name="adj1" fmla="val -41037"/>
              <a:gd name="adj2" fmla="val -76336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適当な版の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JDK</a:t>
            </a:r>
            <a:r>
              <a:rPr lang="ja-JP" altLang="en-US" sz="2400" dirty="0" smtClean="0">
                <a:solidFill>
                  <a:schemeClr val="tx1"/>
                </a:solidFill>
              </a:rPr>
              <a:t>を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選択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888089" y="5099076"/>
            <a:ext cx="540060" cy="1174240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8" name="角丸四角形吹き出し 17"/>
          <p:cNvSpPr/>
          <p:nvPr/>
        </p:nvSpPr>
        <p:spPr>
          <a:xfrm>
            <a:off x="7837600" y="4994366"/>
            <a:ext cx="1800000" cy="813600"/>
          </a:xfrm>
          <a:prstGeom prst="wedgeRoundRectCallout">
            <a:avLst>
              <a:gd name="adj1" fmla="val -68138"/>
              <a:gd name="adj2" fmla="val 35294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目的の版を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選択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55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070C0"/>
                </a:solidFill>
              </a:rPr>
              <a:t>JDK</a:t>
            </a:r>
            <a:r>
              <a:rPr kumimoji="1" lang="ja-JP" altLang="en-US" dirty="0" smtClean="0">
                <a:solidFill>
                  <a:srgbClr val="0070C0"/>
                </a:solidFill>
              </a:rPr>
              <a:t>のインストール</a:t>
            </a:r>
            <a:r>
              <a:rPr kumimoji="1" lang="en-US" altLang="ja-JP" dirty="0" smtClean="0">
                <a:solidFill>
                  <a:srgbClr val="0070C0"/>
                </a:solidFill>
              </a:rPr>
              <a:t/>
            </a:r>
            <a:br>
              <a:rPr kumimoji="1" lang="en-US" altLang="ja-JP" dirty="0" smtClean="0">
                <a:solidFill>
                  <a:srgbClr val="0070C0"/>
                </a:solidFill>
              </a:rPr>
            </a:br>
            <a:r>
              <a:rPr lang="en-US" altLang="ja-JP" dirty="0" smtClean="0"/>
              <a:t>(2) </a:t>
            </a:r>
            <a:r>
              <a:rPr lang="ja-JP" altLang="en-US" dirty="0" smtClean="0"/>
              <a:t>ダウンロード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Windows</a:t>
            </a:r>
            <a:r>
              <a:rPr kumimoji="1" lang="ja-JP" altLang="en-US" dirty="0" smtClean="0"/>
              <a:t>用の</a:t>
            </a:r>
            <a:r>
              <a:rPr kumimoji="1" lang="en-US" altLang="ja-JP" dirty="0" smtClean="0"/>
              <a:t>ZIP</a:t>
            </a:r>
            <a:r>
              <a:rPr kumimoji="1" lang="ja-JP" altLang="en-US" dirty="0" smtClean="0"/>
              <a:t>形式ファイル（圧縮ファイル）をダウンロード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291" y="2105911"/>
            <a:ext cx="4275417" cy="42754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テキスト ボックス 12"/>
          <p:cNvSpPr txBox="1"/>
          <p:nvPr/>
        </p:nvSpPr>
        <p:spPr>
          <a:xfrm>
            <a:off x="3006347" y="6381328"/>
            <a:ext cx="6179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※</a:t>
            </a:r>
            <a:r>
              <a:rPr lang="ja-JP" altLang="en-US" dirty="0" smtClean="0"/>
              <a:t>オラクルの</a:t>
            </a:r>
            <a:r>
              <a:rPr lang="en-US" altLang="ja-JP" dirty="0" smtClean="0"/>
              <a:t>JDK</a:t>
            </a:r>
            <a:r>
              <a:rPr lang="ja-JP" altLang="en-US" dirty="0" smtClean="0"/>
              <a:t>サイト</a:t>
            </a:r>
            <a:r>
              <a:rPr kumimoji="1" lang="ja-JP" altLang="en-US" dirty="0" smtClean="0"/>
              <a:t> </a:t>
            </a:r>
            <a:r>
              <a:rPr lang="en-US" altLang="ja-JP" dirty="0">
                <a:hlinkClick r:id="rId3"/>
              </a:rPr>
              <a:t>https://jdk.java.net</a:t>
            </a:r>
            <a:r>
              <a:rPr lang="en-US" altLang="ja-JP" dirty="0" smtClean="0">
                <a:hlinkClick r:id="rId3"/>
              </a:rPr>
              <a:t>/</a:t>
            </a:r>
            <a:r>
              <a:rPr lang="ja-JP" altLang="en-US" dirty="0" smtClean="0"/>
              <a:t> （</a:t>
            </a:r>
            <a:r>
              <a:rPr lang="en-US" altLang="ja-JP" dirty="0" smtClean="0"/>
              <a:t>2023/04/03</a:t>
            </a:r>
            <a:r>
              <a:rPr lang="ja-JP" altLang="en-US" dirty="0" smtClean="0"/>
              <a:t>閲覧）</a:t>
            </a:r>
            <a:endParaRPr kumimoji="1" lang="ja-JP" altLang="en-US" dirty="0" smtClean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2291" y="2105911"/>
            <a:ext cx="4275417" cy="42754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角丸四角形 14"/>
          <p:cNvSpPr/>
          <p:nvPr/>
        </p:nvSpPr>
        <p:spPr>
          <a:xfrm>
            <a:off x="2531604" y="5229200"/>
            <a:ext cx="2052228" cy="216024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6" name="角丸四角形吹き出し 15"/>
          <p:cNvSpPr/>
          <p:nvPr/>
        </p:nvSpPr>
        <p:spPr>
          <a:xfrm>
            <a:off x="4336079" y="4548260"/>
            <a:ext cx="1584176" cy="453394"/>
          </a:xfrm>
          <a:prstGeom prst="wedgeRoundRectCallout">
            <a:avLst>
              <a:gd name="adj1" fmla="val -44983"/>
              <a:gd name="adj2" fmla="val 74975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クリック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501999" y="3307556"/>
            <a:ext cx="3600000" cy="720000"/>
          </a:xfrm>
          <a:prstGeom prst="rect">
            <a:avLst/>
          </a:prstGeom>
          <a:solidFill>
            <a:srgbClr val="FFFFCC"/>
          </a:solidFill>
          <a:ln w="19050">
            <a:solidFill>
              <a:srgbClr val="00B0F0"/>
            </a:solidFill>
          </a:ln>
          <a:effectLst/>
        </p:spPr>
        <p:txBody>
          <a:bodyPr wrap="none" rtlCol="0" anchor="ctr" anchorCtr="1">
            <a:noAutofit/>
          </a:bodyPr>
          <a:lstStyle/>
          <a:p>
            <a:pPr algn="ctr"/>
            <a:r>
              <a:rPr lang="ja-JP" altLang="en-US" sz="2000" dirty="0" smtClean="0"/>
              <a:t>画面表示は版によって異なる。</a:t>
            </a:r>
            <a:endParaRPr lang="en-US" altLang="ja-JP" sz="2000" dirty="0" smtClean="0"/>
          </a:p>
          <a:p>
            <a:pPr algn="ctr"/>
            <a:r>
              <a:rPr lang="ja-JP" altLang="en-US" sz="2000" dirty="0" smtClean="0"/>
              <a:t>これは</a:t>
            </a:r>
            <a:r>
              <a:rPr lang="en-US" altLang="ja-JP" sz="2000" dirty="0" smtClean="0"/>
              <a:t>JDK 17</a:t>
            </a:r>
            <a:r>
              <a:rPr lang="ja-JP" altLang="en-US" sz="2000" dirty="0" smtClean="0"/>
              <a:t>の例</a:t>
            </a:r>
            <a:endParaRPr lang="ja-JP" altLang="en-US" sz="20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624088" y="3307556"/>
            <a:ext cx="2520000" cy="432000"/>
          </a:xfrm>
          <a:prstGeom prst="rect">
            <a:avLst/>
          </a:prstGeom>
          <a:solidFill>
            <a:srgbClr val="FFFFCC"/>
          </a:solidFill>
          <a:ln w="19050">
            <a:solidFill>
              <a:srgbClr val="00B0F0"/>
            </a:solidFill>
          </a:ln>
          <a:effectLst/>
        </p:spPr>
        <p:txBody>
          <a:bodyPr wrap="none" rtlCol="0" anchor="ctr" anchorCtr="1">
            <a:noAutofit/>
          </a:bodyPr>
          <a:lstStyle/>
          <a:p>
            <a:pPr algn="ctr"/>
            <a:r>
              <a:rPr lang="ja-JP" altLang="en-US" sz="2000" dirty="0" smtClean="0"/>
              <a:t>これは</a:t>
            </a:r>
            <a:r>
              <a:rPr lang="en-US" altLang="ja-JP" sz="2000" dirty="0" smtClean="0"/>
              <a:t>JDK 8</a:t>
            </a:r>
            <a:r>
              <a:rPr lang="ja-JP" altLang="en-US" sz="2000" dirty="0" smtClean="0"/>
              <a:t>の例</a:t>
            </a:r>
            <a:endParaRPr lang="ja-JP" altLang="en-US" sz="2000" dirty="0"/>
          </a:p>
        </p:txBody>
      </p:sp>
      <p:sp>
        <p:nvSpPr>
          <p:cNvPr id="19" name="角丸四角形 18"/>
          <p:cNvSpPr/>
          <p:nvPr/>
        </p:nvSpPr>
        <p:spPr>
          <a:xfrm>
            <a:off x="8159552" y="5590816"/>
            <a:ext cx="2052228" cy="216024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0" name="角丸四角形吹き出し 19"/>
          <p:cNvSpPr/>
          <p:nvPr/>
        </p:nvSpPr>
        <p:spPr>
          <a:xfrm>
            <a:off x="9964027" y="4909876"/>
            <a:ext cx="1584176" cy="453394"/>
          </a:xfrm>
          <a:prstGeom prst="wedgeRoundRectCallout">
            <a:avLst>
              <a:gd name="adj1" fmla="val -44983"/>
              <a:gd name="adj2" fmla="val 74975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クリック</a:t>
            </a:r>
          </a:p>
        </p:txBody>
      </p:sp>
    </p:spTree>
    <p:extLst>
      <p:ext uri="{BB962C8B-B14F-4D97-AF65-F5344CB8AC3E}">
        <p14:creationId xmlns:p14="http://schemas.microsoft.com/office/powerpoint/2010/main" val="1927199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44" b="4368"/>
          <a:stretch/>
        </p:blipFill>
        <p:spPr>
          <a:xfrm>
            <a:off x="6405564" y="2790027"/>
            <a:ext cx="4658988" cy="344728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471" y="2790026"/>
            <a:ext cx="4001058" cy="381053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rgbClr val="0070C0"/>
                </a:solidFill>
              </a:rPr>
              <a:t>JDK</a:t>
            </a:r>
            <a:r>
              <a:rPr lang="ja-JP" altLang="en-US" dirty="0" smtClean="0">
                <a:solidFill>
                  <a:srgbClr val="0070C0"/>
                </a:solidFill>
              </a:rPr>
              <a:t>の</a:t>
            </a:r>
            <a:r>
              <a:rPr lang="ja-JP" altLang="en-US" dirty="0">
                <a:solidFill>
                  <a:srgbClr val="0070C0"/>
                </a:solidFill>
              </a:rPr>
              <a:t>インストール</a:t>
            </a:r>
            <a:r>
              <a:rPr lang="en-US" altLang="ja-JP" dirty="0">
                <a:solidFill>
                  <a:srgbClr val="0070C0"/>
                </a:solidFill>
              </a:rPr>
              <a:t/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smtClean="0"/>
              <a:t>(3) </a:t>
            </a:r>
            <a:r>
              <a:rPr lang="ja-JP" altLang="en-US" dirty="0" smtClean="0"/>
              <a:t>圧縮ファイルを展開</a:t>
            </a:r>
            <a:endParaRPr kumimoji="1" lang="ja-JP" altLang="en-US" sz="2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ja-JP" altLang="en-US" dirty="0"/>
              <a:t>圧縮ファイル</a:t>
            </a:r>
            <a:r>
              <a:rPr kumimoji="1" lang="ja-JP" altLang="en-US" dirty="0" smtClean="0"/>
              <a:t>を右クリック</a:t>
            </a:r>
            <a:endParaRPr kumimoji="1" lang="en-US" altLang="ja-JP" dirty="0" smtClean="0"/>
          </a:p>
          <a:p>
            <a:r>
              <a:rPr lang="en-US" altLang="ja-JP" dirty="0" smtClean="0"/>
              <a:t>[</a:t>
            </a:r>
            <a:r>
              <a:rPr lang="ja-JP" altLang="en-US" dirty="0" smtClean="0"/>
              <a:t>すべて展開</a:t>
            </a:r>
            <a:r>
              <a:rPr lang="en-US" altLang="ja-JP" dirty="0" smtClean="0"/>
              <a:t>] </a:t>
            </a:r>
            <a:r>
              <a:rPr lang="ja-JP" altLang="en-US" dirty="0" smtClean="0"/>
              <a:t>を選択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ja-JP" altLang="en-US" dirty="0" smtClean="0"/>
              <a:t>展開先フォルダを選択するため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/>
              <a:t>[</a:t>
            </a:r>
            <a:r>
              <a:rPr lang="ja-JP" altLang="en-US" dirty="0" smtClean="0"/>
              <a:t>参照</a:t>
            </a:r>
            <a:r>
              <a:rPr lang="en-US" altLang="ja-JP" dirty="0" smtClean="0"/>
              <a:t>] </a:t>
            </a:r>
            <a:r>
              <a:rPr lang="ja-JP" altLang="en-US" dirty="0" smtClean="0"/>
              <a:t>をクリック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10047137" y="3789040"/>
            <a:ext cx="801391" cy="360040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921144" y="4149080"/>
            <a:ext cx="2310760" cy="28803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0" name="角丸四角形吹き出し 9"/>
          <p:cNvSpPr/>
          <p:nvPr/>
        </p:nvSpPr>
        <p:spPr>
          <a:xfrm>
            <a:off x="919526" y="3068960"/>
            <a:ext cx="2880000" cy="813434"/>
          </a:xfrm>
          <a:prstGeom prst="wedgeRoundRectCallout">
            <a:avLst>
              <a:gd name="adj1" fmla="val 37108"/>
              <a:gd name="adj2" fmla="val 73449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① </a:t>
            </a:r>
            <a:r>
              <a:rPr lang="ja-JP" altLang="en-US" sz="2400" dirty="0" smtClean="0">
                <a:solidFill>
                  <a:schemeClr val="tx1"/>
                </a:solidFill>
              </a:rPr>
              <a:t>圧縮</a:t>
            </a:r>
            <a:r>
              <a:rPr lang="ja-JP" altLang="en-US" sz="2400" dirty="0">
                <a:solidFill>
                  <a:schemeClr val="tx1"/>
                </a:solidFill>
              </a:rPr>
              <a:t>ファイルを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右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クリック</a:t>
            </a:r>
          </a:p>
        </p:txBody>
      </p:sp>
      <p:sp>
        <p:nvSpPr>
          <p:cNvPr id="11" name="角丸四角形吹き出し 10"/>
          <p:cNvSpPr/>
          <p:nvPr/>
        </p:nvSpPr>
        <p:spPr>
          <a:xfrm>
            <a:off x="9192344" y="4337749"/>
            <a:ext cx="1255488" cy="453394"/>
          </a:xfrm>
          <a:prstGeom prst="wedgeRoundRectCallout">
            <a:avLst>
              <a:gd name="adj1" fmla="val 38119"/>
              <a:gd name="adj2" fmla="val -81851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[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参照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]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1480984" y="4837375"/>
            <a:ext cx="2880320" cy="296175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5" name="角丸四角形吹き出し 14"/>
          <p:cNvSpPr/>
          <p:nvPr/>
        </p:nvSpPr>
        <p:spPr>
          <a:xfrm>
            <a:off x="2404506" y="5405526"/>
            <a:ext cx="3344036" cy="448661"/>
          </a:xfrm>
          <a:prstGeom prst="wedgeRoundRectCallout">
            <a:avLst>
              <a:gd name="adj1" fmla="val -36681"/>
              <a:gd name="adj2" fmla="val -94909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②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[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すべて展開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] 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を選択</a:t>
            </a:r>
          </a:p>
        </p:txBody>
      </p:sp>
    </p:spTree>
    <p:extLst>
      <p:ext uri="{BB962C8B-B14F-4D97-AF65-F5344CB8AC3E}">
        <p14:creationId xmlns:p14="http://schemas.microsoft.com/office/powerpoint/2010/main" val="118729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605" y="2790026"/>
            <a:ext cx="4770786" cy="360476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06" y="2790026"/>
            <a:ext cx="4770786" cy="360476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rgbClr val="0070C0"/>
                </a:solidFill>
              </a:rPr>
              <a:t>JDK</a:t>
            </a:r>
            <a:r>
              <a:rPr lang="ja-JP" altLang="en-US" dirty="0" smtClean="0">
                <a:solidFill>
                  <a:srgbClr val="0070C0"/>
                </a:solidFill>
              </a:rPr>
              <a:t>の</a:t>
            </a:r>
            <a:r>
              <a:rPr lang="ja-JP" altLang="en-US" dirty="0">
                <a:solidFill>
                  <a:srgbClr val="0070C0"/>
                </a:solidFill>
              </a:rPr>
              <a:t>インストール</a:t>
            </a:r>
            <a:r>
              <a:rPr lang="en-US" altLang="ja-JP" dirty="0">
                <a:solidFill>
                  <a:srgbClr val="0070C0"/>
                </a:solidFill>
              </a:rPr>
              <a:t/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smtClean="0"/>
              <a:t>(4) </a:t>
            </a:r>
            <a:r>
              <a:rPr lang="ja-JP" altLang="en-US" dirty="0" smtClean="0"/>
              <a:t>圧縮ファイルを展開（続き）</a:t>
            </a:r>
            <a:endParaRPr kumimoji="1" lang="ja-JP" altLang="en-US" sz="2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ja-JP" altLang="en-US" dirty="0" smtClean="0"/>
              <a:t>展開先を選択するダイアログで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まずデスクトップへ移動</a:t>
            </a:r>
            <a:endParaRPr lang="en-US" altLang="ja-JP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en-US" altLang="ja-JP" dirty="0" smtClean="0"/>
              <a:t>[</a:t>
            </a:r>
            <a:r>
              <a:rPr kumimoji="1" lang="ja-JP" altLang="en-US" dirty="0" smtClean="0"/>
              <a:t>新しいフォルダー</a:t>
            </a:r>
            <a:r>
              <a:rPr kumimoji="1" lang="en-US" altLang="ja-JP" dirty="0" smtClean="0"/>
              <a:t>] </a:t>
            </a:r>
            <a:r>
              <a:rPr kumimoji="1" lang="ja-JP" altLang="en-US" dirty="0" smtClean="0"/>
              <a:t>をクリック</a:t>
            </a:r>
            <a:endParaRPr lang="en-US" altLang="ja-JP" dirty="0"/>
          </a:p>
          <a:p>
            <a:r>
              <a:rPr lang="ja-JP" altLang="en-US" dirty="0" smtClean="0"/>
              <a:t>新</a:t>
            </a:r>
            <a:r>
              <a:rPr kumimoji="1" lang="ja-JP" altLang="en-US" dirty="0" smtClean="0"/>
              <a:t>フォルダの名前を「</a:t>
            </a:r>
            <a:r>
              <a:rPr kumimoji="1" lang="en-US" altLang="ja-JP" b="1" dirty="0" smtClean="0">
                <a:solidFill>
                  <a:srgbClr val="C00000"/>
                </a:solidFill>
              </a:rPr>
              <a:t>java</a:t>
            </a:r>
            <a:r>
              <a:rPr kumimoji="1" lang="ja-JP" altLang="en-US" dirty="0" smtClean="0"/>
              <a:t>」に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055440" y="4509121"/>
            <a:ext cx="864096" cy="28803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0" name="角丸四角形吹き出し 9"/>
          <p:cNvSpPr/>
          <p:nvPr/>
        </p:nvSpPr>
        <p:spPr>
          <a:xfrm>
            <a:off x="1631504" y="4979716"/>
            <a:ext cx="1584176" cy="453394"/>
          </a:xfrm>
          <a:prstGeom prst="wedgeRoundRectCallout">
            <a:avLst>
              <a:gd name="adj1" fmla="val -39138"/>
              <a:gd name="adj2" fmla="val -75646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クリック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7104112" y="3284985"/>
            <a:ext cx="648072" cy="216024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5" name="角丸四角形吹き出し 14"/>
          <p:cNvSpPr/>
          <p:nvPr/>
        </p:nvSpPr>
        <p:spPr>
          <a:xfrm>
            <a:off x="7896200" y="4181715"/>
            <a:ext cx="2700301" cy="453394"/>
          </a:xfrm>
          <a:prstGeom prst="wedgeRoundRectCallout">
            <a:avLst>
              <a:gd name="adj1" fmla="val -40108"/>
              <a:gd name="adj2" fmla="val -79542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② 名前を</a:t>
            </a:r>
            <a:r>
              <a:rPr lang="ja-JP" altLang="en-US" sz="2400" dirty="0" smtClean="0">
                <a:solidFill>
                  <a:schemeClr val="tx1"/>
                </a:solidFill>
              </a:rPr>
              <a:t>「</a:t>
            </a:r>
            <a:r>
              <a:rPr lang="en-US" altLang="ja-JP" sz="2400" b="1" dirty="0" smtClean="0">
                <a:solidFill>
                  <a:srgbClr val="C00000"/>
                </a:solidFill>
              </a:rPr>
              <a:t>java</a:t>
            </a:r>
            <a:r>
              <a:rPr lang="ja-JP" altLang="en-US" sz="2400" dirty="0" smtClean="0">
                <a:solidFill>
                  <a:schemeClr val="tx1"/>
                </a:solidFill>
              </a:rPr>
              <a:t>」に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7824192" y="3717032"/>
            <a:ext cx="648072" cy="25416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8" name="角丸四角形吹き出し 17"/>
          <p:cNvSpPr/>
          <p:nvPr/>
        </p:nvSpPr>
        <p:spPr>
          <a:xfrm>
            <a:off x="6064505" y="2631081"/>
            <a:ext cx="1685779" cy="453394"/>
          </a:xfrm>
          <a:prstGeom prst="wedgeRoundRectCallout">
            <a:avLst>
              <a:gd name="adj1" fmla="val 33185"/>
              <a:gd name="adj2" fmla="val 83402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① クリック</a:t>
            </a:r>
          </a:p>
        </p:txBody>
      </p:sp>
      <p:sp>
        <p:nvSpPr>
          <p:cNvPr id="19" name="角丸四角形 18"/>
          <p:cNvSpPr/>
          <p:nvPr/>
        </p:nvSpPr>
        <p:spPr>
          <a:xfrm>
            <a:off x="9408368" y="6035345"/>
            <a:ext cx="1008112" cy="27338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2" name="角丸四角形吹き出し 21"/>
          <p:cNvSpPr/>
          <p:nvPr/>
        </p:nvSpPr>
        <p:spPr>
          <a:xfrm>
            <a:off x="7896200" y="5399388"/>
            <a:ext cx="3240360" cy="453394"/>
          </a:xfrm>
          <a:prstGeom prst="wedgeRoundRectCallout">
            <a:avLst>
              <a:gd name="adj1" fmla="val 5157"/>
              <a:gd name="adj2" fmla="val 77674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③ 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[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フォルダーの選択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]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69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7" grpId="0" animBg="1"/>
      <p:bldP spid="15" grpId="0" animBg="1"/>
      <p:bldP spid="17" grpId="0" animBg="1"/>
      <p:bldP spid="18" grpId="0" animBg="1"/>
      <p:bldP spid="19" grpId="0" animBg="1"/>
      <p:bldP spid="22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19050">
          <a:solidFill>
            <a:srgbClr val="C00000"/>
          </a:solidFill>
          <a:prstDash val="solid"/>
        </a:ln>
      </a:spPr>
      <a:bodyPr rtlCol="0" anchor="ctr"/>
      <a:lstStyle>
        <a:defPPr algn="ctr">
          <a:defRPr kumimoji="1" sz="2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28575">
          <a:solidFill>
            <a:schemeClr val="tx1"/>
          </a:solidFill>
          <a:round/>
          <a:headEnd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kumimoji="1" sz="24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スライド資料テンプレ(PPT2010)</Template>
  <TotalTime>1860</TotalTime>
  <Words>1148</Words>
  <Application>Microsoft Office PowerPoint</Application>
  <PresentationFormat>ワイド画面</PresentationFormat>
  <Paragraphs>247</Paragraphs>
  <Slides>26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4" baseType="lpstr">
      <vt:lpstr>ＭＳ Ｐゴシック</vt:lpstr>
      <vt:lpstr>ＭＳ Ｐ明朝</vt:lpstr>
      <vt:lpstr>ＭＳ ゴシック</vt:lpstr>
      <vt:lpstr>ＭＳ 明朝</vt:lpstr>
      <vt:lpstr>Arial</vt:lpstr>
      <vt:lpstr>Calibri</vt:lpstr>
      <vt:lpstr>Consolas</vt:lpstr>
      <vt:lpstr>Office テーマ</vt:lpstr>
      <vt:lpstr>JDK 17以前のインストール／デスクトップ編 (Windows 10/11)</vt:lpstr>
      <vt:lpstr>この資料の使用について</vt:lpstr>
      <vt:lpstr>改版履歴</vt:lpstr>
      <vt:lpstr>はじめに この資料の概要</vt:lpstr>
      <vt:lpstr>PowerPoint プレゼンテーション</vt:lpstr>
      <vt:lpstr>JDKのインストール (1) 公式サイトにアクセス</vt:lpstr>
      <vt:lpstr>JDKのインストール (2) ダウンロード</vt:lpstr>
      <vt:lpstr>JDKのインストール (3) 圧縮ファイルを展開</vt:lpstr>
      <vt:lpstr>JDKのインストール (4) 圧縮ファイルを展開（続き）</vt:lpstr>
      <vt:lpstr>JDKのインストール (5) 圧縮ファイルを展開（続き）</vt:lpstr>
      <vt:lpstr>JDKのインストール (6) 展開結果を確認</vt:lpstr>
      <vt:lpstr>PowerPoint プレゼンテーション</vt:lpstr>
      <vt:lpstr>JDKの使用環境を設定 (1) テキストエディタを開いておく</vt:lpstr>
      <vt:lpstr>JDKの使用環境を設定 (2) バッチ処理を記述</vt:lpstr>
      <vt:lpstr>JDKの使用環境を設定 (3) バッチファイルを保存</vt:lpstr>
      <vt:lpstr>JDKの使用環境を設定 (4) 確認</vt:lpstr>
      <vt:lpstr>JDKの使用環境を設定 （参考） 「メモ帳」以外のテキストエディタについて</vt:lpstr>
      <vt:lpstr>PowerPoint プレゼンテーション</vt:lpstr>
      <vt:lpstr>プログラムの入力 (1) テキストエディタを開く</vt:lpstr>
      <vt:lpstr>プログラムの入力 (2) プログラムの入力と保存</vt:lpstr>
      <vt:lpstr>プログラムの入力 (3) 入力の終了と編集再開</vt:lpstr>
      <vt:lpstr>PowerPoint プレゼンテーション</vt:lpstr>
      <vt:lpstr>JDKの使用 コンパイル(javac)と実行(java)</vt:lpstr>
      <vt:lpstr>PowerPoint プレゼンテーション</vt:lpstr>
      <vt:lpstr>トラブル対応 (1) 画面表示の文字化け</vt:lpstr>
      <vt:lpstr>トラブル対応 (2) プログラム実行の強制終了</vt:lpstr>
    </vt:vector>
  </TitlesOfParts>
  <Company>九州産業大学 古井研究室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JDKのインストール／デスクトップ編</dc:title>
  <dc:subject/>
  <dc:creator>古井陽之助</dc:creator>
  <cp:lastModifiedBy>古井 陽之助</cp:lastModifiedBy>
  <cp:revision>193</cp:revision>
  <cp:lastPrinted>2016-04-12T02:46:45Z</cp:lastPrinted>
  <dcterms:created xsi:type="dcterms:W3CDTF">2012-05-07T13:56:41Z</dcterms:created>
  <dcterms:modified xsi:type="dcterms:W3CDTF">2023-04-03T05:13:59Z</dcterms:modified>
</cp:coreProperties>
</file>