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421" r:id="rId2"/>
    <p:sldId id="427" r:id="rId3"/>
    <p:sldId id="428" r:id="rId4"/>
    <p:sldId id="422" r:id="rId5"/>
    <p:sldId id="435" r:id="rId6"/>
    <p:sldId id="456" r:id="rId7"/>
    <p:sldId id="457" r:id="rId8"/>
    <p:sldId id="458" r:id="rId9"/>
    <p:sldId id="425" r:id="rId10"/>
    <p:sldId id="430" r:id="rId11"/>
    <p:sldId id="454" r:id="rId12"/>
    <p:sldId id="436" r:id="rId13"/>
    <p:sldId id="459" r:id="rId14"/>
    <p:sldId id="460" r:id="rId15"/>
    <p:sldId id="445" r:id="rId16"/>
    <p:sldId id="463" r:id="rId17"/>
    <p:sldId id="437" r:id="rId18"/>
    <p:sldId id="450" r:id="rId19"/>
    <p:sldId id="440" r:id="rId20"/>
    <p:sldId id="465" r:id="rId21"/>
    <p:sldId id="471" r:id="rId22"/>
    <p:sldId id="447" r:id="rId23"/>
    <p:sldId id="468" r:id="rId24"/>
    <p:sldId id="470" r:id="rId25"/>
    <p:sldId id="467" r:id="rId26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67D9D9D-111D-4458-AC7E-5D952F7D6B0B}">
          <p14:sldIdLst>
            <p14:sldId id="421"/>
            <p14:sldId id="427"/>
            <p14:sldId id="428"/>
            <p14:sldId id="422"/>
          </p14:sldIdLst>
        </p14:section>
        <p14:section name="JDKのインストール" id="{12D341A4-894B-4EF0-8BE4-203797167872}">
          <p14:sldIdLst>
            <p14:sldId id="435"/>
            <p14:sldId id="456"/>
            <p14:sldId id="457"/>
            <p14:sldId id="458"/>
            <p14:sldId id="425"/>
            <p14:sldId id="430"/>
            <p14:sldId id="454"/>
          </p14:sldIdLst>
        </p14:section>
        <p14:section name="JDKの使用環境の設定" id="{64BDF7A2-5BE2-4407-A1E5-B99780C48E71}">
          <p14:sldIdLst>
            <p14:sldId id="436"/>
            <p14:sldId id="459"/>
            <p14:sldId id="460"/>
            <p14:sldId id="445"/>
            <p14:sldId id="463"/>
          </p14:sldIdLst>
        </p14:section>
        <p14:section name="プログラムの入力" id="{7526EC56-023D-4B8A-BB0C-315FC3745029}">
          <p14:sldIdLst>
            <p14:sldId id="437"/>
            <p14:sldId id="450"/>
            <p14:sldId id="440"/>
            <p14:sldId id="465"/>
            <p14:sldId id="471"/>
          </p14:sldIdLst>
        </p14:section>
        <p14:section name="JDKの使用" id="{EC6F6B2E-F106-4826-A23E-03287F0093C4}">
          <p14:sldIdLst>
            <p14:sldId id="447"/>
            <p14:sldId id="468"/>
            <p14:sldId id="470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FF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>
      <p:cViewPr varScale="1">
        <p:scale>
          <a:sx n="80" d="100"/>
          <a:sy n="80" d="100"/>
        </p:scale>
        <p:origin x="53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2023/4/3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JDK 18</a:t>
            </a:r>
            <a:r>
              <a:rPr kumimoji="1" lang="ja-JP" altLang="en-US" dirty="0" smtClean="0"/>
              <a:t>以降の</a:t>
            </a:r>
            <a:r>
              <a:rPr kumimoji="1" lang="ja-JP" altLang="en-US" dirty="0" smtClean="0"/>
              <a:t>インストール／デスクトップ編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</a:t>
            </a:r>
            <a:r>
              <a:rPr lang="en-US" altLang="ja-JP" dirty="0" smtClean="0"/>
              <a:t>10/11 </a:t>
            </a:r>
            <a:r>
              <a:rPr lang="en-US" altLang="ja-JP" dirty="0" smtClean="0"/>
              <a:t>(64 bit))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2023/04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26" y="4135245"/>
            <a:ext cx="4001058" cy="2095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71" y="2161288"/>
            <a:ext cx="3421858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27" y="2790026"/>
            <a:ext cx="4679333" cy="34599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 smtClean="0"/>
              <a:t>圧縮ファイルを展開（続き）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入力内容を確認したうえで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展開を開始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展開処理の完了を待つ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フォルダが開く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295239" y="5949280"/>
            <a:ext cx="738899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967744" y="5301208"/>
            <a:ext cx="1584000" cy="432000"/>
          </a:xfrm>
          <a:prstGeom prst="wedgeRoundRectCallout">
            <a:avLst>
              <a:gd name="adj1" fmla="val 39880"/>
              <a:gd name="adj2" fmla="val 855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展開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1937794" y="4077072"/>
            <a:ext cx="707721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3" name="角丸四角形吹き出し 22"/>
          <p:cNvSpPr/>
          <p:nvPr/>
        </p:nvSpPr>
        <p:spPr>
          <a:xfrm>
            <a:off x="1937794" y="3290179"/>
            <a:ext cx="3672408" cy="432000"/>
          </a:xfrm>
          <a:prstGeom prst="wedgeRoundRectCallout">
            <a:avLst>
              <a:gd name="adj1" fmla="val -38374"/>
              <a:gd name="adj2" fmla="val 908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「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Desktop\java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」を確認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8400255" y="5335166"/>
            <a:ext cx="633747" cy="25416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8343257" y="4935502"/>
            <a:ext cx="1022424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9" name="角丸四角形 18"/>
          <p:cNvSpPr/>
          <p:nvPr/>
        </p:nvSpPr>
        <p:spPr>
          <a:xfrm>
            <a:off x="1303604" y="4192953"/>
            <a:ext cx="1714310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2967744" y="4581192"/>
            <a:ext cx="2304000" cy="432000"/>
          </a:xfrm>
          <a:prstGeom prst="wedgeRoundRectCallout">
            <a:avLst>
              <a:gd name="adj1" fmla="val -45757"/>
              <a:gd name="adj2" fmla="val -8685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チェックする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32356" y="5414296"/>
            <a:ext cx="2448000" cy="936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JDK</a:t>
            </a:r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r>
              <a:rPr lang="ja-JP" altLang="en-US" sz="2000" dirty="0" smtClean="0">
                <a:solidFill>
                  <a:schemeClr val="tx1"/>
                </a:solidFill>
              </a:rPr>
              <a:t>フォルダ名は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版によって異なる</a:t>
            </a:r>
            <a:r>
              <a:rPr lang="ja-JP" altLang="en-US" sz="2000" dirty="0" smtClean="0">
                <a:solidFill>
                  <a:schemeClr val="tx1"/>
                </a:solidFill>
              </a:rPr>
              <a:t>。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000" dirty="0" smtClean="0">
                <a:solidFill>
                  <a:schemeClr val="tx1"/>
                </a:solidFill>
              </a:rPr>
              <a:t>JDK 18</a:t>
            </a:r>
            <a:r>
              <a:rPr lang="ja-JP" altLang="en-US" sz="2000" dirty="0" smtClean="0">
                <a:solidFill>
                  <a:schemeClr val="tx1"/>
                </a:solidFill>
              </a:rPr>
              <a:t>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7" idx="2"/>
            <a:endCxn id="6" idx="1"/>
          </p:cNvCxnSpPr>
          <p:nvPr/>
        </p:nvCxnSpPr>
        <p:spPr bwMode="auto">
          <a:xfrm>
            <a:off x="8717129" y="5589328"/>
            <a:ext cx="415227" cy="29296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24" name="正方形/長方形 23"/>
          <p:cNvSpPr/>
          <p:nvPr/>
        </p:nvSpPr>
        <p:spPr>
          <a:xfrm>
            <a:off x="8950023" y="4086149"/>
            <a:ext cx="2160000" cy="36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デスクトップ </a:t>
            </a:r>
            <a:r>
              <a:rPr lang="en-US" altLang="ja-JP" sz="2000" dirty="0">
                <a:solidFill>
                  <a:schemeClr val="tx1"/>
                </a:solidFill>
              </a:rPr>
              <a:t>&gt; java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 flipH="1">
            <a:off x="9084332" y="4446149"/>
            <a:ext cx="360041" cy="31499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455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3" grpId="0" animBg="1"/>
      <p:bldP spid="17" grpId="0" animBg="1"/>
      <p:bldP spid="19" grpId="0" animBg="1"/>
      <p:bldP spid="20" grpId="0" animBg="1"/>
      <p:bldP spid="6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66" y="2077888"/>
            <a:ext cx="4001058" cy="2095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(6) </a:t>
            </a:r>
            <a:r>
              <a:rPr lang="ja-JP" altLang="en-US" dirty="0" smtClean="0"/>
              <a:t>展開結果を確認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のフォルダを開く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JDK</a:t>
            </a:r>
            <a:r>
              <a:rPr lang="ja-JP" altLang="en-US" dirty="0"/>
              <a:t>のフォルダの中身を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デスクトップにフォルダ 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アイコンが現れたことも確認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3539716" y="2906248"/>
            <a:ext cx="1800000" cy="432000"/>
          </a:xfrm>
          <a:prstGeom prst="wedgeRoundRectCallout">
            <a:avLst>
              <a:gd name="adj1" fmla="val -47582"/>
              <a:gd name="adj2" fmla="val 7390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2819636" y="3279546"/>
            <a:ext cx="648072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66" y="4644295"/>
            <a:ext cx="4001058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0" y="2749598"/>
            <a:ext cx="1924319" cy="1857634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8457951" y="3356992"/>
            <a:ext cx="864096" cy="742867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81534" y="4945258"/>
            <a:ext cx="360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FF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/>
              <a:t>フォルダ </a:t>
            </a:r>
            <a:r>
              <a:rPr lang="en-US" altLang="ja-JP" sz="2000" dirty="0"/>
              <a:t>java </a:t>
            </a:r>
            <a:r>
              <a:rPr lang="ja-JP" altLang="en-US" sz="2000" dirty="0" smtClean="0"/>
              <a:t>を開くときには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このアイコンをダブルクリック</a:t>
            </a:r>
          </a:p>
        </p:txBody>
      </p:sp>
      <p:cxnSp>
        <p:nvCxnSpPr>
          <p:cNvPr id="24" name="直線コネクタ 23"/>
          <p:cNvCxnSpPr>
            <a:stCxn id="21" idx="2"/>
            <a:endCxn id="23" idx="0"/>
          </p:cNvCxnSpPr>
          <p:nvPr/>
        </p:nvCxnSpPr>
        <p:spPr bwMode="auto">
          <a:xfrm flipH="1">
            <a:off x="8581534" y="4099859"/>
            <a:ext cx="308465" cy="845399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2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の使用環境の設定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75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4" y="2067993"/>
            <a:ext cx="2438740" cy="47250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テキストエディタを開く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スタートメニューから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「メモ帳」が開く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991427" y="5396601"/>
            <a:ext cx="1440000" cy="432000"/>
          </a:xfrm>
          <a:prstGeom prst="wedgeRoundRectCallout">
            <a:avLst>
              <a:gd name="adj1" fmla="val -42844"/>
              <a:gd name="adj2" fmla="val 838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467010" y="3396561"/>
            <a:ext cx="2880000" cy="432000"/>
          </a:xfrm>
          <a:prstGeom prst="wedgeRoundRectCallout">
            <a:avLst>
              <a:gd name="adj1" fmla="val -37780"/>
              <a:gd name="adj2" fmla="val -827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[Windows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アクセサリ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762698" y="2822052"/>
            <a:ext cx="1471365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93904" y="6100937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7" y="2132856"/>
            <a:ext cx="5407145" cy="3097963"/>
          </a:xfrm>
          <a:prstGeom prst="rect">
            <a:avLst/>
          </a:prstGeom>
        </p:spPr>
      </p:pic>
      <p:sp>
        <p:nvSpPr>
          <p:cNvPr id="8" name="左矢印吹き出し 7"/>
          <p:cNvSpPr/>
          <p:nvPr/>
        </p:nvSpPr>
        <p:spPr>
          <a:xfrm>
            <a:off x="3359696" y="5807485"/>
            <a:ext cx="6480000" cy="720000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</p:spTree>
    <p:extLst>
      <p:ext uri="{BB962C8B-B14F-4D97-AF65-F5344CB8AC3E}">
        <p14:creationId xmlns:p14="http://schemas.microsoft.com/office/powerpoint/2010/main" val="305783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2" grpId="0" animBg="1"/>
      <p:bldP spid="1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985" y="4678440"/>
            <a:ext cx="4763165" cy="114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8" y="3235396"/>
            <a:ext cx="4001058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7824192" y="3094745"/>
            <a:ext cx="1512168" cy="373718"/>
          </a:xfrm>
          <a:prstGeom prst="rect">
            <a:avLst/>
          </a:prstGeom>
          <a:solidFill>
            <a:srgbClr val="FFFF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バッチ処理を記述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のフォルダを開いておく</a:t>
            </a:r>
            <a:endParaRPr lang="en-US" altLang="ja-JP" dirty="0" smtClean="0"/>
          </a:p>
          <a:p>
            <a:r>
              <a:rPr lang="ja-JP" altLang="en-US" dirty="0" smtClean="0"/>
              <a:t>アドレス部分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クリックし全</a:t>
            </a:r>
            <a:r>
              <a:rPr lang="ja-JP" altLang="en-US" dirty="0"/>
              <a:t>選択</a:t>
            </a:r>
            <a:endParaRPr lang="en-US" altLang="ja-JP" dirty="0" smtClean="0"/>
          </a:p>
          <a:p>
            <a:r>
              <a:rPr lang="ja-JP" altLang="en-US" dirty="0" smtClean="0"/>
              <a:t>コピー</a:t>
            </a:r>
            <a:r>
              <a:rPr lang="ja-JP" altLang="en-US" dirty="0"/>
              <a:t>（</a:t>
            </a:r>
            <a:r>
              <a:rPr lang="en-US" altLang="ja-JP" dirty="0" smtClean="0"/>
              <a:t>[Ctrl]+[C] </a:t>
            </a:r>
            <a:r>
              <a:rPr lang="ja-JP" altLang="en-US" dirty="0" smtClean="0"/>
              <a:t>キー）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「メモ帳」に貼り付け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[Ctrl]+[V]</a:t>
            </a:r>
            <a:r>
              <a:rPr lang="ja-JP" altLang="en-US" dirty="0" smtClean="0"/>
              <a:t> キー）</a:t>
            </a:r>
            <a:endParaRPr lang="en-US" altLang="ja-JP" dirty="0" smtClean="0"/>
          </a:p>
          <a:p>
            <a:r>
              <a:rPr lang="ja-JP" altLang="en-US" dirty="0" smtClean="0"/>
              <a:t>次のように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行記述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257884" y="4080988"/>
            <a:ext cx="19440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cxnSp>
        <p:nvCxnSpPr>
          <p:cNvPr id="20" name="直線コネクタ 19"/>
          <p:cNvCxnSpPr/>
          <p:nvPr/>
        </p:nvCxnSpPr>
        <p:spPr bwMode="auto">
          <a:xfrm>
            <a:off x="7307394" y="5373216"/>
            <a:ext cx="25200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6600056" y="3074314"/>
            <a:ext cx="4763165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 PATH=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貼り付け部分</a:t>
            </a:r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\bin;%PATH%</a:t>
            </a:r>
          </a:p>
          <a:p>
            <a:r>
              <a:rPr lang="en-US" altLang="ja-JP" sz="20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</a:t>
            </a:r>
            <a:endParaRPr kumimoji="1" lang="ja-JP" altLang="en-US" sz="2000" dirty="0" err="1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U ターン矢印 13"/>
          <p:cNvSpPr/>
          <p:nvPr/>
        </p:nvSpPr>
        <p:spPr>
          <a:xfrm flipV="1">
            <a:off x="3192934" y="4105322"/>
            <a:ext cx="4631260" cy="1870488"/>
          </a:xfrm>
          <a:prstGeom prst="uturnArrow">
            <a:avLst>
              <a:gd name="adj1" fmla="val 4140"/>
              <a:gd name="adj2" fmla="val 6525"/>
              <a:gd name="adj3" fmla="val 12544"/>
              <a:gd name="adj4" fmla="val 43750"/>
              <a:gd name="adj5" fmla="val 28711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325043" y="5265877"/>
            <a:ext cx="2160000" cy="432000"/>
          </a:xfrm>
          <a:prstGeom prst="wedgeRoundRectCallout">
            <a:avLst>
              <a:gd name="adj1" fmla="val 38458"/>
              <a:gd name="adj2" fmla="val 8654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コピー＆貼り付け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8027394" y="3648850"/>
            <a:ext cx="2160000" cy="720000"/>
          </a:xfrm>
          <a:prstGeom prst="wedgeRoundRectCallout">
            <a:avLst>
              <a:gd name="adj1" fmla="val 36650"/>
              <a:gd name="adj2" fmla="val -7987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コロン「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:</a:t>
            </a:r>
            <a:r>
              <a:rPr lang="ja-JP" altLang="en-US" sz="2000" dirty="0" smtClean="0">
                <a:solidFill>
                  <a:schemeClr val="tx1"/>
                </a:solidFill>
              </a:rPr>
              <a:t>」ではなく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セミコロン「</a:t>
            </a:r>
            <a:r>
              <a:rPr lang="en-US" altLang="ja-JP" sz="2000" dirty="0" smtClean="0">
                <a:solidFill>
                  <a:srgbClr val="C00000"/>
                </a:solidFill>
              </a:rPr>
              <a:t>;</a:t>
            </a:r>
            <a:r>
              <a:rPr lang="ja-JP" altLang="en-US" sz="2000" dirty="0" smtClean="0">
                <a:solidFill>
                  <a:schemeClr val="tx1"/>
                </a:solidFill>
              </a:rPr>
              <a:t>」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09600" y="4518168"/>
            <a:ext cx="5384800" cy="459004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C:\Users\</a:t>
            </a:r>
            <a:r>
              <a:rPr lang="ja-JP" altLang="en-US" sz="2000" dirty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ユーザ名</a:t>
            </a:r>
            <a:r>
              <a:rPr lang="en-US" altLang="ja-JP" sz="2000" dirty="0">
                <a:solidFill>
                  <a:schemeClr val="tx1"/>
                </a:solidFill>
              </a:rPr>
              <a:t>\Desktop\java\</a:t>
            </a:r>
            <a:r>
              <a:rPr lang="en-US" altLang="ja-JP" sz="2000" dirty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JDK</a:t>
            </a:r>
            <a:r>
              <a:rPr lang="ja-JP" altLang="en-US" sz="2000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フォルダ</a:t>
            </a:r>
            <a:endParaRPr lang="ja-JP" altLang="en-US" sz="2000" dirty="0">
              <a:solidFill>
                <a:srgbClr val="C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22" name="直線コネクタ 21"/>
          <p:cNvCxnSpPr/>
          <p:nvPr/>
        </p:nvCxnSpPr>
        <p:spPr bwMode="auto">
          <a:xfrm flipV="1">
            <a:off x="2423592" y="4149080"/>
            <a:ext cx="288032" cy="367794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42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バッチファイルを保存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メニューから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[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名前を付けて保存</a:t>
            </a:r>
            <a:r>
              <a:rPr lang="en-US" altLang="ja-JP" dirty="0" smtClean="0"/>
              <a:t>]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フォルダ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に「</a:t>
            </a:r>
            <a:r>
              <a:rPr lang="en-US" altLang="ja-JP" b="1" dirty="0" smtClean="0">
                <a:solidFill>
                  <a:srgbClr val="C00000"/>
                </a:solidFill>
              </a:rPr>
              <a:t>javaenv.bat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として保存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43" y="2597080"/>
            <a:ext cx="4770786" cy="4092511"/>
          </a:xfrm>
          <a:prstGeom prst="rect">
            <a:avLst/>
          </a:prstGeom>
        </p:spPr>
      </p:pic>
      <p:cxnSp>
        <p:nvCxnSpPr>
          <p:cNvPr id="26" name="直線コネクタ 25"/>
          <p:cNvCxnSpPr/>
          <p:nvPr/>
        </p:nvCxnSpPr>
        <p:spPr bwMode="auto">
          <a:xfrm>
            <a:off x="7841064" y="3089790"/>
            <a:ext cx="93610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4" name="角丸四角形 23"/>
          <p:cNvSpPr/>
          <p:nvPr/>
        </p:nvSpPr>
        <p:spPr>
          <a:xfrm>
            <a:off x="7390476" y="5350402"/>
            <a:ext cx="1224136" cy="2882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6744312" y="4417919"/>
            <a:ext cx="2160000" cy="720000"/>
          </a:xfrm>
          <a:prstGeom prst="wedgeRoundRectCallout">
            <a:avLst>
              <a:gd name="adj1" fmla="val -4289"/>
              <a:gd name="adj2" fmla="val 713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④</a:t>
            </a:r>
            <a:r>
              <a:rPr lang="ja-JP" altLang="en-US" sz="2000" dirty="0" smtClean="0">
                <a:solidFill>
                  <a:schemeClr val="tx1"/>
                </a:solidFill>
              </a:rPr>
              <a:t> ファイル名は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javaenv.bat</a:t>
            </a:r>
            <a:r>
              <a:rPr lang="ja-JP" altLang="en-US" sz="2000" dirty="0" smtClean="0">
                <a:solidFill>
                  <a:schemeClr val="tx1"/>
                </a:solidFill>
              </a:rPr>
              <a:t>」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8450487" y="5868305"/>
            <a:ext cx="1213667" cy="23082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8980899" y="4417919"/>
            <a:ext cx="2160000" cy="720000"/>
          </a:xfrm>
          <a:prstGeom prst="wedgeRoundRectCallout">
            <a:avLst>
              <a:gd name="adj1" fmla="val -47747"/>
              <a:gd name="adj2" fmla="val 14154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⑤</a:t>
            </a:r>
            <a:r>
              <a:rPr lang="ja-JP" altLang="en-US" sz="2000" dirty="0" smtClean="0">
                <a:solidFill>
                  <a:schemeClr val="tx1"/>
                </a:solidFill>
              </a:rPr>
              <a:t> 文字コードは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ANSI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681488" y="5868305"/>
            <a:ext cx="719809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9903847" y="5229200"/>
            <a:ext cx="1440000" cy="432000"/>
          </a:xfrm>
          <a:prstGeom prst="wedgeRoundRectCallout">
            <a:avLst>
              <a:gd name="adj1" fmla="val -41386"/>
              <a:gd name="adj2" fmla="val 8668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⑥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8523714" y="2095055"/>
            <a:ext cx="2304000" cy="720000"/>
          </a:xfrm>
          <a:prstGeom prst="wedgeRoundRectCallout">
            <a:avLst>
              <a:gd name="adj1" fmla="val -40095"/>
              <a:gd name="adj2" fmla="val 6301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保存先は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デスクトップの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java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39" y="2906877"/>
            <a:ext cx="4001058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角丸四角形 22"/>
          <p:cNvSpPr/>
          <p:nvPr/>
        </p:nvSpPr>
        <p:spPr>
          <a:xfrm>
            <a:off x="1379476" y="3140328"/>
            <a:ext cx="684076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2639960" y="3289146"/>
            <a:ext cx="1656000" cy="432000"/>
          </a:xfrm>
          <a:prstGeom prst="wedgeRoundRectCallout">
            <a:avLst>
              <a:gd name="adj1" fmla="val -79707"/>
              <a:gd name="adj2" fmla="val -3500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379476" y="4205155"/>
            <a:ext cx="2664296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2639960" y="3727393"/>
            <a:ext cx="2736000" cy="432000"/>
          </a:xfrm>
          <a:prstGeom prst="wedgeRoundRectCallout">
            <a:avLst>
              <a:gd name="adj1" fmla="val -60076"/>
              <a:gd name="adj2" fmla="val 5067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名前を付けて保存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3547267"/>
            <a:ext cx="2812173" cy="2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  <p:bldP spid="31" grpId="0" animBg="1"/>
      <p:bldP spid="34" grpId="0" animBg="1"/>
      <p:bldP spid="35" grpId="0" animBg="1"/>
      <p:bldP spid="37" grpId="0" animBg="1"/>
      <p:bldP spid="23" grpId="0" animBg="1"/>
      <p:bldP spid="27" grpId="0" animBg="1"/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559464"/>
            <a:ext cx="5715798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84" y="3176971"/>
            <a:ext cx="3810532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の使用</a:t>
            </a:r>
            <a:r>
              <a:rPr lang="ja-JP" altLang="en-US" dirty="0" smtClean="0">
                <a:solidFill>
                  <a:srgbClr val="0070C0"/>
                </a:solidFill>
              </a:rPr>
              <a:t>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フォルダ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  <a:p>
            <a:r>
              <a:rPr lang="ja-JP" altLang="en-US" dirty="0" smtClean="0"/>
              <a:t>コマンドプロンプト（右図）が開く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バージョン番号を</a:t>
            </a:r>
            <a:r>
              <a:rPr lang="ja-JP" altLang="en-US" dirty="0" smtClean="0"/>
              <a:t>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16</a:t>
            </a:fld>
            <a:endParaRPr lang="ja-JP" altLang="en-US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002515" y="4856545"/>
            <a:ext cx="10801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4" name="角丸四角形吹き出し 33"/>
          <p:cNvSpPr/>
          <p:nvPr/>
        </p:nvSpPr>
        <p:spPr>
          <a:xfrm>
            <a:off x="8146531" y="4064505"/>
            <a:ext cx="2880000" cy="432000"/>
          </a:xfrm>
          <a:prstGeom prst="wedgeRoundRectCallout">
            <a:avLst>
              <a:gd name="adj1" fmla="val -37829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java -version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を実行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2910662" y="5097558"/>
            <a:ext cx="2160000" cy="432000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2818877" y="4581128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1332" y="5793704"/>
            <a:ext cx="288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バージョンが表示される</a:t>
            </a:r>
          </a:p>
        </p:txBody>
      </p:sp>
      <p:cxnSp>
        <p:nvCxnSpPr>
          <p:cNvPr id="18" name="直線コネクタ 17"/>
          <p:cNvCxnSpPr>
            <a:stCxn id="16" idx="0"/>
          </p:cNvCxnSpPr>
          <p:nvPr/>
        </p:nvCxnSpPr>
        <p:spPr bwMode="auto">
          <a:xfrm flipH="1" flipV="1">
            <a:off x="7462455" y="5039109"/>
            <a:ext cx="688877" cy="754595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cxnSp>
        <p:nvCxnSpPr>
          <p:cNvPr id="21" name="直線コネクタ 20"/>
          <p:cNvCxnSpPr/>
          <p:nvPr/>
        </p:nvCxnSpPr>
        <p:spPr bwMode="auto">
          <a:xfrm>
            <a:off x="7210427" y="5000561"/>
            <a:ext cx="360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32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2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4" y="2067993"/>
            <a:ext cx="2438740" cy="47250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テキストエディタを開く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スタートメニューから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「メモ帳」を開く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991427" y="5396601"/>
            <a:ext cx="1773883" cy="459004"/>
          </a:xfrm>
          <a:prstGeom prst="wedgeRoundRectCallout">
            <a:avLst>
              <a:gd name="adj1" fmla="val -42844"/>
              <a:gd name="adj2" fmla="val 838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009928" y="3397510"/>
            <a:ext cx="3510008" cy="459004"/>
          </a:xfrm>
          <a:prstGeom prst="wedgeRoundRectCallout">
            <a:avLst>
              <a:gd name="adj1" fmla="val -37780"/>
              <a:gd name="adj2" fmla="val -827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[Windows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アクセサリ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762698" y="2822052"/>
            <a:ext cx="1471365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93904" y="6100937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7" y="2132856"/>
            <a:ext cx="5407145" cy="3097963"/>
          </a:xfrm>
          <a:prstGeom prst="rect">
            <a:avLst/>
          </a:prstGeom>
        </p:spPr>
      </p:pic>
      <p:sp>
        <p:nvSpPr>
          <p:cNvPr id="8" name="左矢印吹き出し 7"/>
          <p:cNvSpPr/>
          <p:nvPr/>
        </p:nvSpPr>
        <p:spPr>
          <a:xfrm>
            <a:off x="3359696" y="5807485"/>
            <a:ext cx="7056784" cy="738926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</p:spTree>
    <p:extLst>
      <p:ext uri="{BB962C8B-B14F-4D97-AF65-F5344CB8AC3E}">
        <p14:creationId xmlns:p14="http://schemas.microsoft.com/office/powerpoint/2010/main" val="17954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2" grpId="0" animBg="1"/>
      <p:bldP spid="1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プログラムの入力と保存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プログラムを入力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この例は</a:t>
            </a:r>
            <a:r>
              <a:rPr lang="en-US" altLang="ja-JP" dirty="0" smtClean="0"/>
              <a:t>3.4</a:t>
            </a:r>
            <a:r>
              <a:rPr lang="ja-JP" altLang="en-US" dirty="0" smtClean="0"/>
              <a:t>節のリスト</a:t>
            </a:r>
            <a:r>
              <a:rPr lang="en-US" altLang="ja-JP" dirty="0" smtClean="0"/>
              <a:t>3.16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ファイルに上書き保存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[Ctrl]+[S] 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OK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19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7" y="3091381"/>
            <a:ext cx="4763165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81" y="3091381"/>
            <a:ext cx="4753638" cy="28483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角丸四角形 8"/>
          <p:cNvSpPr/>
          <p:nvPr/>
        </p:nvSpPr>
        <p:spPr>
          <a:xfrm>
            <a:off x="6456040" y="3338694"/>
            <a:ext cx="666891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680176" y="4703798"/>
            <a:ext cx="2520280" cy="453394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上書き</a:t>
            </a:r>
            <a:r>
              <a:rPr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195590" y="2852936"/>
            <a:ext cx="2037463" cy="453394"/>
          </a:xfrm>
          <a:prstGeom prst="wedgeRoundRectCallout">
            <a:avLst>
              <a:gd name="adj1" fmla="val -49552"/>
              <a:gd name="adj2" fmla="val 8218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456039" y="4175977"/>
            <a:ext cx="2664297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79" y="2593044"/>
            <a:ext cx="4763165" cy="4069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</a:t>
            </a:r>
            <a:r>
              <a:rPr lang="ja-JP" altLang="en-US" dirty="0" smtClean="0"/>
              <a:t> 入力の終了と編集再開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新規保存時のみ保存先</a:t>
            </a:r>
            <a:r>
              <a:rPr lang="ja-JP" altLang="en-US" dirty="0" smtClean="0"/>
              <a:t>を指定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「メモ帳」を閉じる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ファイルを</a:t>
            </a:r>
            <a:r>
              <a:rPr lang="ja-JP" altLang="en-US" dirty="0"/>
              <a:t>再</a:t>
            </a:r>
            <a:r>
              <a:rPr lang="ja-JP" altLang="en-US" dirty="0" smtClean="0"/>
              <a:t>び開きたいときは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1854597" y="5328317"/>
            <a:ext cx="1224136" cy="2882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500939" y="4339034"/>
            <a:ext cx="2304000" cy="720000"/>
          </a:xfrm>
          <a:prstGeom prst="wedgeRoundRectCallout">
            <a:avLst>
              <a:gd name="adj1" fmla="val 35274"/>
              <a:gd name="adj2" fmla="val 8093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 ファイル名には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.java</a:t>
            </a:r>
            <a:r>
              <a:rPr lang="ja-JP" altLang="en-US" sz="2000" dirty="0" smtClean="0">
                <a:solidFill>
                  <a:schemeClr val="tx1"/>
                </a:solidFill>
              </a:rPr>
              <a:t>」が必要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914608" y="5846220"/>
            <a:ext cx="1213667" cy="20565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3209234" y="4339034"/>
            <a:ext cx="2160000" cy="720000"/>
          </a:xfrm>
          <a:prstGeom prst="wedgeRoundRectCallout">
            <a:avLst>
              <a:gd name="adj1" fmla="val -46403"/>
              <a:gd name="adj2" fmla="val 15162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lang="ja-JP" altLang="en-US" sz="2000" dirty="0" smtClean="0">
                <a:solidFill>
                  <a:schemeClr val="tx1"/>
                </a:solidFill>
              </a:rPr>
              <a:t> 文字コードは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UTF-8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145609" y="5846220"/>
            <a:ext cx="719809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4367968" y="5163171"/>
            <a:ext cx="1440000" cy="432000"/>
          </a:xfrm>
          <a:prstGeom prst="wedgeRoundRectCallout">
            <a:avLst>
              <a:gd name="adj1" fmla="val -40378"/>
              <a:gd name="adj2" fmla="val 9676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④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2273130" y="3068960"/>
            <a:ext cx="93610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2" name="角丸四角形吹き出し 31"/>
          <p:cNvSpPr/>
          <p:nvPr/>
        </p:nvSpPr>
        <p:spPr>
          <a:xfrm>
            <a:off x="2985681" y="2091468"/>
            <a:ext cx="2304000" cy="720000"/>
          </a:xfrm>
          <a:prstGeom prst="wedgeRoundRectCallout">
            <a:avLst>
              <a:gd name="adj1" fmla="val -39827"/>
              <a:gd name="adj2" fmla="val 6730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保存先は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デスクトップの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java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/>
          <a:srcRect b="6299"/>
          <a:stretch/>
        </p:blipFill>
        <p:spPr>
          <a:xfrm>
            <a:off x="9296081" y="1637769"/>
            <a:ext cx="2286319" cy="1071151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>
          <a:xfrm>
            <a:off x="11217018" y="1589482"/>
            <a:ext cx="432048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10308528" y="2076370"/>
            <a:ext cx="1080000" cy="432000"/>
          </a:xfrm>
          <a:prstGeom prst="wedgeRoundRectCallout">
            <a:avLst>
              <a:gd name="adj1" fmla="val 41514"/>
              <a:gd name="adj2" fmla="val -883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 rotWithShape="1">
          <a:blip r:embed="rId4"/>
          <a:srcRect t="10961" b="11367"/>
          <a:stretch/>
        </p:blipFill>
        <p:spPr>
          <a:xfrm>
            <a:off x="6989497" y="3284984"/>
            <a:ext cx="3801005" cy="2952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角丸四角形 49"/>
          <p:cNvSpPr/>
          <p:nvPr/>
        </p:nvSpPr>
        <p:spPr>
          <a:xfrm>
            <a:off x="8616280" y="4580098"/>
            <a:ext cx="2232248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吹き出し 50"/>
          <p:cNvSpPr/>
          <p:nvPr/>
        </p:nvSpPr>
        <p:spPr>
          <a:xfrm>
            <a:off x="9225313" y="3933936"/>
            <a:ext cx="1800000" cy="432000"/>
          </a:xfrm>
          <a:prstGeom prst="wedgeRoundRectCallout">
            <a:avLst>
              <a:gd name="adj1" fmla="val -40866"/>
              <a:gd name="adj2" fmla="val 8790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ja-JP" altLang="en-US" sz="20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7104112" y="5191358"/>
            <a:ext cx="2880320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9225313" y="5725746"/>
            <a:ext cx="2160000" cy="432000"/>
          </a:xfrm>
          <a:prstGeom prst="wedgeRoundRectCallout">
            <a:avLst>
              <a:gd name="adj1" fmla="val -39303"/>
              <a:gd name="adj2" fmla="val -8993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編集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を選択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21820" y="6201308"/>
            <a:ext cx="1992787" cy="520169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103213" y="6201308"/>
            <a:ext cx="1704755" cy="563731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090" y="3623666"/>
            <a:ext cx="3421858" cy="2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/>
              <a:t>（参考） テキストエディタ使用上の注意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solidFill>
                  <a:srgbClr val="C00000"/>
                </a:solidFill>
              </a:rPr>
              <a:t>JDK 18</a:t>
            </a:r>
            <a:r>
              <a:rPr lang="ja-JP" altLang="en-US" dirty="0" smtClean="0"/>
              <a:t>以降を使用する場合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プログラムの文字コードは</a:t>
            </a:r>
            <a:r>
              <a:rPr lang="en-US" altLang="ja-JP" b="1" dirty="0" smtClean="0">
                <a:solidFill>
                  <a:srgbClr val="C00000"/>
                </a:solidFill>
              </a:rPr>
              <a:t>UTF-8</a:t>
            </a:r>
            <a:r>
              <a:rPr lang="ja-JP" altLang="en-US" dirty="0" smtClean="0"/>
              <a:t>が既定（デフォルト）</a:t>
            </a:r>
            <a:endParaRPr lang="en-US" altLang="ja-JP" dirty="0" smtClean="0"/>
          </a:p>
          <a:p>
            <a:pPr lvl="1"/>
            <a:r>
              <a:rPr lang="en-US" altLang="ja-JP" dirty="0"/>
              <a:t>Byte Order Mark (BOM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ja-JP" altLang="en-US" dirty="0" err="1" smtClean="0"/>
              <a:t>無し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ソフトにより表記が違うので注意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（例）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 「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（</a:t>
            </a:r>
            <a:r>
              <a:rPr lang="en-US" altLang="ja-JP" dirty="0" smtClean="0"/>
              <a:t>BOM</a:t>
            </a:r>
            <a:r>
              <a:rPr lang="ja-JP" altLang="en-US" dirty="0" smtClean="0"/>
              <a:t>付き）」があるときは前者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UTF-8N</a:t>
            </a:r>
            <a:r>
              <a:rPr lang="ja-JP" altLang="en-US" dirty="0" smtClean="0"/>
              <a:t>」があるときは後者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JDK 17</a:t>
            </a:r>
            <a:r>
              <a:rPr lang="ja-JP" altLang="en-US" dirty="0" err="1" smtClean="0"/>
              <a:t>までを</a:t>
            </a:r>
            <a:r>
              <a:rPr lang="ja-JP" altLang="en-US" dirty="0"/>
              <a:t>使用する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/>
              <a:t>プログラムの文字コード</a:t>
            </a:r>
            <a:r>
              <a:rPr lang="ja-JP" altLang="en-US" dirty="0" smtClean="0"/>
              <a:t>は</a:t>
            </a:r>
            <a:r>
              <a:rPr lang="ja-JP" altLang="en-US" b="1" dirty="0" smtClean="0">
                <a:solidFill>
                  <a:srgbClr val="0070C0"/>
                </a:solidFill>
              </a:rPr>
              <a:t>シフト</a:t>
            </a:r>
            <a:r>
              <a:rPr lang="en-US" altLang="ja-JP" b="1" dirty="0" smtClean="0">
                <a:solidFill>
                  <a:srgbClr val="0070C0"/>
                </a:solidFill>
              </a:rPr>
              <a:t>JIS</a:t>
            </a:r>
            <a:r>
              <a:rPr lang="ja-JP" altLang="en-US" dirty="0" smtClean="0"/>
              <a:t>が既定（デフォルト）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バッチファイルは</a:t>
            </a:r>
            <a:r>
              <a:rPr lang="ja-JP" altLang="en-US" b="1" dirty="0" smtClean="0">
                <a:solidFill>
                  <a:srgbClr val="0070C0"/>
                </a:solidFill>
              </a:rPr>
              <a:t>シフト</a:t>
            </a:r>
            <a:r>
              <a:rPr lang="en-US" altLang="ja-JP" b="1" dirty="0" smtClean="0">
                <a:solidFill>
                  <a:srgbClr val="0070C0"/>
                </a:solidFill>
              </a:rPr>
              <a:t>JIS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ただし、半角英数のみ使うなら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文字コードはどれでも同じ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en-US" altLang="ja-JP" dirty="0" smtClean="0"/>
              <a:t>Windows</a:t>
            </a:r>
            <a:r>
              <a:rPr lang="ja-JP" altLang="en-US" dirty="0" smtClean="0"/>
              <a:t>付属のメモ帳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solidFill>
                  <a:srgbClr val="0070C0"/>
                </a:solidFill>
              </a:rPr>
              <a:t>ANSI</a:t>
            </a:r>
            <a:r>
              <a:rPr lang="ja-JP" altLang="en-US" dirty="0" smtClean="0"/>
              <a:t>が</a:t>
            </a:r>
            <a:r>
              <a:rPr lang="ja-JP" altLang="en-US" dirty="0"/>
              <a:t>シフト</a:t>
            </a:r>
            <a:r>
              <a:rPr lang="en-US" altLang="ja-JP" dirty="0" smtClean="0"/>
              <a:t>JIS</a:t>
            </a:r>
            <a:r>
              <a:rPr lang="ja-JP" altLang="en-US" dirty="0" smtClean="0"/>
              <a:t>に相当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87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の使用／トラブル対応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73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6" y="4217422"/>
            <a:ext cx="3810532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 smtClean="0"/>
              <a:t>コンパイル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javac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と実行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デスクトップの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コンパイル</a:t>
            </a:r>
            <a:r>
              <a:rPr lang="en-US" altLang="ja-JP" dirty="0"/>
              <a:t>(</a:t>
            </a:r>
            <a:r>
              <a:rPr lang="en-US" altLang="ja-JP" dirty="0" err="1"/>
              <a:t>javac</a:t>
            </a:r>
            <a:r>
              <a:rPr lang="en-US" altLang="ja-JP" dirty="0"/>
              <a:t>)</a:t>
            </a:r>
            <a:r>
              <a:rPr lang="ja-JP" altLang="en-US" dirty="0"/>
              <a:t>と実行</a:t>
            </a:r>
            <a:r>
              <a:rPr lang="en-US" altLang="ja-JP" dirty="0"/>
              <a:t>(java)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実行</a:t>
            </a:r>
            <a:r>
              <a:rPr lang="ja-JP" altLang="en-US" dirty="0" smtClean="0"/>
              <a:t>結果が表示される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3594491" y="4867767"/>
            <a:ext cx="1944000" cy="432000"/>
          </a:xfrm>
          <a:prstGeom prst="wedgeRoundRectCallout">
            <a:avLst>
              <a:gd name="adj1" fmla="val -34825"/>
              <a:gd name="adj2" fmla="val 11023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3205219" y="5609059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5" b="19720"/>
          <a:stretch/>
        </p:blipFill>
        <p:spPr>
          <a:xfrm>
            <a:off x="2243059" y="2132856"/>
            <a:ext cx="1924319" cy="108012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761837" y="2319726"/>
            <a:ext cx="864096" cy="742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3594491" y="3125984"/>
            <a:ext cx="1944000" cy="432000"/>
          </a:xfrm>
          <a:prstGeom prst="wedgeRoundRectCallout">
            <a:avLst>
              <a:gd name="adj1" fmla="val -43659"/>
              <a:gd name="adj2" fmla="val -9755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84534" y="5337198"/>
            <a:ext cx="4810932" cy="1015663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（注意） プログラムを</a:t>
            </a:r>
            <a:r>
              <a:rPr lang="ja-JP" altLang="en-US" sz="2400" dirty="0"/>
              <a:t>修正</a:t>
            </a:r>
            <a:r>
              <a:rPr kumimoji="1" lang="ja-JP" altLang="en-US" sz="2400" dirty="0" smtClean="0"/>
              <a:t>したら必ず</a:t>
            </a:r>
            <a:endParaRPr lang="en-US" altLang="ja-JP" sz="24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ja-JP" altLang="en-US" sz="2400" dirty="0" smtClean="0"/>
              <a:t>上書き保存 → </a:t>
            </a:r>
            <a:r>
              <a:rPr kumimoji="1" lang="en-US" altLang="ja-JP" sz="2400" dirty="0" err="1" smtClean="0"/>
              <a:t>javac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→ </a:t>
            </a:r>
            <a:r>
              <a:rPr lang="en-US" altLang="ja-JP" sz="2400" dirty="0" smtClean="0"/>
              <a:t>java</a:t>
            </a:r>
            <a:endParaRPr kumimoji="1" lang="ja-JP" altLang="en-US" sz="2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534" y="2736659"/>
            <a:ext cx="4763165" cy="952633"/>
          </a:xfrm>
          <a:prstGeom prst="rect">
            <a:avLst/>
          </a:prstGeom>
        </p:spPr>
      </p:pic>
      <p:cxnSp>
        <p:nvCxnSpPr>
          <p:cNvPr id="29" name="直線コネクタ 28"/>
          <p:cNvCxnSpPr/>
          <p:nvPr/>
        </p:nvCxnSpPr>
        <p:spPr bwMode="auto">
          <a:xfrm>
            <a:off x="8559333" y="3039280"/>
            <a:ext cx="216024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0" name="角丸四角形吹き出し 29"/>
          <p:cNvSpPr/>
          <p:nvPr/>
        </p:nvSpPr>
        <p:spPr>
          <a:xfrm>
            <a:off x="8596105" y="2198116"/>
            <a:ext cx="3203588" cy="459004"/>
          </a:xfrm>
          <a:prstGeom prst="wedgeRoundRectCallout">
            <a:avLst>
              <a:gd name="adj1" fmla="val -38990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solidFill>
                  <a:srgbClr val="C00000"/>
                </a:solidFill>
              </a:rPr>
              <a:t>javac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 </a:t>
            </a:r>
            <a:r>
              <a:rPr kumimoji="1"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ファイル名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8596105" y="3610433"/>
            <a:ext cx="3203588" cy="695009"/>
          </a:xfrm>
          <a:prstGeom prst="wedgeRoundRectCallout">
            <a:avLst>
              <a:gd name="adj1" fmla="val -37460"/>
              <a:gd name="adj2" fmla="val -7210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</a:rPr>
              <a:t>java </a:t>
            </a:r>
            <a:r>
              <a:rPr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クラス名</a:t>
            </a:r>
            <a:endParaRPr lang="en-US" altLang="ja-JP" sz="2400" b="1" dirty="0" smtClean="0">
              <a:solidFill>
                <a:srgbClr val="C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後ろに「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.java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」は付けない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直線コネクタ 31"/>
          <p:cNvCxnSpPr/>
          <p:nvPr/>
        </p:nvCxnSpPr>
        <p:spPr bwMode="auto">
          <a:xfrm>
            <a:off x="8548673" y="3363280"/>
            <a:ext cx="166684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cxnSp>
        <p:nvCxnSpPr>
          <p:cNvPr id="18" name="直線コネクタ 17"/>
          <p:cNvCxnSpPr/>
          <p:nvPr/>
        </p:nvCxnSpPr>
        <p:spPr bwMode="auto">
          <a:xfrm>
            <a:off x="8184232" y="3465004"/>
            <a:ext cx="1800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324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6" grpId="0" animBg="1"/>
      <p:bldP spid="17" grpId="0" animBg="1"/>
      <p:bldP spid="33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00" y="4651316"/>
            <a:ext cx="5334745" cy="6858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</a:t>
            </a:r>
            <a:r>
              <a:rPr lang="ja-JP" altLang="en-US" dirty="0" smtClean="0"/>
              <a:t> 文字コードのエラー、文字化け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[Q]</a:t>
            </a:r>
            <a:r>
              <a:rPr lang="en-US" altLang="ja-JP" dirty="0" smtClean="0"/>
              <a:t> </a:t>
            </a:r>
            <a:r>
              <a:rPr lang="ja-JP" altLang="en-US" dirty="0" smtClean="0"/>
              <a:t>文字化けが発生したら？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[A]</a:t>
            </a:r>
            <a:r>
              <a:rPr lang="en-US" altLang="ja-JP" dirty="0" smtClean="0"/>
              <a:t> </a:t>
            </a:r>
            <a:r>
              <a:rPr lang="ja-JP" altLang="en-US" dirty="0" smtClean="0"/>
              <a:t>次のどちらかうまくいくほうで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  再コンパイルして、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</a:t>
            </a:r>
            <a:r>
              <a:rPr lang="en-US" altLang="ja-JP" dirty="0"/>
              <a:t>java </a:t>
            </a:r>
            <a:r>
              <a:rPr lang="ja-JP" altLang="en-US" dirty="0"/>
              <a:t>で実行して結果を</a:t>
            </a:r>
            <a:r>
              <a:rPr lang="ja-JP" altLang="en-US" dirty="0" smtClean="0"/>
              <a:t>確認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24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3" y="2599088"/>
            <a:ext cx="5334745" cy="685896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 bwMode="auto">
          <a:xfrm>
            <a:off x="1919776" y="3068960"/>
            <a:ext cx="2160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21" name="正方形/長方形 20"/>
          <p:cNvSpPr/>
          <p:nvPr/>
        </p:nvSpPr>
        <p:spPr>
          <a:xfrm>
            <a:off x="2495601" y="2130859"/>
            <a:ext cx="1980219" cy="36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文字化けの例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1" idx="2"/>
          </p:cNvCxnSpPr>
          <p:nvPr/>
        </p:nvCxnSpPr>
        <p:spPr bwMode="auto">
          <a:xfrm flipH="1">
            <a:off x="3035661" y="2490859"/>
            <a:ext cx="450050" cy="362077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5" y="3467547"/>
            <a:ext cx="5334745" cy="762106"/>
          </a:xfrm>
          <a:prstGeom prst="rect">
            <a:avLst/>
          </a:prstGeom>
        </p:spPr>
      </p:pic>
      <p:cxnSp>
        <p:nvCxnSpPr>
          <p:cNvPr id="23" name="直線コネクタ 22"/>
          <p:cNvCxnSpPr/>
          <p:nvPr/>
        </p:nvCxnSpPr>
        <p:spPr bwMode="auto">
          <a:xfrm>
            <a:off x="1919536" y="3863182"/>
            <a:ext cx="1296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cxnSp>
        <p:nvCxnSpPr>
          <p:cNvPr id="24" name="直線コネクタ 23"/>
          <p:cNvCxnSpPr/>
          <p:nvPr/>
        </p:nvCxnSpPr>
        <p:spPr bwMode="auto">
          <a:xfrm>
            <a:off x="1919536" y="4229653"/>
            <a:ext cx="1296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4"/>
          <a:stretch/>
        </p:blipFill>
        <p:spPr>
          <a:xfrm>
            <a:off x="636205" y="4462114"/>
            <a:ext cx="5315779" cy="685859"/>
          </a:xfrm>
          <a:prstGeom prst="rect">
            <a:avLst/>
          </a:prstGeom>
        </p:spPr>
      </p:pic>
      <p:cxnSp>
        <p:nvCxnSpPr>
          <p:cNvPr id="25" name="直線コネクタ 24"/>
          <p:cNvCxnSpPr/>
          <p:nvPr/>
        </p:nvCxnSpPr>
        <p:spPr bwMode="auto">
          <a:xfrm>
            <a:off x="636205" y="5121188"/>
            <a:ext cx="1224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2" name="正方形/長方形 11"/>
          <p:cNvSpPr/>
          <p:nvPr/>
        </p:nvSpPr>
        <p:spPr>
          <a:xfrm>
            <a:off x="6385600" y="2604373"/>
            <a:ext cx="54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2400" dirty="0" err="1" smtClean="0">
                <a:solidFill>
                  <a:schemeClr val="tx1"/>
                </a:solidFill>
              </a:rPr>
              <a:t>javac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–encoding utf8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ファイル名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385600" y="3105012"/>
            <a:ext cx="54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2400" dirty="0" err="1" smtClean="0">
                <a:solidFill>
                  <a:schemeClr val="tx1"/>
                </a:solidFill>
              </a:rPr>
              <a:t>javac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–encoding ms932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ファイル名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97600" y="5894686"/>
            <a:ext cx="5471370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詳細については「正誤表」の付録</a:t>
            </a:r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を参照</a:t>
            </a:r>
          </a:p>
        </p:txBody>
      </p:sp>
      <p:cxnSp>
        <p:nvCxnSpPr>
          <p:cNvPr id="26" name="直線コネクタ 25"/>
          <p:cNvCxnSpPr/>
          <p:nvPr/>
        </p:nvCxnSpPr>
        <p:spPr bwMode="auto">
          <a:xfrm>
            <a:off x="8364252" y="4834162"/>
            <a:ext cx="9720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7" name="角丸四角形吹き出し 26"/>
          <p:cNvSpPr/>
          <p:nvPr/>
        </p:nvSpPr>
        <p:spPr>
          <a:xfrm>
            <a:off x="8905600" y="4185084"/>
            <a:ext cx="2880000" cy="360000"/>
          </a:xfrm>
          <a:prstGeom prst="wedgeRoundRectCallout">
            <a:avLst>
              <a:gd name="adj1" fmla="val -37947"/>
              <a:gd name="adj2" fmla="val 7715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ms932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でうまくいった例</a:t>
            </a:r>
          </a:p>
        </p:txBody>
      </p:sp>
    </p:spTree>
    <p:extLst>
      <p:ext uri="{BB962C8B-B14F-4D97-AF65-F5344CB8AC3E}">
        <p14:creationId xmlns:p14="http://schemas.microsoft.com/office/powerpoint/2010/main" val="385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34" y="3212976"/>
            <a:ext cx="3810532" cy="19052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34" y="4359339"/>
            <a:ext cx="3810532" cy="19052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34" y="2807057"/>
            <a:ext cx="3429000" cy="1143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プログラム実行の強制終了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0070C0"/>
                </a:solidFill>
              </a:rPr>
              <a:t>[Q]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プログラムの実行が終了しなくなったら？</a:t>
            </a:r>
            <a:endParaRPr kumimoji="1" lang="en-US" altLang="ja-JP" dirty="0" smtClean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70C0"/>
                </a:solidFill>
              </a:rPr>
              <a:t>[A]</a:t>
            </a:r>
            <a:r>
              <a:rPr lang="en-US" altLang="ja-JP" dirty="0"/>
              <a:t> [Ctrl]+[C]</a:t>
            </a:r>
            <a:r>
              <a:rPr lang="ja-JP" altLang="en-US" dirty="0"/>
              <a:t> キーで強制終了</a:t>
            </a:r>
            <a:endParaRPr lang="en-US" altLang="ja-JP" dirty="0"/>
          </a:p>
          <a:p>
            <a:pPr lvl="1"/>
            <a:r>
              <a:rPr lang="en-US" altLang="ja-JP" dirty="0"/>
              <a:t>[Ctrl]</a:t>
            </a:r>
            <a:r>
              <a:rPr lang="ja-JP" altLang="en-US" dirty="0"/>
              <a:t> キーを押さえながら</a:t>
            </a:r>
            <a:endParaRPr lang="en-US" altLang="ja-JP" dirty="0"/>
          </a:p>
          <a:p>
            <a:pPr lvl="1"/>
            <a:r>
              <a:rPr lang="en-US" altLang="ja-JP" dirty="0"/>
              <a:t>[C] </a:t>
            </a:r>
            <a:r>
              <a:rPr lang="ja-JP" altLang="en-US" dirty="0"/>
              <a:t>キーをポンと</a:t>
            </a:r>
            <a:r>
              <a:rPr lang="ja-JP" altLang="en-US" dirty="0" smtClean="0"/>
              <a:t>押す</a:t>
            </a:r>
            <a:endParaRPr lang="en-US" altLang="ja-JP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7535206" y="4326410"/>
            <a:ext cx="2660125" cy="372596"/>
          </a:xfrm>
          <a:prstGeom prst="wedgeRoundRectCallout">
            <a:avLst>
              <a:gd name="adj1" fmla="val -44811"/>
              <a:gd name="adj2" fmla="val 84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[Ctrl]+[C]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で強制終了</a:t>
            </a: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3433789" y="3284984"/>
            <a:ext cx="36004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6" name="正方形/長方形 15"/>
          <p:cNvSpPr/>
          <p:nvPr/>
        </p:nvSpPr>
        <p:spPr>
          <a:xfrm>
            <a:off x="3359696" y="3555825"/>
            <a:ext cx="2880000" cy="665073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i++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を誤って </a:t>
            </a:r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i--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にした</a:t>
            </a:r>
            <a:endParaRPr lang="en-US" altLang="ja-JP" sz="20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プログラム例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直線コネクタ 16"/>
          <p:cNvCxnSpPr>
            <a:stCxn id="16" idx="0"/>
          </p:cNvCxnSpPr>
          <p:nvPr/>
        </p:nvCxnSpPr>
        <p:spPr bwMode="auto">
          <a:xfrm flipH="1" flipV="1">
            <a:off x="3793830" y="3272763"/>
            <a:ext cx="1005866" cy="283062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sp>
        <p:nvSpPr>
          <p:cNvPr id="19" name="正方形/長方形 18"/>
          <p:cNvSpPr/>
          <p:nvPr/>
        </p:nvSpPr>
        <p:spPr>
          <a:xfrm>
            <a:off x="1857718" y="5636492"/>
            <a:ext cx="3020166" cy="372596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実行すると延々と繰返し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3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2019/08/31: </a:t>
            </a:r>
            <a:r>
              <a:rPr lang="en-US" altLang="ja-JP" dirty="0" smtClean="0"/>
              <a:t>2019/08</a:t>
            </a:r>
            <a:r>
              <a:rPr kumimoji="1" lang="ja-JP" altLang="en-US" dirty="0" smtClean="0"/>
              <a:t>版。</a:t>
            </a:r>
            <a:endParaRPr kumimoji="1" lang="en-US" altLang="ja-JP" dirty="0" smtClean="0"/>
          </a:p>
          <a:p>
            <a:r>
              <a:rPr lang="en-US" altLang="ja-JP" dirty="0" smtClean="0"/>
              <a:t>2021/02/16: </a:t>
            </a:r>
            <a:r>
              <a:rPr lang="ja-JP" altLang="en-US" dirty="0" smtClean="0"/>
              <a:t>軽微な更新。</a:t>
            </a:r>
            <a:endParaRPr lang="en-US" altLang="ja-JP" dirty="0" smtClean="0"/>
          </a:p>
          <a:p>
            <a:r>
              <a:rPr lang="en-US" altLang="ja-JP" dirty="0" smtClean="0"/>
              <a:t>2022/02/11: </a:t>
            </a:r>
            <a:r>
              <a:rPr lang="ja-JP" altLang="en-US" dirty="0" smtClean="0"/>
              <a:t>軽微な更新。</a:t>
            </a:r>
            <a:endParaRPr lang="en-US" altLang="ja-JP" dirty="0" smtClean="0"/>
          </a:p>
          <a:p>
            <a:r>
              <a:rPr lang="en-US" altLang="ja-JP" dirty="0" smtClean="0"/>
              <a:t>2022/03/31</a:t>
            </a:r>
            <a:r>
              <a:rPr lang="en-US" altLang="ja-JP" dirty="0"/>
              <a:t>: 2022/03</a:t>
            </a:r>
            <a:r>
              <a:rPr lang="ja-JP" altLang="en-US" dirty="0"/>
              <a:t>版。</a:t>
            </a:r>
            <a:endParaRPr lang="en-US" altLang="ja-JP" dirty="0"/>
          </a:p>
          <a:p>
            <a:pPr lvl="1"/>
            <a:r>
              <a:rPr lang="en-US" altLang="ja-JP" dirty="0"/>
              <a:t>JDK 18</a:t>
            </a:r>
            <a:r>
              <a:rPr lang="ja-JP" altLang="en-US" dirty="0"/>
              <a:t>から既定の文字コードが</a:t>
            </a:r>
            <a:r>
              <a:rPr lang="en-US" altLang="ja-JP" dirty="0"/>
              <a:t>UTF-8</a:t>
            </a:r>
            <a:r>
              <a:rPr lang="ja-JP" altLang="en-US" dirty="0"/>
              <a:t>になったことを反映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/>
              <a:t>2023/04/03: </a:t>
            </a:r>
            <a:r>
              <a:rPr lang="ja-JP" altLang="en-US" dirty="0" smtClean="0"/>
              <a:t>軽微な更新。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Java Development Kit (JDK)</a:t>
            </a:r>
            <a:r>
              <a:rPr kumimoji="1" lang="ja-JP" altLang="en-US" dirty="0" smtClean="0"/>
              <a:t>のインストール方法など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プログラミングのための基本的な開発環境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</a:t>
            </a:r>
            <a:r>
              <a:rPr lang="ja-JP" altLang="en-US" dirty="0" smtClean="0"/>
              <a:t>して </a:t>
            </a:r>
            <a:r>
              <a:rPr lang="en-US" altLang="ja-JP" dirty="0" smtClean="0"/>
              <a:t>Windows 10/11 (64</a:t>
            </a:r>
            <a:r>
              <a:rPr lang="ja-JP" altLang="en-US" dirty="0" smtClean="0"/>
              <a:t> </a:t>
            </a:r>
            <a:r>
              <a:rPr lang="en-US" altLang="ja-JP" dirty="0" smtClean="0"/>
              <a:t>bit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rgbClr val="C00000"/>
                </a:solidFill>
              </a:rPr>
              <a:t>JDK 18</a:t>
            </a:r>
            <a:r>
              <a:rPr lang="ja-JP" altLang="en-US" b="1" dirty="0" smtClean="0">
                <a:solidFill>
                  <a:srgbClr val="C00000"/>
                </a:solidFill>
              </a:rPr>
              <a:t> 以降の版を使用</a:t>
            </a:r>
            <a:endParaRPr lang="en-US" altLang="ja-JP" b="1" dirty="0" smtClean="0">
              <a:solidFill>
                <a:srgbClr val="C00000"/>
              </a:solidFill>
            </a:endParaRPr>
          </a:p>
          <a:p>
            <a:pPr lvl="1"/>
            <a:r>
              <a:rPr lang="ja-JP" altLang="en-US" dirty="0"/>
              <a:t>必要</a:t>
            </a:r>
            <a:r>
              <a:rPr lang="ja-JP" altLang="en-US" dirty="0" smtClean="0"/>
              <a:t>に応じて「デスクトップ」を「ダウンロード」などに読み換えること</a:t>
            </a:r>
            <a:endParaRPr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282764"/>
            <a:ext cx="7621064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公式サイトにアクセス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https://jdk.java.net</a:t>
            </a:r>
            <a:r>
              <a:rPr lang="en-US" altLang="ja-JP" dirty="0" smtClean="0">
                <a:hlinkClick r:id="rId3"/>
              </a:rPr>
              <a:t>/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にアクセス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114050" y="5366168"/>
            <a:ext cx="720080" cy="30773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06347" y="6381328"/>
            <a:ext cx="61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https://jdk.java.net</a:t>
            </a:r>
            <a:r>
              <a:rPr lang="en-US" altLang="ja-JP" dirty="0" smtClean="0">
                <a:hlinkClick r:id="rId3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2022/03/23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sp>
        <p:nvSpPr>
          <p:cNvPr id="9" name="角丸四角形吹き出し 8"/>
          <p:cNvSpPr/>
          <p:nvPr/>
        </p:nvSpPr>
        <p:spPr>
          <a:xfrm>
            <a:off x="6312024" y="4653216"/>
            <a:ext cx="5040000" cy="720000"/>
          </a:xfrm>
          <a:prstGeom prst="wedgeRoundRectCallout">
            <a:avLst>
              <a:gd name="adj1" fmla="val -58454"/>
              <a:gd name="adj2" fmla="val 4510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Ready for use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の項の「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」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</a:rPr>
              <a:t>JDK</a:t>
            </a:r>
            <a:r>
              <a:rPr lang="ja-JP" altLang="en-US" sz="2000" dirty="0" smtClean="0">
                <a:solidFill>
                  <a:schemeClr val="tx1"/>
                </a:solidFill>
              </a:rPr>
              <a:t>」の後の数字はバージョン番号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8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099957"/>
            <a:ext cx="7621064" cy="4286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 x64</a:t>
            </a:r>
            <a:r>
              <a:rPr kumimoji="1" lang="ja-JP" altLang="en-US" dirty="0" smtClean="0"/>
              <a:t>用の</a:t>
            </a:r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形式ファイル（圧縮ファイル）をダウンロード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555940" y="6068148"/>
            <a:ext cx="288032" cy="2104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4444" y="6381328"/>
            <a:ext cx="650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jdk.java.net/18/</a:t>
            </a:r>
            <a:r>
              <a:rPr lang="en-US" altLang="ja-JP" dirty="0" smtClean="0"/>
              <a:t>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2022/03/23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82400" y="2852936"/>
            <a:ext cx="360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画面表示</a:t>
            </a:r>
            <a:r>
              <a:rPr lang="ja-JP" altLang="en-US" sz="2000" dirty="0" smtClean="0"/>
              <a:t>は版によって異なる。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これ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JDK 18</a:t>
            </a:r>
            <a:r>
              <a:rPr lang="ja-JP" altLang="en-US" sz="2000" dirty="0" smtClean="0"/>
              <a:t>の例</a:t>
            </a:r>
            <a:endParaRPr lang="ja-JP" altLang="en-US" sz="20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204012" y="5846549"/>
            <a:ext cx="1800000" cy="432000"/>
          </a:xfrm>
          <a:prstGeom prst="wedgeRoundRectCallout">
            <a:avLst>
              <a:gd name="adj1" fmla="val -66384"/>
              <a:gd name="adj2" fmla="val 3247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zip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30843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60" y="2790026"/>
            <a:ext cx="4679333" cy="3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角丸四角形 22"/>
          <p:cNvSpPr/>
          <p:nvPr/>
        </p:nvSpPr>
        <p:spPr>
          <a:xfrm>
            <a:off x="10277633" y="3789040"/>
            <a:ext cx="801391" cy="36004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9422840" y="4337749"/>
            <a:ext cx="1296000" cy="432000"/>
          </a:xfrm>
          <a:prstGeom prst="wedgeRoundRectCallout">
            <a:avLst>
              <a:gd name="adj1" fmla="val 38119"/>
              <a:gd name="adj2" fmla="val -8185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参照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55" y="2790026"/>
            <a:ext cx="4001058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圧縮ファイルを展開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圧縮ファイルを右クリック</a:t>
            </a:r>
            <a:endParaRPr kumimoji="1"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すべて展開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展開先フォルダを選択するため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 </a:t>
            </a:r>
            <a:r>
              <a:rPr lang="ja-JP" altLang="en-US" dirty="0"/>
              <a:t>をクリック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657609" y="4221088"/>
            <a:ext cx="2310760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800017" y="5121188"/>
            <a:ext cx="2880320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209809" y="5620811"/>
            <a:ext cx="2160000" cy="432000"/>
          </a:xfrm>
          <a:prstGeom prst="wedgeRoundRectCallout">
            <a:avLst>
              <a:gd name="adj1" fmla="val -39273"/>
              <a:gd name="adj2" fmla="val -8818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すべて展開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3209809" y="3272763"/>
            <a:ext cx="2160000" cy="720000"/>
          </a:xfrm>
          <a:prstGeom prst="wedgeRoundRectCallout">
            <a:avLst>
              <a:gd name="adj1" fmla="val -41490"/>
              <a:gd name="adj2" fmla="val 7344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圧縮ファイル</a:t>
            </a:r>
            <a:r>
              <a:rPr lang="ja-JP" altLang="en-US" sz="2000" dirty="0" smtClean="0">
                <a:solidFill>
                  <a:schemeClr val="tx1"/>
                </a:solidFill>
              </a:rPr>
              <a:t>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14725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9" grpId="0" animBg="1"/>
      <p:bldP spid="14" grpId="0" animBg="1"/>
      <p:bldP spid="15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06" y="2790026"/>
            <a:ext cx="4770786" cy="36047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82" y="2790026"/>
            <a:ext cx="4770786" cy="36047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圧縮ファイルを展開（続き）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展開先を選択するダイアログで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まずデスクトップへ移動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新しいフォルダー</a:t>
            </a:r>
            <a:r>
              <a:rPr kumimoji="1" lang="en-US" altLang="ja-JP" dirty="0" smtClean="0"/>
              <a:t>] </a:t>
            </a:r>
            <a:r>
              <a:rPr kumimoji="1" lang="ja-JP" altLang="en-US" dirty="0" smtClean="0"/>
              <a:t>をクリック</a:t>
            </a:r>
            <a:endParaRPr lang="en-US" altLang="ja-JP" dirty="0"/>
          </a:p>
          <a:p>
            <a:r>
              <a:rPr lang="ja-JP" altLang="en-US" dirty="0" smtClean="0"/>
              <a:t>新</a:t>
            </a:r>
            <a:r>
              <a:rPr kumimoji="1" lang="ja-JP" altLang="en-US" dirty="0" smtClean="0"/>
              <a:t>フォルダの名前を「</a:t>
            </a:r>
            <a:r>
              <a:rPr kumimoji="1" lang="en-US" altLang="ja-JP" b="1" dirty="0" smtClean="0">
                <a:solidFill>
                  <a:srgbClr val="C00000"/>
                </a:solidFill>
              </a:rPr>
              <a:t>java</a:t>
            </a:r>
            <a:r>
              <a:rPr kumimoji="1" lang="ja-JP" altLang="en-US" dirty="0" smtClean="0"/>
              <a:t>」に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76016" y="4509121"/>
            <a:ext cx="864096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752080" y="4979716"/>
            <a:ext cx="2088000" cy="432000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</a:rPr>
              <a:t>デスクトップ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253313" y="3284985"/>
            <a:ext cx="648072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973393" y="3717032"/>
            <a:ext cx="648072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7429201" y="2644340"/>
            <a:ext cx="2736000" cy="432000"/>
          </a:xfrm>
          <a:prstGeom prst="wedgeRoundRectCallout">
            <a:avLst>
              <a:gd name="adj1" fmla="val -38126"/>
              <a:gd name="adj2" fmla="val 8340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新しいフォルダー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469719" y="4091848"/>
            <a:ext cx="2304000" cy="432000"/>
          </a:xfrm>
          <a:prstGeom prst="wedgeRoundRectCallout">
            <a:avLst>
              <a:gd name="adj1" fmla="val -41263"/>
              <a:gd name="adj2" fmla="val -8310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名前を「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java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」に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8469719" y="4526135"/>
            <a:ext cx="2808000" cy="432000"/>
          </a:xfrm>
          <a:prstGeom prst="wedgeRoundRectCallout">
            <a:avLst>
              <a:gd name="adj1" fmla="val -41263"/>
              <a:gd name="adj2" fmla="val 256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④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さらにダブルクリック</a:t>
            </a:r>
          </a:p>
        </p:txBody>
      </p:sp>
    </p:spTree>
    <p:extLst>
      <p:ext uri="{BB962C8B-B14F-4D97-AF65-F5344CB8AC3E}">
        <p14:creationId xmlns:p14="http://schemas.microsoft.com/office/powerpoint/2010/main" val="26366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7" grpId="0" animBg="1"/>
      <p:bldP spid="18" grpId="0" animBg="1"/>
      <p:bldP spid="16" grpId="0" animBg="1"/>
      <p:bldP spid="2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2415</TotalTime>
  <Words>1123</Words>
  <Application>Microsoft Office PowerPoint</Application>
  <PresentationFormat>ワイド画面</PresentationFormat>
  <Paragraphs>236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Ｐ明朝</vt:lpstr>
      <vt:lpstr>ＭＳ ゴシック</vt:lpstr>
      <vt:lpstr>ＭＳ 明朝</vt:lpstr>
      <vt:lpstr>Arial</vt:lpstr>
      <vt:lpstr>Calibri</vt:lpstr>
      <vt:lpstr>Consolas</vt:lpstr>
      <vt:lpstr>Office テーマ</vt:lpstr>
      <vt:lpstr>JDK 18以降のインストール／デスクトップ編 (Windows 10/11 (64 bit))</vt:lpstr>
      <vt:lpstr>この資料の使用について</vt:lpstr>
      <vt:lpstr>改版履歴</vt:lpstr>
      <vt:lpstr>はじめに この資料の概要</vt:lpstr>
      <vt:lpstr>PowerPoint プレゼンテーション</vt:lpstr>
      <vt:lpstr>JDKのインストール (1) 公式サイトにアクセス</vt:lpstr>
      <vt:lpstr>JDKのインストール (2) ダウンロード</vt:lpstr>
      <vt:lpstr>JDKのインストール (3) 圧縮ファイルを展開</vt:lpstr>
      <vt:lpstr>JDKのインストール (4) 圧縮ファイルを展開（続き）</vt:lpstr>
      <vt:lpstr>JDKのインストール (5) 圧縮ファイルを展開（続き）</vt:lpstr>
      <vt:lpstr>JDKのインストール (6) 展開結果を確認</vt:lpstr>
      <vt:lpstr>PowerPoint プレゼンテーション</vt:lpstr>
      <vt:lpstr>JDKの使用環境の設定 (1) テキストエディタを開く</vt:lpstr>
      <vt:lpstr>JDKの使用環境の設定 (2) バッチ処理を記述</vt:lpstr>
      <vt:lpstr>JDKの使用環境を設定 (3) バッチファイルを保存</vt:lpstr>
      <vt:lpstr>JDKの使用環境の設定 (4) 確認</vt:lpstr>
      <vt:lpstr>PowerPoint プレゼンテーション</vt:lpstr>
      <vt:lpstr>プログラムの入力 (1) テキストエディタを開く</vt:lpstr>
      <vt:lpstr>プログラムの入力 (2) プログラムの入力と保存</vt:lpstr>
      <vt:lpstr>プログラムの入力 (3) 入力の終了と編集再開</vt:lpstr>
      <vt:lpstr>プログラムの入力 （参考） テキストエディタ使用上の注意</vt:lpstr>
      <vt:lpstr>PowerPoint プレゼンテーション</vt:lpstr>
      <vt:lpstr>JDKの使用 コンパイル(javac)と実行(java)</vt:lpstr>
      <vt:lpstr>トラブル対応 (1) 文字コードのエラー、文字化け</vt:lpstr>
      <vt:lpstr>トラブル対応 (2) プログラム実行の強制終了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JDKのインストール／デスクトップ編</dc:title>
  <dc:subject/>
  <dc:creator>古井陽之助</dc:creator>
  <cp:lastModifiedBy>古井 陽之助</cp:lastModifiedBy>
  <cp:revision>211</cp:revision>
  <cp:lastPrinted>2016-04-12T02:46:45Z</cp:lastPrinted>
  <dcterms:created xsi:type="dcterms:W3CDTF">2012-05-07T13:56:41Z</dcterms:created>
  <dcterms:modified xsi:type="dcterms:W3CDTF">2023-04-03T05:12:20Z</dcterms:modified>
</cp:coreProperties>
</file>