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421" r:id="rId2"/>
    <p:sldId id="427" r:id="rId3"/>
    <p:sldId id="428" r:id="rId4"/>
    <p:sldId id="422" r:id="rId5"/>
    <p:sldId id="435" r:id="rId6"/>
    <p:sldId id="423" r:id="rId7"/>
    <p:sldId id="429" r:id="rId8"/>
    <p:sldId id="467" r:id="rId9"/>
    <p:sldId id="424" r:id="rId10"/>
    <p:sldId id="474" r:id="rId11"/>
    <p:sldId id="450" r:id="rId12"/>
    <p:sldId id="475" r:id="rId13"/>
    <p:sldId id="476" r:id="rId14"/>
    <p:sldId id="477" r:id="rId15"/>
    <p:sldId id="478" r:id="rId16"/>
    <p:sldId id="484" r:id="rId17"/>
    <p:sldId id="479" r:id="rId18"/>
    <p:sldId id="480" r:id="rId19"/>
    <p:sldId id="481" r:id="rId20"/>
    <p:sldId id="483" r:id="rId21"/>
    <p:sldId id="482" r:id="rId22"/>
  </p:sldIdLst>
  <p:sldSz cx="12192000" cy="6858000"/>
  <p:notesSz cx="7099300" cy="10223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413EB27-D187-429D-BB16-3EA5290E1711}">
          <p14:sldIdLst>
            <p14:sldId id="421"/>
            <p14:sldId id="427"/>
            <p14:sldId id="428"/>
            <p14:sldId id="422"/>
          </p14:sldIdLst>
        </p14:section>
        <p14:section name="Eclipseのインストール（7-Zip使用）" id="{0CEC799F-4B36-4FD1-B611-247E1C8DF37E}">
          <p14:sldIdLst>
            <p14:sldId id="435"/>
            <p14:sldId id="423"/>
            <p14:sldId id="429"/>
            <p14:sldId id="467"/>
            <p14:sldId id="424"/>
            <p14:sldId id="474"/>
            <p14:sldId id="450"/>
          </p14:sldIdLst>
        </p14:section>
        <p14:section name="Eclipseの起動" id="{0873B0FA-75B8-49AA-8F5A-BFA98EF862A9}">
          <p14:sldIdLst>
            <p14:sldId id="475"/>
            <p14:sldId id="476"/>
            <p14:sldId id="477"/>
            <p14:sldId id="478"/>
            <p14:sldId id="484"/>
          </p14:sldIdLst>
        </p14:section>
        <p14:section name="Eclipseのおすすめの設定" id="{A10A5240-716A-459C-A3B2-477624C04820}">
          <p14:sldIdLst>
            <p14:sldId id="479"/>
            <p14:sldId id="480"/>
            <p14:sldId id="481"/>
            <p14:sldId id="483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00FF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7" autoAdjust="0"/>
    <p:restoredTop sz="94660"/>
  </p:normalViewPr>
  <p:slideViewPr>
    <p:cSldViewPr>
      <p:cViewPr varScale="1">
        <p:scale>
          <a:sx n="78" d="100"/>
          <a:sy n="78" d="100"/>
        </p:scale>
        <p:origin x="86" y="8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9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6DCB782-4BDD-4848-8A38-7866E3FB0873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B7BBBF23-46C1-41E4-BF50-C058DF2E8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8760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172" y="3263604"/>
            <a:ext cx="85344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0DC-790C-4ABB-8D7C-A846E1C55C3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78562"/>
            <a:ext cx="8534400" cy="115212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サブタイトル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A49D-3525-4018-830E-1CFA282CD2C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E4C-B9D9-4CBA-A3B1-67688265352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8784299" y="260648"/>
            <a:ext cx="0" cy="590465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橋メソッ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A3B-D736-491D-A839-FCA3F654A74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623392" y="404664"/>
            <a:ext cx="10945216" cy="59046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4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774-0F4B-4AB7-AC5E-CAA6F2F77EB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EAE-E727-4700-966E-1C74E6103FF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26D-9CCC-4B1C-BBB0-12DDB45C841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7C6-C45E-4470-8FCB-2FB3F2530D82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D60-A067-4DDC-B433-6DB4CD933F34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0A98-E187-4EC7-8753-82321791297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BAA-FF0D-43FD-B89C-7198A8E7052B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81D3-85E6-4839-813A-198AD6063ACC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fld id="{8221D9F8-5E7E-4BCD-9C26-335A05766C37}" type="datetime1">
              <a:rPr lang="ja-JP" altLang="en-US" smtClean="0"/>
              <a:pPr/>
              <a:t>2023/4/3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21A2121D-0ADF-4030-BB98-E654A7C528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hirakijava.github.io/suppo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ergedoc.osdn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rgedoc.osdn.j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ergedoc.osdn.j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Pleiades All in One</a:t>
            </a:r>
            <a:br>
              <a:rPr lang="en-US" altLang="ja-JP" dirty="0"/>
            </a:br>
            <a:r>
              <a:rPr lang="en-US" altLang="ja-JP" dirty="0"/>
              <a:t>Eclipse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2021</a:t>
            </a:r>
            <a:r>
              <a:rPr kumimoji="1" lang="ja-JP" altLang="en-US" dirty="0" smtClean="0"/>
              <a:t>以前のインストール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(Windows 10/11)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プログラミング」補足資料</a:t>
            </a:r>
            <a:endParaRPr lang="en-US" altLang="ja-JP" dirty="0"/>
          </a:p>
          <a:p>
            <a:r>
              <a:rPr lang="en-US" altLang="ja-JP" dirty="0" smtClean="0"/>
              <a:t>(C)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 古井陽之助</a:t>
            </a:r>
            <a:r>
              <a:rPr lang="en-US" altLang="ja-JP" dirty="0" smtClean="0"/>
              <a:t>,</a:t>
            </a:r>
            <a:r>
              <a:rPr lang="ja-JP" altLang="en-US" dirty="0" smtClean="0"/>
              <a:t> 神屋郁子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下川俊彦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合志和晃</a:t>
            </a:r>
            <a:r>
              <a:rPr lang="en-US" altLang="ja-JP" dirty="0" smtClean="0"/>
              <a:t>.</a:t>
            </a:r>
          </a:p>
          <a:p>
            <a:r>
              <a:rPr lang="en-US" altLang="ja-JP" dirty="0">
                <a:hlinkClick r:id="rId2"/>
              </a:rPr>
              <a:t>https://mihirakijava.github.io/support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2023/04</a:t>
            </a:r>
            <a:r>
              <a:rPr kumimoji="1"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7" y="3005398"/>
            <a:ext cx="5048955" cy="26673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</a:t>
            </a:r>
            <a:r>
              <a:rPr lang="ja-JP" altLang="en-US" dirty="0" smtClean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(5) </a:t>
            </a:r>
            <a:r>
              <a:rPr lang="ja-JP" altLang="en-US" dirty="0" smtClean="0"/>
              <a:t>圧縮ファイルを展開（続き）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展開</a:t>
            </a:r>
            <a:r>
              <a:rPr lang="ja-JP" altLang="en-US" dirty="0" smtClean="0"/>
              <a:t>先として </a:t>
            </a:r>
            <a:r>
              <a:rPr lang="en-US" altLang="ja-JP" dirty="0" smtClean="0"/>
              <a:t>C:\</a:t>
            </a:r>
            <a:r>
              <a:rPr lang="ja-JP" altLang="en-US" dirty="0" smtClean="0"/>
              <a:t> を指定</a:t>
            </a:r>
            <a:endParaRPr kumimoji="1"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ファイルが展開されるのを待つ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（うっかりボタンを押さないこと）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711624" y="5301208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3290438" y="5792276"/>
            <a:ext cx="1800000" cy="432000"/>
          </a:xfrm>
          <a:prstGeom prst="wedgeRoundRectCallout">
            <a:avLst>
              <a:gd name="adj1" fmla="val -45151"/>
              <a:gd name="adj2" fmla="val -8746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[OK]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を押す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1199696" y="2860342"/>
            <a:ext cx="2160000" cy="432000"/>
          </a:xfrm>
          <a:prstGeom prst="wedgeRoundRectCallout">
            <a:avLst>
              <a:gd name="adj1" fmla="val -43314"/>
              <a:gd name="adj2" fmla="val 9409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「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C:\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」を</a:t>
            </a:r>
            <a:r>
              <a:rPr lang="ja-JP" altLang="en-US" sz="2000" dirty="0">
                <a:solidFill>
                  <a:schemeClr val="tx1"/>
                </a:solidFill>
              </a:rPr>
              <a:t>入力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39416" y="3488565"/>
            <a:ext cx="4464496" cy="2284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839416" y="3748948"/>
            <a:ext cx="2520280" cy="2284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1199456" y="4173638"/>
            <a:ext cx="2880000" cy="687542"/>
          </a:xfrm>
          <a:prstGeom prst="wedgeRoundRectCallout">
            <a:avLst>
              <a:gd name="adj1" fmla="val -39884"/>
              <a:gd name="adj2" fmla="val -7449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チェックを外す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 smtClean="0">
                <a:solidFill>
                  <a:srgbClr val="C00000"/>
                </a:solidFill>
              </a:rPr>
              <a:t>※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忘れやすいので注意</a:t>
            </a:r>
            <a:endParaRPr kumimoji="1" lang="ja-JP" alt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07" y="3005398"/>
            <a:ext cx="5391902" cy="2981741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450000" y="6074735"/>
            <a:ext cx="288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ボタンを押さずに待つ</a:t>
            </a:r>
          </a:p>
        </p:txBody>
      </p:sp>
    </p:spTree>
    <p:extLst>
      <p:ext uri="{BB962C8B-B14F-4D97-AF65-F5344CB8AC3E}">
        <p14:creationId xmlns:p14="http://schemas.microsoft.com/office/powerpoint/2010/main" val="343610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93" y="2773186"/>
            <a:ext cx="4763165" cy="3810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</a:t>
            </a:r>
            <a:r>
              <a:rPr lang="ja-JP" altLang="en-US" dirty="0" smtClean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(6) </a:t>
            </a:r>
            <a:r>
              <a:rPr lang="ja-JP" altLang="en-US" dirty="0" smtClean="0"/>
              <a:t>圧縮ファイルを展開（続き）</a:t>
            </a:r>
            <a:endParaRPr kumimoji="1" lang="ja-JP" altLang="en-US" sz="20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中身</a:t>
            </a:r>
            <a:r>
              <a:rPr lang="ja-JP" altLang="en-US" dirty="0" smtClean="0"/>
              <a:t>を</a:t>
            </a:r>
            <a:r>
              <a:rPr lang="ja-JP" altLang="en-US" dirty="0"/>
              <a:t>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ja-JP" altLang="en-US" dirty="0"/>
              <a:t>ドライブにフォルダ </a:t>
            </a:r>
            <a:r>
              <a:rPr lang="en-US" altLang="ja-JP" dirty="0" err="1"/>
              <a:t>pleiades</a:t>
            </a:r>
            <a:r>
              <a:rPr lang="ja-JP" altLang="en-US" dirty="0"/>
              <a:t> 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作られたことを確認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17" y="2786915"/>
            <a:ext cx="4763165" cy="3810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7" name="角丸四角形 26"/>
          <p:cNvSpPr/>
          <p:nvPr/>
        </p:nvSpPr>
        <p:spPr>
          <a:xfrm>
            <a:off x="2534085" y="4559574"/>
            <a:ext cx="936104" cy="2880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>
            <a:off x="2821604" y="3615771"/>
            <a:ext cx="216024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4" name="正方形/長方形 13"/>
          <p:cNvSpPr/>
          <p:nvPr/>
        </p:nvSpPr>
        <p:spPr>
          <a:xfrm>
            <a:off x="3318762" y="5126885"/>
            <a:ext cx="288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Pleaides All in One </a:t>
            </a:r>
            <a:r>
              <a:rPr lang="en-US" altLang="ja-JP" sz="2000" dirty="0" smtClean="0">
                <a:solidFill>
                  <a:schemeClr val="tx1"/>
                </a:solidFill>
              </a:rPr>
              <a:t>Eclipse</a:t>
            </a: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 の</a:t>
            </a:r>
            <a:r>
              <a:rPr lang="ja-JP" altLang="en-US" sz="2000" dirty="0">
                <a:solidFill>
                  <a:schemeClr val="tx1"/>
                </a:solidFill>
              </a:rPr>
              <a:t>フォルダ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994229" y="2617402"/>
            <a:ext cx="72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(C:)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16" idx="2"/>
          </p:cNvCxnSpPr>
          <p:nvPr/>
        </p:nvCxnSpPr>
        <p:spPr bwMode="auto">
          <a:xfrm flipH="1">
            <a:off x="2994229" y="3049402"/>
            <a:ext cx="360000" cy="37959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直線コネクタ 24"/>
          <p:cNvCxnSpPr>
            <a:stCxn id="27" idx="3"/>
            <a:endCxn id="14" idx="0"/>
          </p:cNvCxnSpPr>
          <p:nvPr/>
        </p:nvCxnSpPr>
        <p:spPr bwMode="auto">
          <a:xfrm>
            <a:off x="3470189" y="4703590"/>
            <a:ext cx="1288573" cy="423295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688" y="3028894"/>
            <a:ext cx="390580" cy="400106"/>
          </a:xfrm>
          <a:prstGeom prst="rect">
            <a:avLst/>
          </a:prstGeom>
        </p:spPr>
      </p:pic>
      <p:cxnSp>
        <p:nvCxnSpPr>
          <p:cNvPr id="32" name="直線コネクタ 31"/>
          <p:cNvCxnSpPr/>
          <p:nvPr/>
        </p:nvCxnSpPr>
        <p:spPr bwMode="auto">
          <a:xfrm>
            <a:off x="8406583" y="3597105"/>
            <a:ext cx="893773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5" name="正方形/長方形 14"/>
          <p:cNvSpPr/>
          <p:nvPr/>
        </p:nvSpPr>
        <p:spPr>
          <a:xfrm>
            <a:off x="8365090" y="2617402"/>
            <a:ext cx="180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(C:) &gt;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pleiades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5" idx="2"/>
          </p:cNvCxnSpPr>
          <p:nvPr/>
        </p:nvCxnSpPr>
        <p:spPr bwMode="auto">
          <a:xfrm flipH="1">
            <a:off x="8940316" y="3049402"/>
            <a:ext cx="324774" cy="37959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823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  <p:bldP spid="1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0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7" y="2772000"/>
            <a:ext cx="4763165" cy="3810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eclipse.exe</a:t>
            </a:r>
            <a:r>
              <a:rPr lang="ja-JP" altLang="en-US" dirty="0" smtClean="0"/>
              <a:t>を実行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C:\pleiades\eclipse </a:t>
            </a:r>
            <a:r>
              <a:rPr lang="ja-JP" altLang="en-US" dirty="0" smtClean="0"/>
              <a:t>に移動</a:t>
            </a:r>
            <a:endParaRPr lang="en-US" altLang="ja-JP" dirty="0" smtClean="0"/>
          </a:p>
          <a:p>
            <a:r>
              <a:rPr lang="en-US" altLang="ja-JP" dirty="0" smtClean="0"/>
              <a:t>eclipse.exe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13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2783632" y="3573016"/>
            <a:ext cx="1512168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9" name="角丸四角形吹き出し 8"/>
          <p:cNvSpPr/>
          <p:nvPr/>
        </p:nvSpPr>
        <p:spPr>
          <a:xfrm>
            <a:off x="609599" y="2719114"/>
            <a:ext cx="3686201" cy="453394"/>
          </a:xfrm>
          <a:prstGeom prst="wedgeRoundRectCallout">
            <a:avLst>
              <a:gd name="adj1" fmla="val 36061"/>
              <a:gd name="adj2" fmla="val 9687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(C:) &gt; </a:t>
            </a:r>
            <a:r>
              <a:rPr kumimoji="1" lang="en-US" altLang="ja-JP" sz="2400" dirty="0" err="1" smtClean="0">
                <a:solidFill>
                  <a:schemeClr val="tx1"/>
                </a:solidFill>
              </a:rPr>
              <a:t>pleiades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&gt; eclipse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11624" y="5733256"/>
            <a:ext cx="864096" cy="2541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359696" y="5122599"/>
            <a:ext cx="2527086" cy="453394"/>
          </a:xfrm>
          <a:prstGeom prst="wedgeRoundRectCallout">
            <a:avLst>
              <a:gd name="adj1" fmla="val -37437"/>
              <a:gd name="adj2" fmla="val 8406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ダブルクリック</a:t>
            </a:r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しばらく待つ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23" y="2772000"/>
            <a:ext cx="4324954" cy="328658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7134198" y="6093296"/>
            <a:ext cx="3511603" cy="46166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Eclipse</a:t>
            </a:r>
            <a:r>
              <a:rPr lang="ja-JP" altLang="en-US" sz="2400" dirty="0" smtClean="0"/>
              <a:t>のスプラッシュ画面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194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523" y="2772000"/>
            <a:ext cx="4324954" cy="32865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1" y="2770213"/>
            <a:ext cx="6077798" cy="26578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ワークスペースの選択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ワークスペースはそのまま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2207568" y="3946505"/>
            <a:ext cx="1958009" cy="453394"/>
          </a:xfrm>
          <a:prstGeom prst="wedgeRoundRectCallout">
            <a:avLst>
              <a:gd name="adj1" fmla="val -61047"/>
              <a:gd name="adj2" fmla="val -4558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そのまま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3302000" y="5576191"/>
            <a:ext cx="1656184" cy="453394"/>
          </a:xfrm>
          <a:prstGeom prst="wedgeRoundRectCallout">
            <a:avLst>
              <a:gd name="adj1" fmla="val 37931"/>
              <a:gd name="adj2" fmla="val -8400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起動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さらにしばらく待つ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34198" y="6093296"/>
            <a:ext cx="3511603" cy="46166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Eclipse</a:t>
            </a:r>
            <a:r>
              <a:rPr lang="ja-JP" altLang="en-US" sz="2400" dirty="0" smtClean="0"/>
              <a:t>のスプラッシュ画面</a:t>
            </a:r>
            <a:endParaRPr kumimoji="1" lang="ja-JP" altLang="en-US" sz="2400" dirty="0" smtClean="0"/>
          </a:p>
        </p:txBody>
      </p:sp>
      <p:sp>
        <p:nvSpPr>
          <p:cNvPr id="15" name="角丸四角形 14"/>
          <p:cNvSpPr/>
          <p:nvPr/>
        </p:nvSpPr>
        <p:spPr>
          <a:xfrm>
            <a:off x="4367808" y="5013176"/>
            <a:ext cx="936104" cy="36004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9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690" y="3552317"/>
            <a:ext cx="3810532" cy="22863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(3) Eclipse</a:t>
            </a:r>
            <a:r>
              <a:rPr lang="ja-JP" altLang="en-US" dirty="0" smtClean="0"/>
              <a:t>の起動を確認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Eclipse</a:t>
            </a:r>
            <a:r>
              <a:rPr lang="ja-JP" altLang="en-US" dirty="0" smtClean="0"/>
              <a:t>のウインドウが開く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タスクバーへのピン留めが便利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タスクのアイコンを右クリック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タスクバーにピン留めする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 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選択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6" y="2348880"/>
            <a:ext cx="5635777" cy="4246838"/>
          </a:xfrm>
          <a:prstGeom prst="rect">
            <a:avLst/>
          </a:prstGeom>
        </p:spPr>
      </p:pic>
      <p:sp>
        <p:nvSpPr>
          <p:cNvPr id="14" name="角丸四角形吹き出し 13"/>
          <p:cNvSpPr/>
          <p:nvPr/>
        </p:nvSpPr>
        <p:spPr>
          <a:xfrm>
            <a:off x="6816080" y="5927934"/>
            <a:ext cx="2009220" cy="453394"/>
          </a:xfrm>
          <a:prstGeom prst="wedgeRoundRectCallout">
            <a:avLst>
              <a:gd name="adj1" fmla="val 61758"/>
              <a:gd name="adj2" fmla="val -4879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右クリック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9815700" y="5927934"/>
            <a:ext cx="1496806" cy="453394"/>
          </a:xfrm>
          <a:prstGeom prst="wedgeRoundRectCallout">
            <a:avLst>
              <a:gd name="adj1" fmla="val -51764"/>
              <a:gd name="adj2" fmla="val -19124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選択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9064810" y="5482302"/>
            <a:ext cx="467300" cy="409259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328248" y="4961043"/>
            <a:ext cx="1944967" cy="26465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4400" y="5839200"/>
            <a:ext cx="504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altLang="ja-JP" sz="2000" dirty="0" smtClean="0"/>
              <a:t>Eclipse</a:t>
            </a:r>
            <a:r>
              <a:rPr lang="ja-JP" altLang="en-US" sz="2000" dirty="0" smtClean="0"/>
              <a:t>の統合開発環境の画面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（バージョン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より見た目は異なる場合がある）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885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18"/>
          <a:stretch/>
        </p:blipFill>
        <p:spPr>
          <a:xfrm>
            <a:off x="1883532" y="3596650"/>
            <a:ext cx="9392961" cy="2242511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(4) Eclipse</a:t>
            </a:r>
            <a:r>
              <a:rPr lang="ja-JP" altLang="en-US" dirty="0" smtClean="0"/>
              <a:t>を終了するには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設定（後述）やプログラミング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（別資料）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あとは</a:t>
            </a:r>
            <a:endParaRPr lang="en-US" altLang="ja-JP" dirty="0"/>
          </a:p>
          <a:p>
            <a:r>
              <a:rPr lang="ja-JP" altLang="en-US" dirty="0" smtClean="0"/>
              <a:t>書いたソースファイルを保存して</a:t>
            </a:r>
            <a:endParaRPr lang="en-US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ウインドウ右上の</a:t>
            </a:r>
            <a:r>
              <a:rPr lang="en-US" altLang="ja-JP" dirty="0"/>
              <a:t>[×]</a:t>
            </a:r>
            <a:r>
              <a:rPr lang="ja-JP" altLang="en-US" dirty="0"/>
              <a:t>を押すと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Eclipse </a:t>
            </a:r>
            <a:r>
              <a:rPr lang="ja-JP" altLang="en-US" dirty="0"/>
              <a:t>は</a:t>
            </a:r>
            <a:r>
              <a:rPr lang="ja-JP" altLang="en-US" dirty="0" smtClean="0"/>
              <a:t>終了する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292709" y="4077449"/>
            <a:ext cx="21602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548289" y="4077449"/>
            <a:ext cx="21602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296000" y="5161258"/>
            <a:ext cx="3600000" cy="108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作業</a:t>
            </a:r>
            <a:r>
              <a:rPr lang="ja-JP" altLang="en-US" sz="3200" dirty="0" smtClean="0">
                <a:solidFill>
                  <a:schemeClr val="tx1"/>
                </a:solidFill>
              </a:rPr>
              <a:t>を終えたら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保存を忘れず</a:t>
            </a:r>
            <a:r>
              <a:rPr lang="ja-JP" altLang="en-US" sz="3200" dirty="0" smtClean="0">
                <a:solidFill>
                  <a:schemeClr val="tx1"/>
                </a:solidFill>
              </a:rPr>
              <a:t>に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9788958" y="2954075"/>
            <a:ext cx="1080000" cy="432000"/>
          </a:xfrm>
          <a:prstGeom prst="wedgeRoundRectCallout">
            <a:avLst>
              <a:gd name="adj1" fmla="val 38913"/>
              <a:gd name="adj2" fmla="val 8382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0797070" y="3545123"/>
            <a:ext cx="507654" cy="432049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672745" y="3100050"/>
            <a:ext cx="1944000" cy="648000"/>
          </a:xfrm>
          <a:prstGeom prst="wedgeRoundRectCallout">
            <a:avLst>
              <a:gd name="adj1" fmla="val 37197"/>
              <a:gd name="adj2" fmla="val 9526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いま作業中の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ファイル</a:t>
            </a:r>
            <a:r>
              <a:rPr lang="ja-JP" altLang="en-US" sz="2000" dirty="0">
                <a:solidFill>
                  <a:schemeClr val="tx1"/>
                </a:solidFill>
              </a:rPr>
              <a:t>を</a:t>
            </a:r>
            <a:r>
              <a:rPr lang="ja-JP" altLang="en-US" sz="2000" dirty="0" smtClean="0">
                <a:solidFill>
                  <a:schemeClr val="tx1"/>
                </a:solidFill>
              </a:rPr>
              <a:t>保存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2683879" y="3316050"/>
            <a:ext cx="1440000" cy="432000"/>
          </a:xfrm>
          <a:prstGeom prst="wedgeRoundRectCallout">
            <a:avLst>
              <a:gd name="adj1" fmla="val -49411"/>
              <a:gd name="adj2" fmla="val 11822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全て保存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00156" y="2577803"/>
            <a:ext cx="3525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C00000"/>
                </a:solidFill>
              </a:rPr>
              <a:t>※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このまま次ページに進むなら</a:t>
            </a:r>
            <a:endParaRPr kumimoji="1" lang="en-US" altLang="ja-JP" sz="2000" b="1" dirty="0" smtClean="0">
              <a:solidFill>
                <a:srgbClr val="C00000"/>
              </a:solidFill>
            </a:endParaRPr>
          </a:p>
          <a:p>
            <a:r>
              <a:rPr lang="ja-JP" altLang="en-US" sz="2000" b="1" dirty="0">
                <a:solidFill>
                  <a:srgbClr val="C00000"/>
                </a:solidFill>
              </a:rPr>
              <a:t>今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は終了しない</a:t>
            </a:r>
            <a:endParaRPr kumimoji="1" lang="ja-JP" alt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8" grpId="0" animBg="1"/>
      <p:bldP spid="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のおすすめの設定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6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8" y="3394536"/>
            <a:ext cx="5334744" cy="28578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のおすすめの設定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en-US" altLang="ja-JP" dirty="0" smtClean="0"/>
              <a:t>(1)</a:t>
            </a:r>
            <a:r>
              <a:rPr lang="ja-JP" altLang="en-US" dirty="0" smtClean="0"/>
              <a:t> 設定のダイアログを開く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ウインドウ</a:t>
            </a:r>
            <a:r>
              <a:rPr lang="en-US" altLang="ja-JP" dirty="0" smtClean="0"/>
              <a:t>]-[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を選択する</a:t>
            </a:r>
            <a:r>
              <a:rPr lang="ja-JP" altLang="en-US" dirty="0"/>
              <a:t>と</a:t>
            </a:r>
            <a:endParaRPr lang="en-US" altLang="ja-JP" dirty="0" smtClean="0"/>
          </a:p>
          <a:p>
            <a:r>
              <a:rPr lang="ja-JP" altLang="en-US" dirty="0" smtClean="0"/>
              <a:t>設定のダイアログが開く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223792" y="5320399"/>
            <a:ext cx="1656184" cy="29119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151784" y="3618925"/>
            <a:ext cx="864097" cy="29119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2207568" y="2841615"/>
            <a:ext cx="2363993" cy="453394"/>
          </a:xfrm>
          <a:prstGeom prst="wedgeRoundRectCallout">
            <a:avLst>
              <a:gd name="adj1" fmla="val 41424"/>
              <a:gd name="adj2" fmla="val 11426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ウインドウ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3241558" y="5927934"/>
            <a:ext cx="1766700" cy="453394"/>
          </a:xfrm>
          <a:prstGeom prst="wedgeRoundRectCallout">
            <a:avLst>
              <a:gd name="adj1" fmla="val 37986"/>
              <a:gd name="adj2" fmla="val -10971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設定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5" name="コンテンツ プレースホルダ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87" y="1726472"/>
            <a:ext cx="5110224" cy="452596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991883" y="5917041"/>
            <a:ext cx="3796231" cy="46166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/>
              <a:t>設定のダイアログウインドウ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147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8" grpId="0" animBg="1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コンテンツ プレースホルダー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r>
              <a:rPr kumimoji="1" lang="ja-JP" altLang="en-US" dirty="0" smtClean="0"/>
              <a:t>設定例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44" y="2201235"/>
            <a:ext cx="4816512" cy="44811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のおすすめの設定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en-US" altLang="ja-JP" dirty="0" smtClean="0"/>
              <a:t>(2)</a:t>
            </a:r>
            <a:r>
              <a:rPr lang="ja-JP" altLang="en-US" dirty="0" smtClean="0"/>
              <a:t> フォントを変更（設定例</a:t>
            </a:r>
            <a:r>
              <a:rPr lang="en-US" altLang="ja-JP" b="1" dirty="0" smtClean="0">
                <a:solidFill>
                  <a:srgbClr val="C00000"/>
                </a:solidFill>
              </a:rPr>
              <a:t>A</a:t>
            </a:r>
            <a:r>
              <a:rPr lang="ja-JP" altLang="en-US" dirty="0" smtClean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arenR"/>
            </a:pPr>
            <a:r>
              <a:rPr lang="ja-JP" altLang="en-US" b="1" dirty="0">
                <a:solidFill>
                  <a:srgbClr val="C00000"/>
                </a:solidFill>
              </a:rPr>
              <a:t>入出力全ての</a:t>
            </a:r>
            <a:r>
              <a:rPr lang="ja-JP" altLang="en-US" b="1" dirty="0" smtClean="0">
                <a:solidFill>
                  <a:srgbClr val="C00000"/>
                </a:solidFill>
              </a:rPr>
              <a:t>フォント</a:t>
            </a:r>
            <a:r>
              <a:rPr lang="ja-JP" altLang="en-US" dirty="0" smtClean="0"/>
              <a:t>変更なら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1127449" y="5085184"/>
            <a:ext cx="432048" cy="23521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1505168" y="2232594"/>
            <a:ext cx="2254423" cy="609869"/>
          </a:xfrm>
          <a:prstGeom prst="wedgeRoundRectCallout">
            <a:avLst>
              <a:gd name="adj1" fmla="val -55013"/>
              <a:gd name="adj2" fmla="val 1048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一般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外観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色とフォント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4583920" y="3715180"/>
            <a:ext cx="1426263" cy="398930"/>
          </a:xfrm>
          <a:prstGeom prst="wedgeRoundRectCallout">
            <a:avLst>
              <a:gd name="adj1" fmla="val -23471"/>
              <a:gd name="adj2" fmla="val -1258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編集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271464" y="5502962"/>
            <a:ext cx="576064" cy="23521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495600" y="3068960"/>
            <a:ext cx="504056" cy="23521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628234" y="4171900"/>
            <a:ext cx="1091502" cy="23521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583920" y="3068961"/>
            <a:ext cx="1091502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3878778" y="2231144"/>
            <a:ext cx="2325743" cy="612767"/>
          </a:xfrm>
          <a:prstGeom prst="wedgeRoundRectCallout">
            <a:avLst>
              <a:gd name="adj1" fmla="val -46194"/>
              <a:gd name="adj2" fmla="val 9418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基本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テキスト・フォント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918681" y="5972244"/>
            <a:ext cx="791575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4585060" y="5270157"/>
            <a:ext cx="1426263" cy="398930"/>
          </a:xfrm>
          <a:prstGeom prst="wedgeRoundRectCallout">
            <a:avLst>
              <a:gd name="adj1" fmla="val -15817"/>
              <a:gd name="adj2" fmla="val 11072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⑥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適用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83432" y="2617721"/>
            <a:ext cx="432048" cy="23521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29" idx="2"/>
            <a:endCxn id="22" idx="0"/>
          </p:cNvCxnSpPr>
          <p:nvPr/>
        </p:nvCxnSpPr>
        <p:spPr bwMode="auto">
          <a:xfrm>
            <a:off x="1199456" y="2852936"/>
            <a:ext cx="144017" cy="2232248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cxnSp>
        <p:nvCxnSpPr>
          <p:cNvPr id="47" name="直線矢印コネクタ 46"/>
          <p:cNvCxnSpPr>
            <a:stCxn id="22" idx="2"/>
            <a:endCxn id="28" idx="0"/>
          </p:cNvCxnSpPr>
          <p:nvPr/>
        </p:nvCxnSpPr>
        <p:spPr bwMode="auto">
          <a:xfrm>
            <a:off x="1343473" y="5320399"/>
            <a:ext cx="216023" cy="182563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pic>
        <p:nvPicPr>
          <p:cNvPr id="46" name="図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28" y="2134917"/>
            <a:ext cx="4067743" cy="4486901"/>
          </a:xfrm>
          <a:prstGeom prst="rect">
            <a:avLst/>
          </a:prstGeom>
        </p:spPr>
      </p:pic>
      <p:sp>
        <p:nvSpPr>
          <p:cNvPr id="51" name="角丸四角形 50"/>
          <p:cNvSpPr/>
          <p:nvPr/>
        </p:nvSpPr>
        <p:spPr>
          <a:xfrm>
            <a:off x="9203540" y="6248820"/>
            <a:ext cx="791575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2" name="角丸四角形吹き出し 51"/>
          <p:cNvSpPr/>
          <p:nvPr/>
        </p:nvSpPr>
        <p:spPr>
          <a:xfrm>
            <a:off x="9679894" y="5576548"/>
            <a:ext cx="1080000" cy="432000"/>
          </a:xfrm>
          <a:prstGeom prst="wedgeRoundRectCallout">
            <a:avLst>
              <a:gd name="adj1" fmla="val -43042"/>
              <a:gd name="adj2" fmla="val 9277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⑤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[OK]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101215" y="2708920"/>
            <a:ext cx="747313" cy="43204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8472264" y="1600201"/>
            <a:ext cx="1800000" cy="648000"/>
          </a:xfrm>
          <a:prstGeom prst="wedgeRoundRectCallout">
            <a:avLst>
              <a:gd name="adj1" fmla="val 41289"/>
              <a:gd name="adj2" fmla="val 7808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④ サイズを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大きくするなど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5" name="曲線コネクタ 54"/>
          <p:cNvCxnSpPr>
            <a:stCxn id="27" idx="3"/>
            <a:endCxn id="54" idx="1"/>
          </p:cNvCxnSpPr>
          <p:nvPr/>
        </p:nvCxnSpPr>
        <p:spPr bwMode="auto">
          <a:xfrm flipV="1">
            <a:off x="6010183" y="1924201"/>
            <a:ext cx="2462081" cy="1990444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chemeClr val="bg1">
                <a:lumMod val="50000"/>
                <a:alpha val="50000"/>
              </a:schemeClr>
            </a:solidFill>
            <a:round/>
            <a:headEnd/>
            <a:tailEnd type="triangle" w="lg" len="lg"/>
          </a:ln>
          <a:effectLst/>
        </p:spPr>
      </p:cxnSp>
      <p:cxnSp>
        <p:nvCxnSpPr>
          <p:cNvPr id="56" name="曲線コネクタ 55"/>
          <p:cNvCxnSpPr>
            <a:stCxn id="52" idx="1"/>
            <a:endCxn id="38" idx="3"/>
          </p:cNvCxnSpPr>
          <p:nvPr/>
        </p:nvCxnSpPr>
        <p:spPr bwMode="auto">
          <a:xfrm rot="10800000">
            <a:off x="6011324" y="5469622"/>
            <a:ext cx="3668571" cy="322926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chemeClr val="bg1">
                <a:lumMod val="50000"/>
                <a:alpha val="50000"/>
              </a:schemeClr>
            </a:solidFill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662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2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この資料の使用について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本資料は下記書籍の補足資料です。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近代科学社</a:t>
            </a:r>
            <a:r>
              <a:rPr lang="en-US" altLang="ja-JP" dirty="0" smtClean="0"/>
              <a:t>, (2019).</a:t>
            </a:r>
          </a:p>
          <a:p>
            <a:pPr lvl="4"/>
            <a:endParaRPr lang="en-US" altLang="ja-JP" dirty="0" smtClean="0"/>
          </a:p>
          <a:p>
            <a:r>
              <a:rPr kumimoji="1" lang="ja-JP" altLang="en-US" dirty="0" smtClean="0"/>
              <a:t>本資料の著作権は著者が所有します。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ただし、引用されている著作物の著作権はその著作権者のものです。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ja-JP" altLang="en-US" dirty="0"/>
              <a:t>本資料</a:t>
            </a:r>
            <a:r>
              <a:rPr lang="ja-JP" altLang="en-US" dirty="0" smtClean="0"/>
              <a:t>の改変・配布は、</a:t>
            </a:r>
            <a:r>
              <a:rPr lang="ja-JP" altLang="en-US" dirty="0"/>
              <a:t>学校</a:t>
            </a:r>
            <a:r>
              <a:rPr kumimoji="1" lang="ja-JP" altLang="en-US" dirty="0" smtClean="0"/>
              <a:t>・企業等の団体内部での利用に限り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可能です。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ただし、団体外部への配布は禁止します。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コンテンツ プレースホルダー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r>
              <a:rPr kumimoji="1" lang="ja-JP" altLang="en-US" dirty="0" smtClean="0"/>
              <a:t>設定例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のおすすめの設定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en-US" altLang="ja-JP" dirty="0" smtClean="0"/>
              <a:t>(3)</a:t>
            </a:r>
            <a:r>
              <a:rPr lang="ja-JP" altLang="en-US" dirty="0" smtClean="0"/>
              <a:t> フォントを変更（設定例</a:t>
            </a:r>
            <a:r>
              <a:rPr lang="en-US" altLang="ja-JP" b="1" dirty="0" smtClean="0">
                <a:solidFill>
                  <a:srgbClr val="00B0F0"/>
                </a:solidFill>
              </a:rPr>
              <a:t>B</a:t>
            </a:r>
            <a:r>
              <a:rPr lang="ja-JP" altLang="en-US" dirty="0" smtClean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arenR" startAt="2"/>
            </a:pPr>
            <a:r>
              <a:rPr lang="ja-JP" altLang="en-US" b="1" dirty="0">
                <a:solidFill>
                  <a:srgbClr val="00B0F0"/>
                </a:solidFill>
              </a:rPr>
              <a:t>エディタ部分のみ</a:t>
            </a:r>
            <a:r>
              <a:rPr lang="ja-JP" altLang="en-US" dirty="0"/>
              <a:t>の変更なら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6" y="2201235"/>
            <a:ext cx="4816512" cy="4481186"/>
          </a:xfrm>
          <a:prstGeom prst="rect">
            <a:avLst/>
          </a:prstGeom>
        </p:spPr>
      </p:pic>
      <p:sp>
        <p:nvSpPr>
          <p:cNvPr id="65" name="角丸四角形 64"/>
          <p:cNvSpPr/>
          <p:nvPr/>
        </p:nvSpPr>
        <p:spPr>
          <a:xfrm>
            <a:off x="2501423" y="3212976"/>
            <a:ext cx="504056" cy="180000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619173" y="3382654"/>
            <a:ext cx="1855309" cy="180000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607116" y="3068960"/>
            <a:ext cx="1091502" cy="2880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4921033" y="5972425"/>
            <a:ext cx="791575" cy="2880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1" name="角丸四角形吹き出し 70"/>
          <p:cNvSpPr/>
          <p:nvPr/>
        </p:nvSpPr>
        <p:spPr>
          <a:xfrm>
            <a:off x="3871856" y="2232594"/>
            <a:ext cx="2325743" cy="606180"/>
          </a:xfrm>
          <a:prstGeom prst="wedgeRoundRectCallout">
            <a:avLst>
              <a:gd name="adj1" fmla="val -42504"/>
              <a:gd name="adj2" fmla="val 96216"/>
              <a:gd name="adj3" fmla="val 16667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en-US" altLang="ja-JP" sz="2000" b="1" dirty="0" smtClean="0">
                <a:solidFill>
                  <a:srgbClr val="00B0F0"/>
                </a:solidFill>
              </a:rPr>
              <a:t>Java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en-US" altLang="ja-JP" sz="2000" b="1" dirty="0" smtClean="0">
                <a:solidFill>
                  <a:srgbClr val="00B0F0"/>
                </a:solidFill>
              </a:rPr>
              <a:t>Java</a:t>
            </a:r>
            <a:r>
              <a:rPr kumimoji="1" lang="ja-JP" altLang="en-US" sz="2000" b="1" dirty="0" smtClean="0">
                <a:solidFill>
                  <a:srgbClr val="00B0F0"/>
                </a:solidFill>
              </a:rPr>
              <a:t> エディター～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124275" y="5085184"/>
            <a:ext cx="432048" cy="235215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1268290" y="5502962"/>
            <a:ext cx="576064" cy="235215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967906" y="2473530"/>
            <a:ext cx="432048" cy="383605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>
            <a:stCxn id="74" idx="2"/>
            <a:endCxn id="72" idx="0"/>
          </p:cNvCxnSpPr>
          <p:nvPr/>
        </p:nvCxnSpPr>
        <p:spPr bwMode="auto">
          <a:xfrm>
            <a:off x="1183930" y="2857135"/>
            <a:ext cx="156369" cy="2228049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lg" len="lg"/>
          </a:ln>
          <a:effectLst/>
        </p:spPr>
      </p:cxnSp>
      <p:cxnSp>
        <p:nvCxnSpPr>
          <p:cNvPr id="76" name="直線矢印コネクタ 75"/>
          <p:cNvCxnSpPr>
            <a:stCxn id="72" idx="2"/>
            <a:endCxn id="73" idx="0"/>
          </p:cNvCxnSpPr>
          <p:nvPr/>
        </p:nvCxnSpPr>
        <p:spPr bwMode="auto">
          <a:xfrm>
            <a:off x="1340299" y="5320399"/>
            <a:ext cx="216023" cy="182563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lg" len="lg"/>
          </a:ln>
          <a:effectLst/>
        </p:spPr>
      </p:cxnSp>
      <p:sp>
        <p:nvSpPr>
          <p:cNvPr id="77" name="角丸四角形吹き出し 76"/>
          <p:cNvSpPr/>
          <p:nvPr/>
        </p:nvSpPr>
        <p:spPr>
          <a:xfrm>
            <a:off x="1491961" y="2232594"/>
            <a:ext cx="2254423" cy="609869"/>
          </a:xfrm>
          <a:prstGeom prst="wedgeRoundRectCallout">
            <a:avLst>
              <a:gd name="adj1" fmla="val -55013"/>
              <a:gd name="adj2" fmla="val 104836"/>
              <a:gd name="adj3" fmla="val 16667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一般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外観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色とフォント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79" name="図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28" y="2134917"/>
            <a:ext cx="4067743" cy="4486901"/>
          </a:xfrm>
          <a:prstGeom prst="rect">
            <a:avLst/>
          </a:prstGeom>
        </p:spPr>
      </p:pic>
      <p:sp>
        <p:nvSpPr>
          <p:cNvPr id="80" name="角丸四角形 79"/>
          <p:cNvSpPr/>
          <p:nvPr/>
        </p:nvSpPr>
        <p:spPr>
          <a:xfrm>
            <a:off x="9203540" y="6248820"/>
            <a:ext cx="791575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6932976" y="2680186"/>
            <a:ext cx="1611296" cy="676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2" name="角丸四角形吹き出し 81"/>
          <p:cNvSpPr/>
          <p:nvPr/>
        </p:nvSpPr>
        <p:spPr>
          <a:xfrm>
            <a:off x="7982399" y="1441999"/>
            <a:ext cx="3600000" cy="1008000"/>
          </a:xfrm>
          <a:prstGeom prst="wedgeRoundRectCallout">
            <a:avLst>
              <a:gd name="adj1" fmla="val -40119"/>
              <a:gd name="adj2" fmla="val 6661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④ フォントを変更するなど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rgbClr val="0000FF"/>
                </a:solidFill>
              </a:rPr>
              <a:t>※</a:t>
            </a:r>
            <a:r>
              <a:rPr kumimoji="1" lang="en-US" altLang="ja-JP" sz="2000" b="1" dirty="0" err="1" smtClean="0">
                <a:solidFill>
                  <a:srgbClr val="0000FF"/>
                </a:solidFill>
              </a:rPr>
              <a:t>Ricty</a:t>
            </a:r>
            <a:r>
              <a:rPr kumimoji="1" lang="en-US" altLang="ja-JP" sz="2000" b="1" dirty="0" smtClean="0">
                <a:solidFill>
                  <a:srgbClr val="0000FF"/>
                </a:solidFill>
              </a:rPr>
              <a:t> Diminished</a:t>
            </a:r>
            <a:r>
              <a:rPr kumimoji="1" lang="ja-JP" altLang="en-US" sz="20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000" b="1" dirty="0" smtClean="0">
                <a:solidFill>
                  <a:srgbClr val="0000FF"/>
                </a:solidFill>
              </a:rPr>
              <a:t>Discord </a:t>
            </a:r>
            <a:r>
              <a:rPr kumimoji="1" lang="ja-JP" altLang="en-US" sz="2000" b="1" dirty="0" smtClean="0">
                <a:solidFill>
                  <a:srgbClr val="0000FF"/>
                </a:solidFill>
              </a:rPr>
              <a:t>は</a:t>
            </a:r>
            <a:endParaRPr kumimoji="1" lang="en-US" altLang="ja-JP" sz="2000" b="1" dirty="0" smtClean="0">
              <a:solidFill>
                <a:srgbClr val="0000FF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rgbClr val="0000FF"/>
                </a:solidFill>
              </a:rPr>
              <a:t>別途インストールが必要</a:t>
            </a:r>
            <a:endParaRPr kumimoji="1" lang="ja-JP" alt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83" name="角丸四角形吹き出し 82"/>
          <p:cNvSpPr/>
          <p:nvPr/>
        </p:nvSpPr>
        <p:spPr>
          <a:xfrm>
            <a:off x="9679894" y="5576548"/>
            <a:ext cx="1080000" cy="432000"/>
          </a:xfrm>
          <a:prstGeom prst="wedgeRoundRectCallout">
            <a:avLst>
              <a:gd name="adj1" fmla="val -43042"/>
              <a:gd name="adj2" fmla="val 9277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⑤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[OK]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84" name="曲線コネクタ 83"/>
          <p:cNvCxnSpPr>
            <a:stCxn id="86" idx="3"/>
            <a:endCxn id="82" idx="1"/>
          </p:cNvCxnSpPr>
          <p:nvPr/>
        </p:nvCxnSpPr>
        <p:spPr bwMode="auto">
          <a:xfrm flipV="1">
            <a:off x="6010183" y="1945999"/>
            <a:ext cx="1972216" cy="1968646"/>
          </a:xfrm>
          <a:prstGeom prst="curvedConnector3">
            <a:avLst>
              <a:gd name="adj1" fmla="val 23794"/>
            </a:avLst>
          </a:prstGeom>
          <a:noFill/>
          <a:ln w="76200">
            <a:solidFill>
              <a:schemeClr val="bg1">
                <a:lumMod val="50000"/>
                <a:alpha val="50000"/>
              </a:schemeClr>
            </a:solidFill>
            <a:round/>
            <a:headEnd/>
            <a:tailEnd type="triangle" w="lg" len="lg"/>
          </a:ln>
          <a:effectLst/>
        </p:spPr>
      </p:cxnSp>
      <p:cxnSp>
        <p:nvCxnSpPr>
          <p:cNvPr id="85" name="曲線コネクタ 84"/>
          <p:cNvCxnSpPr>
            <a:stCxn id="83" idx="1"/>
            <a:endCxn id="87" idx="3"/>
          </p:cNvCxnSpPr>
          <p:nvPr/>
        </p:nvCxnSpPr>
        <p:spPr bwMode="auto">
          <a:xfrm rot="10800000">
            <a:off x="6011324" y="5469622"/>
            <a:ext cx="3668571" cy="322926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chemeClr val="bg1">
                <a:lumMod val="50000"/>
                <a:alpha val="50000"/>
              </a:schemeClr>
            </a:solidFill>
            <a:round/>
            <a:headEnd/>
            <a:tailEnd type="triangle" w="lg" len="lg"/>
          </a:ln>
          <a:effectLst/>
        </p:spPr>
      </p:cxnSp>
      <p:sp>
        <p:nvSpPr>
          <p:cNvPr id="86" name="角丸四角形吹き出し 85"/>
          <p:cNvSpPr/>
          <p:nvPr/>
        </p:nvSpPr>
        <p:spPr>
          <a:xfrm>
            <a:off x="4583920" y="3715180"/>
            <a:ext cx="1426263" cy="398930"/>
          </a:xfrm>
          <a:prstGeom prst="wedgeRoundRectCallout">
            <a:avLst>
              <a:gd name="adj1" fmla="val -23471"/>
              <a:gd name="adj2" fmla="val -125846"/>
              <a:gd name="adj3" fmla="val 16667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編集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7" name="角丸四角形吹き出し 86"/>
          <p:cNvSpPr/>
          <p:nvPr/>
        </p:nvSpPr>
        <p:spPr>
          <a:xfrm>
            <a:off x="4585060" y="5270157"/>
            <a:ext cx="1426263" cy="398930"/>
          </a:xfrm>
          <a:prstGeom prst="wedgeRoundRectCallout">
            <a:avLst>
              <a:gd name="adj1" fmla="val -15817"/>
              <a:gd name="adj2" fmla="val 110723"/>
              <a:gd name="adj3" fmla="val 16667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⑥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適用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2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80" grpId="0" animBg="1"/>
      <p:bldP spid="81" grpId="0" animBg="1"/>
      <p:bldP spid="82" grpId="0" animBg="1"/>
      <p:bldP spid="83" grpId="0" animBg="1"/>
      <p:bldP spid="86" grpId="0" animBg="1"/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5" y="1856820"/>
            <a:ext cx="5128976" cy="44811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Eclipse</a:t>
            </a:r>
            <a:r>
              <a:rPr lang="ja-JP" altLang="en-US" dirty="0" smtClean="0"/>
              <a:t>のおすすめの設定</a:t>
            </a:r>
            <a:br>
              <a:rPr lang="ja-JP" altLang="en-US" dirty="0" smtClean="0"/>
            </a:br>
            <a:r>
              <a:rPr lang="en-US" altLang="ja-JP" dirty="0" smtClean="0"/>
              <a:t>(4)</a:t>
            </a:r>
            <a:r>
              <a:rPr lang="ja-JP" altLang="en-US" dirty="0" smtClean="0"/>
              <a:t> 保存アクションを変更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[Java]-[</a:t>
            </a:r>
            <a:r>
              <a:rPr lang="ja-JP" altLang="en-US" dirty="0" smtClean="0"/>
              <a:t>エディター</a:t>
            </a:r>
            <a:r>
              <a:rPr lang="en-US" altLang="ja-JP" dirty="0" smtClean="0"/>
              <a:t>]</a:t>
            </a:r>
            <a:br>
              <a:rPr lang="en-US" altLang="ja-JP" dirty="0" smtClean="0"/>
            </a:br>
            <a:r>
              <a:rPr lang="en-US" altLang="ja-JP" dirty="0" smtClean="0"/>
              <a:t>-[</a:t>
            </a:r>
            <a:r>
              <a:rPr lang="ja-JP" altLang="en-US" dirty="0" smtClean="0"/>
              <a:t>保存アクション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ja-JP" altLang="en-US" dirty="0" smtClean="0"/>
              <a:t>「保存時に選択したアクションを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実行」のチェックを外す</a:t>
            </a:r>
            <a:endParaRPr lang="en-US" altLang="ja-JP" dirty="0" smtClean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6384032" y="3250631"/>
            <a:ext cx="504056" cy="25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805836" y="2507005"/>
            <a:ext cx="1530524" cy="27392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528048" y="3780512"/>
            <a:ext cx="504056" cy="25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6744072" y="5013176"/>
            <a:ext cx="648072" cy="25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6017716" y="1369635"/>
            <a:ext cx="3246635" cy="766643"/>
          </a:xfrm>
          <a:prstGeom prst="wedgeRoundRectCallout">
            <a:avLst>
              <a:gd name="adj1" fmla="val -30166"/>
              <a:gd name="adj2" fmla="val 18812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① </a:t>
            </a:r>
            <a:r>
              <a:rPr lang="en-US" altLang="ja-JP" sz="2400" dirty="0">
                <a:solidFill>
                  <a:schemeClr val="tx1"/>
                </a:solidFill>
              </a:rPr>
              <a:t>[Java]-[</a:t>
            </a:r>
            <a:r>
              <a:rPr lang="ja-JP" altLang="en-US" sz="2400" dirty="0">
                <a:solidFill>
                  <a:schemeClr val="tx1"/>
                </a:solidFill>
              </a:rPr>
              <a:t>エディター</a:t>
            </a:r>
            <a:r>
              <a:rPr lang="en-US" altLang="ja-JP" sz="2400" dirty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保存アクション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7935093" y="3051166"/>
            <a:ext cx="2745715" cy="398930"/>
          </a:xfrm>
          <a:prstGeom prst="wedgeRoundRectCallout">
            <a:avLst>
              <a:gd name="adj1" fmla="val -36687"/>
              <a:gd name="adj2" fmla="val -10170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② チェックを</a:t>
            </a:r>
            <a:r>
              <a:rPr lang="ja-JP" altLang="en-US" sz="2400" b="1" dirty="0" smtClean="0">
                <a:solidFill>
                  <a:srgbClr val="C00000"/>
                </a:solidFill>
              </a:rPr>
              <a:t>外す</a:t>
            </a:r>
            <a:endParaRPr kumimoji="1" lang="ja-JP" alt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9853235" y="5996544"/>
            <a:ext cx="791575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7932203" y="5306868"/>
            <a:ext cx="2961740" cy="398930"/>
          </a:xfrm>
          <a:prstGeom prst="wedgeRoundRectCallout">
            <a:avLst>
              <a:gd name="adj1" fmla="val 30679"/>
              <a:gd name="adj2" fmla="val 1118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③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適用して閉じる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>
            <a:stCxn id="23" idx="2"/>
            <a:endCxn id="19" idx="0"/>
          </p:cNvCxnSpPr>
          <p:nvPr/>
        </p:nvCxnSpPr>
        <p:spPr bwMode="auto">
          <a:xfrm>
            <a:off x="6636060" y="3501008"/>
            <a:ext cx="144016" cy="279504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cxnSp>
        <p:nvCxnSpPr>
          <p:cNvPr id="34" name="直線矢印コネクタ 33"/>
          <p:cNvCxnSpPr>
            <a:stCxn id="19" idx="2"/>
            <a:endCxn id="22" idx="0"/>
          </p:cNvCxnSpPr>
          <p:nvPr/>
        </p:nvCxnSpPr>
        <p:spPr bwMode="auto">
          <a:xfrm>
            <a:off x="6780076" y="4030889"/>
            <a:ext cx="288032" cy="982287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sp>
        <p:nvSpPr>
          <p:cNvPr id="17" name="テキスト ボックス 16"/>
          <p:cNvSpPr txBox="1"/>
          <p:nvPr/>
        </p:nvSpPr>
        <p:spPr>
          <a:xfrm>
            <a:off x="1143418" y="4772335"/>
            <a:ext cx="4320000" cy="144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just"/>
            <a:r>
              <a:rPr lang="ja-JP" altLang="en-US" sz="2000" dirty="0"/>
              <a:t>「保存アクション」とは？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ja-JP" sz="2000" dirty="0"/>
              <a:t>Java</a:t>
            </a:r>
            <a:r>
              <a:rPr lang="ja-JP" altLang="en-US" sz="2000" dirty="0"/>
              <a:t>ソースファイル</a:t>
            </a:r>
            <a:r>
              <a:rPr lang="ja-JP" altLang="en-US" sz="2000" dirty="0" smtClean="0"/>
              <a:t>の体裁を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Eclipse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（勝手に）</a:t>
            </a:r>
            <a:r>
              <a:rPr lang="ja-JP" altLang="en-US" sz="2000" dirty="0" smtClean="0"/>
              <a:t>修正する機能</a:t>
            </a:r>
            <a:endParaRPr lang="ja-JP" alt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ja-JP" altLang="en-US" sz="2000" dirty="0"/>
              <a:t>無効にするのがおすすめ</a:t>
            </a:r>
          </a:p>
        </p:txBody>
      </p:sp>
    </p:spTree>
    <p:extLst>
      <p:ext uri="{BB962C8B-B14F-4D97-AF65-F5344CB8AC3E}">
        <p14:creationId xmlns:p14="http://schemas.microsoft.com/office/powerpoint/2010/main" val="150012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19" grpId="0" animBg="1"/>
      <p:bldP spid="22" grpId="0" animBg="1"/>
      <p:bldP spid="24" grpId="0" animBg="1"/>
      <p:bldP spid="25" grpId="0" animBg="1"/>
      <p:bldP spid="27" grpId="0" animBg="1"/>
      <p:bldP spid="29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改版</a:t>
            </a:r>
            <a:r>
              <a:rPr lang="ja-JP" altLang="en-US" dirty="0"/>
              <a:t>履歴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2019/09/30 </a:t>
            </a:r>
            <a:r>
              <a:rPr lang="ja-JP" altLang="en-US" dirty="0"/>
              <a:t>初版。</a:t>
            </a:r>
          </a:p>
          <a:p>
            <a:r>
              <a:rPr lang="en-US" altLang="ja-JP" dirty="0" smtClean="0"/>
              <a:t>2023/04/03: 2023/04</a:t>
            </a:r>
            <a:r>
              <a:rPr lang="ja-JP" altLang="en-US" dirty="0" smtClean="0"/>
              <a:t>版</a:t>
            </a:r>
            <a:endParaRPr lang="en-US" altLang="ja-JP" dirty="0"/>
          </a:p>
          <a:p>
            <a:pPr lvl="1"/>
            <a:r>
              <a:rPr lang="en-US" altLang="ja-JP" dirty="0" smtClean="0"/>
              <a:t>Eclipse 2021</a:t>
            </a:r>
            <a:r>
              <a:rPr lang="ja-JP" altLang="en-US" dirty="0" smtClean="0"/>
              <a:t>以前向けの資料として改訂。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はじめに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Eclipse (Pleiades All in One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Eclipse) </a:t>
            </a:r>
            <a:r>
              <a:rPr kumimoji="1" lang="ja-JP" altLang="en-US" dirty="0" smtClean="0"/>
              <a:t>のインストール方法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プログラミングのための統合開発環境</a:t>
            </a:r>
            <a:endParaRPr kumimoji="1" lang="en-US" altLang="ja-JP" dirty="0" smtClean="0"/>
          </a:p>
          <a:p>
            <a:pPr lvl="4"/>
            <a:endParaRPr kumimoji="1" lang="en-US" altLang="ja-JP" dirty="0"/>
          </a:p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オペレーティングシステムとして </a:t>
            </a:r>
            <a:r>
              <a:rPr lang="en-US" altLang="ja-JP" dirty="0" smtClean="0"/>
              <a:t>Windows 10/11</a:t>
            </a:r>
            <a:r>
              <a:rPr lang="ja-JP" altLang="en-US" dirty="0" smtClean="0"/>
              <a:t> を使用</a:t>
            </a:r>
            <a:endParaRPr lang="en-US" altLang="ja-JP" dirty="0" smtClean="0"/>
          </a:p>
          <a:p>
            <a:pPr lvl="1"/>
            <a:r>
              <a:rPr lang="en-US" altLang="ja-JP" b="1" dirty="0" smtClean="0">
                <a:solidFill>
                  <a:srgbClr val="0000FF"/>
                </a:solidFill>
              </a:rPr>
              <a:t>Eclipse 2021-12 </a:t>
            </a:r>
            <a:r>
              <a:rPr lang="ja-JP" altLang="en-US" b="1" dirty="0" err="1" smtClean="0">
                <a:solidFill>
                  <a:srgbClr val="0000FF"/>
                </a:solidFill>
              </a:rPr>
              <a:t>までの</a:t>
            </a:r>
            <a:r>
              <a:rPr lang="ja-JP" altLang="en-US" b="1" dirty="0" smtClean="0">
                <a:solidFill>
                  <a:srgbClr val="0000FF"/>
                </a:solidFill>
              </a:rPr>
              <a:t>版を使用</a:t>
            </a:r>
            <a:endParaRPr lang="en-US" altLang="ja-JP" b="1" dirty="0" smtClean="0">
              <a:solidFill>
                <a:srgbClr val="0000FF"/>
              </a:solidFill>
            </a:endParaRPr>
          </a:p>
          <a:p>
            <a:pPr lvl="2"/>
            <a:r>
              <a:rPr lang="ja-JP" altLang="en-US" dirty="0" smtClean="0"/>
              <a:t>それよりあとの版については別ファイルを参照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7-Zip</a:t>
            </a:r>
            <a:r>
              <a:rPr lang="ja-JP" altLang="en-US" dirty="0" smtClean="0"/>
              <a:t>のインストール手順については別ファイルを参照</a:t>
            </a:r>
            <a:endParaRPr lang="en-US" altLang="ja-JP" dirty="0" smtClean="0"/>
          </a:p>
          <a:p>
            <a:pPr lvl="1"/>
            <a:r>
              <a:rPr lang="en-US" altLang="ja-JP" dirty="0"/>
              <a:t>C</a:t>
            </a:r>
            <a:r>
              <a:rPr lang="ja-JP" altLang="en-US" dirty="0"/>
              <a:t>ドライブ直下のルートフォルダ</a:t>
            </a:r>
            <a:r>
              <a:rPr lang="en-US" altLang="ja-JP" dirty="0"/>
              <a:t>(C:\)</a:t>
            </a:r>
            <a:r>
              <a:rPr lang="ja-JP" altLang="en-US" dirty="0"/>
              <a:t>に書き込み可能である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pPr lvl="4"/>
            <a:endParaRPr lang="en-US" altLang="ja-JP" dirty="0"/>
          </a:p>
          <a:p>
            <a:r>
              <a:rPr kumimoji="1" lang="ja-JP" altLang="en-US" dirty="0" smtClean="0"/>
              <a:t>注意事項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この資料中の画面は主に </a:t>
            </a:r>
            <a:r>
              <a:rPr kumimoji="1" lang="en-US" altLang="ja-JP" dirty="0" smtClean="0"/>
              <a:t>Windows 10 Home (64 bit)</a:t>
            </a:r>
            <a:r>
              <a:rPr kumimoji="1" lang="ja-JP" altLang="en-US" dirty="0" smtClean="0"/>
              <a:t> 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ソフトウェアのアップデート等に伴い手順や画面は変わることがある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Eclipse</a:t>
            </a:r>
            <a:r>
              <a:rPr lang="ja-JP" altLang="en-US" dirty="0"/>
              <a:t> </a:t>
            </a:r>
            <a:r>
              <a:rPr lang="en-US" altLang="ja-JP" dirty="0"/>
              <a:t>2021</a:t>
            </a:r>
            <a:r>
              <a:rPr lang="ja-JP" altLang="en-US" dirty="0"/>
              <a:t>以前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kumimoji="1" lang="en-US" altLang="ja-JP" dirty="0" smtClean="0"/>
              <a:t>7-Zip</a:t>
            </a:r>
            <a:r>
              <a:rPr kumimoji="1" lang="ja-JP" altLang="en-US" dirty="0" smtClean="0"/>
              <a:t>を使用したインストール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34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2159332"/>
            <a:ext cx="9535856" cy="4582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Eclipse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Pleiades All in One</a:t>
            </a:r>
            <a:r>
              <a:rPr lang="ja-JP" altLang="en-US" dirty="0" smtClean="0"/>
              <a:t>の公式サイトにアクセス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3"/>
              </a:rPr>
              <a:t>http://mergedoc.osdn.jp/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にアクセス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48228" y="5104678"/>
            <a:ext cx="2160240" cy="86409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38060" y="6381328"/>
            <a:ext cx="7715895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※Pleiades All in One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3"/>
              </a:rPr>
              <a:t>http://mergedoc.osdn.jp/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2023/04/03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sp>
        <p:nvSpPr>
          <p:cNvPr id="12" name="角丸四角形吹き出し 11"/>
          <p:cNvSpPr/>
          <p:nvPr/>
        </p:nvSpPr>
        <p:spPr>
          <a:xfrm>
            <a:off x="6386055" y="3451997"/>
            <a:ext cx="2520000" cy="812830"/>
          </a:xfrm>
          <a:prstGeom prst="wedgeRoundRectCallout">
            <a:avLst>
              <a:gd name="adj1" fmla="val 39817"/>
              <a:gd name="adj2" fmla="val 14612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使用したい版を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8976320" y="4617132"/>
            <a:ext cx="1188132" cy="3042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9063641" y="3456767"/>
            <a:ext cx="2520000" cy="812830"/>
          </a:xfrm>
          <a:prstGeom prst="wedgeRoundRectCallout">
            <a:avLst>
              <a:gd name="adj1" fmla="val -33540"/>
              <a:gd name="adj2" fmla="val 8759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もっと前の版は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ここをクリック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160000"/>
            <a:ext cx="7621064" cy="4191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Eclipse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用</a:t>
            </a:r>
            <a:r>
              <a:rPr lang="ja-JP" altLang="en-US" dirty="0"/>
              <a:t>の</a:t>
            </a:r>
            <a:r>
              <a:rPr kumimoji="1" lang="en-US" altLang="ja-JP" dirty="0" smtClean="0"/>
              <a:t>Full Edition</a:t>
            </a:r>
            <a:r>
              <a:rPr kumimoji="1" lang="ja-JP" altLang="en-US" dirty="0" smtClean="0"/>
              <a:t>をダウンロード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782992" y="4581128"/>
            <a:ext cx="769392" cy="43204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38060" y="6381328"/>
            <a:ext cx="771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※Pleiades All in One</a:t>
            </a:r>
            <a:r>
              <a:rPr lang="ja-JP" altLang="en-US" dirty="0"/>
              <a:t>の</a:t>
            </a:r>
            <a:r>
              <a:rPr lang="en-US" altLang="ja-JP" dirty="0"/>
              <a:t>Web</a:t>
            </a:r>
            <a:r>
              <a:rPr lang="ja-JP" altLang="en-US" dirty="0"/>
              <a:t>サイト </a:t>
            </a:r>
            <a:r>
              <a:rPr lang="en-US" altLang="ja-JP" dirty="0">
                <a:hlinkClick r:id="rId3"/>
              </a:rPr>
              <a:t>http://mergedoc.osdn.jp/</a:t>
            </a:r>
            <a:r>
              <a:rPr lang="ja-JP" altLang="en-US" dirty="0"/>
              <a:t> （</a:t>
            </a:r>
            <a:r>
              <a:rPr lang="en-US" altLang="ja-JP" dirty="0" smtClean="0"/>
              <a:t>2022/02/06</a:t>
            </a:r>
            <a:r>
              <a:rPr lang="ja-JP" altLang="en-US" dirty="0" smtClean="0"/>
              <a:t>閲覧</a:t>
            </a:r>
            <a:r>
              <a:rPr lang="ja-JP" altLang="en-US" dirty="0"/>
              <a:t>）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9264352" y="3765443"/>
            <a:ext cx="1584176" cy="453394"/>
          </a:xfrm>
          <a:prstGeom prst="wedgeRoundRectCallout">
            <a:avLst>
              <a:gd name="adj1" fmla="val -40788"/>
              <a:gd name="adj2" fmla="val 11729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4835860" y="5085183"/>
            <a:ext cx="1296144" cy="180021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9600" y="5098120"/>
            <a:ext cx="3398168" cy="1015663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32</a:t>
            </a:r>
            <a:r>
              <a:rPr lang="ja-JP" altLang="en-US" sz="2000" dirty="0">
                <a:solidFill>
                  <a:schemeClr val="tx1"/>
                </a:solidFill>
              </a:rPr>
              <a:t>ビット</a:t>
            </a:r>
            <a:r>
              <a:rPr lang="en-US" altLang="ja-JP" sz="2000" dirty="0" smtClean="0">
                <a:solidFill>
                  <a:schemeClr val="tx1"/>
                </a:solidFill>
              </a:rPr>
              <a:t>Windows</a:t>
            </a:r>
            <a:r>
              <a:rPr lang="ja-JP" altLang="en-US" sz="2000" dirty="0" smtClean="0">
                <a:solidFill>
                  <a:schemeClr val="tx1"/>
                </a:solidFill>
              </a:rPr>
              <a:t>の場合には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ここをクリックして</a:t>
            </a:r>
            <a:endParaRPr lang="ja-JP" altLang="en-US" sz="20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2018-09</a:t>
            </a:r>
            <a:r>
              <a:rPr lang="ja-JP" altLang="en-US" sz="2000" dirty="0">
                <a:solidFill>
                  <a:schemeClr val="tx1"/>
                </a:solidFill>
              </a:rPr>
              <a:t>版を使用する</a:t>
            </a:r>
            <a:r>
              <a:rPr lang="ja-JP" altLang="en-US" sz="2000" dirty="0" smtClean="0">
                <a:solidFill>
                  <a:schemeClr val="tx1"/>
                </a:solidFill>
              </a:rPr>
              <a:t>こと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>
            <a:stCxn id="9" idx="1"/>
            <a:endCxn id="10" idx="3"/>
          </p:cNvCxnSpPr>
          <p:nvPr/>
        </p:nvCxnSpPr>
        <p:spPr bwMode="auto">
          <a:xfrm flipH="1">
            <a:off x="4007768" y="5175194"/>
            <a:ext cx="828092" cy="43075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0217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160000"/>
            <a:ext cx="7621064" cy="4191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Eclipse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ダウンロード（続き）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ダウンロード完了を待つ（うっかりどこかをクリックしたりしないこと）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38060" y="6381328"/>
            <a:ext cx="771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※Pleiades All in One</a:t>
            </a:r>
            <a:r>
              <a:rPr lang="ja-JP" altLang="en-US" dirty="0"/>
              <a:t>の</a:t>
            </a:r>
            <a:r>
              <a:rPr lang="en-US" altLang="ja-JP" dirty="0"/>
              <a:t>Web</a:t>
            </a:r>
            <a:r>
              <a:rPr lang="ja-JP" altLang="en-US" dirty="0"/>
              <a:t>サイト </a:t>
            </a:r>
            <a:r>
              <a:rPr lang="en-US" altLang="ja-JP" dirty="0">
                <a:hlinkClick r:id="rId3"/>
              </a:rPr>
              <a:t>http://mergedoc.osdn.jp/</a:t>
            </a:r>
            <a:r>
              <a:rPr lang="ja-JP" altLang="en-US" dirty="0"/>
              <a:t> （</a:t>
            </a:r>
            <a:r>
              <a:rPr lang="en-US" altLang="ja-JP" dirty="0" smtClean="0"/>
              <a:t>2022/02/06</a:t>
            </a:r>
            <a:r>
              <a:rPr lang="ja-JP" altLang="en-US" dirty="0" smtClean="0"/>
              <a:t>閲覧</a:t>
            </a:r>
            <a:r>
              <a:rPr lang="ja-JP" altLang="en-US" dirty="0"/>
              <a:t>）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4511824" y="5085183"/>
            <a:ext cx="5394708" cy="1266401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384032" y="3754156"/>
            <a:ext cx="4320000" cy="9432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このような文言が表示</a:t>
            </a:r>
            <a:r>
              <a:rPr lang="ja-JP" altLang="en-US" sz="2400" dirty="0">
                <a:solidFill>
                  <a:schemeClr val="tx1"/>
                </a:solidFill>
              </a:rPr>
              <a:t>されれば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ダウンロードが</a:t>
            </a:r>
            <a:r>
              <a:rPr lang="ja-JP" altLang="en-US" sz="2400" dirty="0" smtClean="0">
                <a:solidFill>
                  <a:schemeClr val="tx1"/>
                </a:solidFill>
              </a:rPr>
              <a:t>始まっている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2"/>
          </p:cNvCxnSpPr>
          <p:nvPr/>
        </p:nvCxnSpPr>
        <p:spPr bwMode="auto">
          <a:xfrm flipV="1">
            <a:off x="8256240" y="4697356"/>
            <a:ext cx="287792" cy="383061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414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944" y="2769611"/>
            <a:ext cx="4763165" cy="3810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25" y="2773186"/>
            <a:ext cx="4763165" cy="3810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圧縮ファイルを展開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圧縮ファイルの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ダウンロード完了を確認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r>
              <a:rPr lang="ja-JP" altLang="en-US" dirty="0" smtClean="0"/>
              <a:t>圧縮ファイルを</a:t>
            </a:r>
            <a:r>
              <a:rPr lang="ja-JP" altLang="en-US" dirty="0"/>
              <a:t>右クリック</a:t>
            </a:r>
            <a:endParaRPr lang="en-US" altLang="ja-JP" dirty="0"/>
          </a:p>
          <a:p>
            <a:r>
              <a:rPr lang="en-US" altLang="ja-JP" dirty="0" smtClean="0"/>
              <a:t>[7-Zip]-[</a:t>
            </a:r>
            <a:r>
              <a:rPr lang="ja-JP" altLang="en-US" dirty="0" smtClean="0"/>
              <a:t>展開</a:t>
            </a:r>
            <a:r>
              <a:rPr lang="en-US" altLang="ja-JP" dirty="0" smtClean="0"/>
              <a:t>] </a:t>
            </a:r>
            <a:r>
              <a:rPr lang="ja-JP" altLang="en-US" dirty="0"/>
              <a:t>を選択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735188" y="4221088"/>
            <a:ext cx="2310760" cy="2880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062400" y="3253438"/>
            <a:ext cx="2520000" cy="720000"/>
          </a:xfrm>
          <a:prstGeom prst="wedgeRoundRectCallout">
            <a:avLst>
              <a:gd name="adj1" fmla="val -40098"/>
              <a:gd name="adj2" fmla="val 7904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lang="ja-JP" altLang="en-US" sz="2000" dirty="0" smtClean="0">
                <a:solidFill>
                  <a:schemeClr val="tx1"/>
                </a:solidFill>
              </a:rPr>
              <a:t>圧縮ファイルを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右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508306" y="5258713"/>
            <a:ext cx="2732296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9422400" y="4667009"/>
            <a:ext cx="2160000" cy="432000"/>
          </a:xfrm>
          <a:prstGeom prst="wedgeRoundRectCallout">
            <a:avLst>
              <a:gd name="adj1" fmla="val -73993"/>
              <a:gd name="adj2" fmla="val 618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[7-Zip]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を選択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8250631" y="4219273"/>
            <a:ext cx="2310760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240602" y="5703410"/>
            <a:ext cx="2039974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9422400" y="5104712"/>
            <a:ext cx="2160000" cy="432000"/>
          </a:xfrm>
          <a:prstGeom prst="wedgeRoundRectCallout">
            <a:avLst>
              <a:gd name="adj1" fmla="val -36241"/>
              <a:gd name="adj2" fmla="val 8425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展開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を選択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138845" y="4810258"/>
            <a:ext cx="180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圧縮ファイル</a:t>
            </a:r>
          </a:p>
        </p:txBody>
      </p:sp>
      <p:cxnSp>
        <p:nvCxnSpPr>
          <p:cNvPr id="17" name="直線コネクタ 16"/>
          <p:cNvCxnSpPr>
            <a:stCxn id="9" idx="2"/>
            <a:endCxn id="16" idx="0"/>
          </p:cNvCxnSpPr>
          <p:nvPr/>
        </p:nvCxnSpPr>
        <p:spPr bwMode="auto">
          <a:xfrm>
            <a:off x="3890568" y="4509120"/>
            <a:ext cx="148277" cy="30113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872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24" grpId="0" animBg="1"/>
      <p:bldP spid="25" grpId="0" animBg="1"/>
      <p:bldP spid="26" grpId="0" animBg="1"/>
      <p:bldP spid="1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C00000"/>
          </a:solidFill>
          <a:prstDash val="soli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>
          <a:solidFill>
            <a:schemeClr val="tx1"/>
          </a:solidFill>
          <a:round/>
          <a:headEnd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スライド資料テンプレ(PPT2010)</Template>
  <TotalTime>3324</TotalTime>
  <Words>828</Words>
  <Application>Microsoft Office PowerPoint</Application>
  <PresentationFormat>ワイド画面</PresentationFormat>
  <Paragraphs>174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ＭＳ Ｐゴシック</vt:lpstr>
      <vt:lpstr>Arial</vt:lpstr>
      <vt:lpstr>Calibri</vt:lpstr>
      <vt:lpstr>Office テーマ</vt:lpstr>
      <vt:lpstr>Pleiades All in One Eclipse 2021以前のインストール (Windows 10/11)</vt:lpstr>
      <vt:lpstr>この資料の使用について</vt:lpstr>
      <vt:lpstr>改版履歴</vt:lpstr>
      <vt:lpstr>はじめに この資料の概要</vt:lpstr>
      <vt:lpstr>PowerPoint プレゼンテーション</vt:lpstr>
      <vt:lpstr>Eclipseのインストール (1) Pleiades All in Oneの公式サイトにアクセス</vt:lpstr>
      <vt:lpstr>Eclipseのインストール (2) ダウンロード</vt:lpstr>
      <vt:lpstr>Eclipseのインストール (3) ダウンロード（続き）</vt:lpstr>
      <vt:lpstr>Eclipseのインストール (4) 圧縮ファイルを展開</vt:lpstr>
      <vt:lpstr>Eclipseのインストール (5) 圧縮ファイルを展開（続き）</vt:lpstr>
      <vt:lpstr>Eclipseのインストール (6) 圧縮ファイルを展開（続き）</vt:lpstr>
      <vt:lpstr>PowerPoint プレゼンテーション</vt:lpstr>
      <vt:lpstr>Eclipseの起動 (1) eclipse.exeを実行</vt:lpstr>
      <vt:lpstr>Eclipseの起動 (2) ワークスペースの選択</vt:lpstr>
      <vt:lpstr>Eclipseの起動 (3) Eclipseの起動を確認</vt:lpstr>
      <vt:lpstr>Eclipseの起動 (4) Eclipseを終了するには</vt:lpstr>
      <vt:lpstr>PowerPoint プレゼンテーション</vt:lpstr>
      <vt:lpstr>Eclipseのおすすめの設定 (1) 設定のダイアログを開く</vt:lpstr>
      <vt:lpstr>Eclipseのおすすめの設定 (2) フォントを変更（設定例A）</vt:lpstr>
      <vt:lpstr>Eclipseのおすすめの設定 (3) フォントを変更（設定例B）</vt:lpstr>
      <vt:lpstr>Eclipseのおすすめの設定 (4) 保存アクションを変更</vt:lpstr>
    </vt:vector>
  </TitlesOfParts>
  <Company>九州産業大学 古井研究室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Eclipseのインストールと設定</dc:title>
  <dc:subject/>
  <dc:creator>古井陽之助</dc:creator>
  <cp:lastModifiedBy>古井 陽之助</cp:lastModifiedBy>
  <cp:revision>270</cp:revision>
  <cp:lastPrinted>2016-04-12T02:46:45Z</cp:lastPrinted>
  <dcterms:created xsi:type="dcterms:W3CDTF">2012-05-07T13:56:41Z</dcterms:created>
  <dcterms:modified xsi:type="dcterms:W3CDTF">2023-04-03T05:13:37Z</dcterms:modified>
</cp:coreProperties>
</file>