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421" r:id="rId2"/>
    <p:sldId id="427" r:id="rId3"/>
    <p:sldId id="428" r:id="rId4"/>
    <p:sldId id="422" r:id="rId5"/>
    <p:sldId id="484" r:id="rId6"/>
    <p:sldId id="477" r:id="rId7"/>
    <p:sldId id="478" r:id="rId8"/>
    <p:sldId id="479" r:id="rId9"/>
    <p:sldId id="480" r:id="rId10"/>
    <p:sldId id="487" r:id="rId11"/>
    <p:sldId id="486" r:id="rId12"/>
    <p:sldId id="482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413EB27-D187-429D-BB16-3EA5290E1711}">
          <p14:sldIdLst>
            <p14:sldId id="421"/>
            <p14:sldId id="427"/>
            <p14:sldId id="428"/>
            <p14:sldId id="422"/>
          </p14:sldIdLst>
        </p14:section>
        <p14:section name="Eclipseのインストール" id="{019233FC-6A84-43CF-81B4-CACE80A61C95}">
          <p14:sldIdLst>
            <p14:sldId id="484"/>
            <p14:sldId id="477"/>
            <p14:sldId id="478"/>
            <p14:sldId id="479"/>
            <p14:sldId id="480"/>
            <p14:sldId id="487"/>
            <p14:sldId id="486"/>
            <p14:sldId id="482"/>
          </p14:sldIdLst>
        </p14:section>
        <p14:section name="Eclipseの起動" id="{4B8BB5B4-770E-4769-9067-40981067C9EF}">
          <p14:sldIdLst>
            <p14:sldId id="488"/>
            <p14:sldId id="489"/>
            <p14:sldId id="490"/>
            <p14:sldId id="491"/>
            <p14:sldId id="492"/>
          </p14:sldIdLst>
        </p14:section>
        <p14:section name="Eclipseのおすすめの設定" id="{46EFDEA0-6D4F-49B7-9751-825BEC018C52}">
          <p14:sldIdLst>
            <p14:sldId id="493"/>
            <p14:sldId id="494"/>
            <p14:sldId id="495"/>
            <p14:sldId id="496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FF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1" autoAdjust="0"/>
    <p:restoredTop sz="94660"/>
  </p:normalViewPr>
  <p:slideViewPr>
    <p:cSldViewPr>
      <p:cViewPr varScale="1">
        <p:scale>
          <a:sx n="78" d="100"/>
          <a:sy n="78" d="100"/>
        </p:scale>
        <p:origin x="82" y="8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2023/4/3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rgedoc.osdn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rgedoc.osdn.j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ergedoc.osdn.j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Pleiades All in One</a:t>
            </a:r>
            <a:br>
              <a:rPr kumimoji="1" lang="en-US" altLang="ja-JP" dirty="0" smtClean="0"/>
            </a:br>
            <a:r>
              <a:rPr kumimoji="1" lang="en-US" altLang="ja-JP" dirty="0" smtClean="0"/>
              <a:t>Eclipse 2022</a:t>
            </a:r>
            <a:r>
              <a:rPr kumimoji="1" lang="ja-JP" altLang="en-US" dirty="0" smtClean="0"/>
              <a:t>以降のインストール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10/11 (64 bit))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プログラミング」補足資料</a:t>
            </a:r>
            <a:endParaRPr lang="en-US" altLang="ja-JP" dirty="0"/>
          </a:p>
          <a:p>
            <a:r>
              <a:rPr lang="en-US" altLang="ja-JP" dirty="0" smtClean="0"/>
              <a:t>(C)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 古井陽之助</a:t>
            </a:r>
            <a:r>
              <a:rPr lang="en-US" altLang="ja-JP" dirty="0" smtClean="0"/>
              <a:t>,</a:t>
            </a:r>
            <a:r>
              <a:rPr lang="ja-JP" altLang="en-US" dirty="0" smtClean="0"/>
              <a:t> 神屋郁子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下川俊彦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2023/04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(5) </a:t>
            </a:r>
            <a:r>
              <a:rPr lang="ja-JP" altLang="en-US" dirty="0"/>
              <a:t>自己展開ファイルを実行して</a:t>
            </a:r>
            <a:r>
              <a:rPr lang="ja-JP" altLang="en-US" dirty="0" smtClean="0"/>
              <a:t>展開（続き）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フォルダを指定して解凍</a:t>
            </a:r>
            <a:endParaRPr lang="en-US" altLang="ja-JP" dirty="0"/>
          </a:p>
          <a:p>
            <a:pPr lvl="1"/>
            <a:r>
              <a:rPr lang="ja-JP" altLang="en-US" dirty="0"/>
              <a:t>この例では </a:t>
            </a:r>
            <a:r>
              <a:rPr lang="en-US" altLang="ja-JP" dirty="0"/>
              <a:t>C:\pleiades </a:t>
            </a:r>
            <a:r>
              <a:rPr lang="ja-JP" altLang="en-US" dirty="0"/>
              <a:t>を</a:t>
            </a:r>
            <a:r>
              <a:rPr lang="ja-JP" altLang="en-US" dirty="0" smtClean="0"/>
              <a:t>指定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20" y="2888940"/>
            <a:ext cx="4982270" cy="3724795"/>
          </a:xfrm>
          <a:prstGeom prst="rect">
            <a:avLst/>
          </a:prstGeom>
        </p:spPr>
      </p:pic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</p:txBody>
      </p:sp>
      <p:sp>
        <p:nvSpPr>
          <p:cNvPr id="8" name="角丸四角形吹き出し 7"/>
          <p:cNvSpPr/>
          <p:nvPr/>
        </p:nvSpPr>
        <p:spPr>
          <a:xfrm>
            <a:off x="8012536" y="4144383"/>
            <a:ext cx="3600000" cy="1080000"/>
          </a:xfrm>
          <a:prstGeom prst="wedgeRoundRectCallout">
            <a:avLst>
              <a:gd name="adj1" fmla="val -40551"/>
              <a:gd name="adj2" fmla="val 7247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④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作成先フォルダを指定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7305303" y="5512477"/>
            <a:ext cx="1152128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974347" y="6288845"/>
            <a:ext cx="1103264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10172536" y="5836619"/>
            <a:ext cx="1440000" cy="432000"/>
          </a:xfrm>
          <a:prstGeom prst="wedgeRoundRectCallout">
            <a:avLst>
              <a:gd name="adj1" fmla="val -65975"/>
              <a:gd name="adj2" fmla="val 4225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⑤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</a:rPr>
              <a:t>解凍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6" t="66535" r="59107" b="21866"/>
          <a:stretch/>
        </p:blipFill>
        <p:spPr>
          <a:xfrm>
            <a:off x="8162177" y="4625192"/>
            <a:ext cx="1044117" cy="432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9311611" y="4533439"/>
            <a:ext cx="2125582" cy="6155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 smtClean="0"/>
              <a:t>ここからの例では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「</a:t>
            </a:r>
            <a:r>
              <a:rPr lang="en-US" altLang="ja-JP" sz="2000" dirty="0"/>
              <a:t>C</a:t>
            </a:r>
            <a:r>
              <a:rPr lang="en-US" altLang="ja-JP" sz="2000" dirty="0" smtClean="0"/>
              <a:t>:\pleiades</a:t>
            </a:r>
            <a:r>
              <a:rPr lang="ja-JP" altLang="en-US" sz="2000" dirty="0" smtClean="0"/>
              <a:t>」とする</a:t>
            </a:r>
            <a:endParaRPr lang="en-US" altLang="ja-JP" sz="2000" dirty="0" smtClean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（前ページからの続きで）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あえて実行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1" y="2809501"/>
            <a:ext cx="4072481" cy="3798137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3647728" y="6085644"/>
            <a:ext cx="601614" cy="36769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4032051" y="5368509"/>
            <a:ext cx="1440000" cy="432000"/>
          </a:xfrm>
          <a:prstGeom prst="wedgeRoundRectCallout">
            <a:avLst>
              <a:gd name="adj1" fmla="val -37344"/>
              <a:gd name="adj2" fmla="val 9414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③</a:t>
            </a:r>
            <a:r>
              <a:rPr lang="ja-JP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ja-JP" altLang="en-US" sz="2000" dirty="0" smtClean="0">
                <a:solidFill>
                  <a:schemeClr val="tx1"/>
                </a:solidFill>
              </a:rPr>
              <a:t>実行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(6) </a:t>
            </a:r>
            <a:r>
              <a:rPr lang="ja-JP" altLang="en-US" dirty="0"/>
              <a:t>自己展開ファイルを実行して展開（続き）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ファイルが展開されるのを待つ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（うっかりボタンを押さないこと）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以降、作成先を </a:t>
            </a:r>
            <a:r>
              <a:rPr lang="en-US" altLang="ja-JP" dirty="0" smtClean="0"/>
              <a:t>C:\pleiades</a:t>
            </a:r>
            <a:r>
              <a:rPr lang="ja-JP" altLang="en-US" dirty="0"/>
              <a:t> 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指定したものとして説明する</a:t>
            </a:r>
            <a:endParaRPr lang="en-US" altLang="ja-JP" dirty="0" smtClean="0"/>
          </a:p>
          <a:p>
            <a:pPr lvl="3"/>
            <a:endParaRPr lang="en-US" altLang="ja-JP" dirty="0"/>
          </a:p>
          <a:p>
            <a:r>
              <a:rPr lang="ja-JP" altLang="en-US" dirty="0" smtClean="0"/>
              <a:t>既定フォルダのままでもいいが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以降の説明は読み換えること</a:t>
            </a:r>
            <a:endParaRPr lang="en-US" altLang="ja-JP" dirty="0" smtClean="0"/>
          </a:p>
        </p:txBody>
      </p:sp>
      <p:pic>
        <p:nvPicPr>
          <p:cNvPr id="13" name="コンテンツ プレースホルダ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65" y="2512517"/>
            <a:ext cx="4982270" cy="3724795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450000" y="6201356"/>
            <a:ext cx="288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ボタンを押さずに待つ</a:t>
            </a:r>
          </a:p>
        </p:txBody>
      </p:sp>
    </p:spTree>
    <p:extLst>
      <p:ext uri="{BB962C8B-B14F-4D97-AF65-F5344CB8AC3E}">
        <p14:creationId xmlns:p14="http://schemas.microsoft.com/office/powerpoint/2010/main" val="4672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93" y="2773186"/>
            <a:ext cx="4763165" cy="3810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(7) </a:t>
            </a:r>
            <a:r>
              <a:rPr lang="ja-JP" altLang="en-US" dirty="0" smtClean="0"/>
              <a:t>自己展開ファイルを実行して展開（続き）</a:t>
            </a:r>
            <a:endParaRPr kumimoji="1" lang="ja-JP" altLang="en-US" sz="20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中身</a:t>
            </a:r>
            <a:r>
              <a:rPr lang="ja-JP" altLang="en-US" dirty="0" smtClean="0"/>
              <a:t>を</a:t>
            </a:r>
            <a:r>
              <a:rPr lang="ja-JP" altLang="en-US" dirty="0"/>
              <a:t>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lang="ja-JP" altLang="en-US" dirty="0" smtClean="0"/>
              <a:t>ドライブ</a:t>
            </a:r>
            <a:r>
              <a:rPr lang="ja-JP" altLang="en-US" dirty="0"/>
              <a:t>にフォルダ </a:t>
            </a:r>
            <a:r>
              <a:rPr lang="en-US" altLang="ja-JP" dirty="0" err="1"/>
              <a:t>pleiades</a:t>
            </a:r>
            <a:r>
              <a:rPr lang="ja-JP" altLang="en-US" dirty="0"/>
              <a:t> 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作られたことを確認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17" y="2786915"/>
            <a:ext cx="4763165" cy="3810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7" name="角丸四角形 26"/>
          <p:cNvSpPr/>
          <p:nvPr/>
        </p:nvSpPr>
        <p:spPr>
          <a:xfrm>
            <a:off x="2534085" y="4559574"/>
            <a:ext cx="936104" cy="2880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2821604" y="3615771"/>
            <a:ext cx="216024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4" name="正方形/長方形 13"/>
          <p:cNvSpPr/>
          <p:nvPr/>
        </p:nvSpPr>
        <p:spPr>
          <a:xfrm>
            <a:off x="3318762" y="5126885"/>
            <a:ext cx="288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Pleaides All in One </a:t>
            </a:r>
            <a:r>
              <a:rPr lang="en-US" altLang="ja-JP" sz="2000" dirty="0" smtClean="0">
                <a:solidFill>
                  <a:schemeClr val="tx1"/>
                </a:solidFill>
              </a:rPr>
              <a:t>Eclipse</a:t>
            </a: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 の</a:t>
            </a:r>
            <a:r>
              <a:rPr lang="ja-JP" altLang="en-US" sz="2000" dirty="0">
                <a:solidFill>
                  <a:schemeClr val="tx1"/>
                </a:solidFill>
              </a:rPr>
              <a:t>フォルダ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994229" y="2617402"/>
            <a:ext cx="72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(C:)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16" idx="2"/>
          </p:cNvCxnSpPr>
          <p:nvPr/>
        </p:nvCxnSpPr>
        <p:spPr bwMode="auto">
          <a:xfrm flipH="1">
            <a:off x="2994229" y="3049402"/>
            <a:ext cx="360000" cy="37959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直線コネクタ 24"/>
          <p:cNvCxnSpPr>
            <a:stCxn id="27" idx="3"/>
            <a:endCxn id="14" idx="0"/>
          </p:cNvCxnSpPr>
          <p:nvPr/>
        </p:nvCxnSpPr>
        <p:spPr bwMode="auto">
          <a:xfrm>
            <a:off x="3470189" y="4703590"/>
            <a:ext cx="1288573" cy="423295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688" y="3028894"/>
            <a:ext cx="390580" cy="400106"/>
          </a:xfrm>
          <a:prstGeom prst="rect">
            <a:avLst/>
          </a:prstGeom>
        </p:spPr>
      </p:pic>
      <p:cxnSp>
        <p:nvCxnSpPr>
          <p:cNvPr id="32" name="直線コネクタ 31"/>
          <p:cNvCxnSpPr/>
          <p:nvPr/>
        </p:nvCxnSpPr>
        <p:spPr bwMode="auto">
          <a:xfrm>
            <a:off x="8406583" y="3597105"/>
            <a:ext cx="893773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5" name="正方形/長方形 14"/>
          <p:cNvSpPr/>
          <p:nvPr/>
        </p:nvSpPr>
        <p:spPr>
          <a:xfrm>
            <a:off x="8365090" y="2617402"/>
            <a:ext cx="180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(C:) &gt; 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pleiades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5" idx="2"/>
          </p:cNvCxnSpPr>
          <p:nvPr/>
        </p:nvCxnSpPr>
        <p:spPr bwMode="auto">
          <a:xfrm flipH="1">
            <a:off x="8940316" y="3049402"/>
            <a:ext cx="324774" cy="37959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586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  <p:bldP spid="16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20" y="2772000"/>
            <a:ext cx="4763165" cy="3810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eclipse.exe</a:t>
            </a:r>
            <a:r>
              <a:rPr lang="ja-JP" altLang="en-US" dirty="0" smtClean="0"/>
              <a:t>を実行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C:\pleiades\eclipse </a:t>
            </a:r>
            <a:r>
              <a:rPr lang="ja-JP" altLang="en-US" dirty="0" smtClean="0"/>
              <a:t>に移動</a:t>
            </a:r>
            <a:endParaRPr lang="en-US" altLang="ja-JP" dirty="0" smtClean="0"/>
          </a:p>
          <a:p>
            <a:r>
              <a:rPr lang="en-US" altLang="ja-JP" dirty="0" smtClean="0"/>
              <a:t>eclipse.exe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14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2783632" y="3606886"/>
            <a:ext cx="1512168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9" name="角丸四角形吹き出し 8"/>
          <p:cNvSpPr/>
          <p:nvPr/>
        </p:nvSpPr>
        <p:spPr>
          <a:xfrm>
            <a:off x="2034400" y="2637191"/>
            <a:ext cx="3960000" cy="432000"/>
          </a:xfrm>
          <a:prstGeom prst="wedgeRoundRectCallout">
            <a:avLst>
              <a:gd name="adj1" fmla="val -22752"/>
              <a:gd name="adj2" fmla="val 12519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(C:) &gt; </a:t>
            </a:r>
            <a:r>
              <a:rPr kumimoji="1" lang="en-US" altLang="ja-JP" sz="2000" dirty="0" err="1" smtClean="0">
                <a:solidFill>
                  <a:schemeClr val="tx1"/>
                </a:solidFill>
              </a:rPr>
              <a:t>pleiades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&gt; eclipse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へ移動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11624" y="5767126"/>
            <a:ext cx="864096" cy="2541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359696" y="5156469"/>
            <a:ext cx="2160000" cy="432000"/>
          </a:xfrm>
          <a:prstGeom prst="wedgeRoundRectCallout">
            <a:avLst>
              <a:gd name="adj1" fmla="val -37437"/>
              <a:gd name="adj2" fmla="val 8406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ダブルクリック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スプラッシュ画面を見ながら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しばらく待つ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99" y="2606147"/>
            <a:ext cx="4305901" cy="287695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270000" y="5638265"/>
            <a:ext cx="324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altLang="ja-JP" sz="2000" dirty="0" smtClean="0"/>
              <a:t>Eclipse</a:t>
            </a:r>
            <a:r>
              <a:rPr lang="ja-JP" altLang="en-US" sz="2000" dirty="0" smtClean="0"/>
              <a:t>のスプラッシュ画面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（バージョンにより異なる）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44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0" y="2770213"/>
            <a:ext cx="6077798" cy="2610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ワークスペースの選択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ワークスペースはそのまま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2394717" y="3946505"/>
            <a:ext cx="1800000" cy="432000"/>
          </a:xfrm>
          <a:prstGeom prst="wedgeRoundRectCallout">
            <a:avLst>
              <a:gd name="adj1" fmla="val -61047"/>
              <a:gd name="adj2" fmla="val -4558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そのまま</a:t>
            </a:r>
          </a:p>
        </p:txBody>
      </p:sp>
      <p:sp>
        <p:nvSpPr>
          <p:cNvPr id="11" name="角丸四角形吹き出し 10"/>
          <p:cNvSpPr/>
          <p:nvPr/>
        </p:nvSpPr>
        <p:spPr>
          <a:xfrm>
            <a:off x="3478646" y="5505642"/>
            <a:ext cx="1440000" cy="432000"/>
          </a:xfrm>
          <a:prstGeom prst="wedgeRoundRectCallout">
            <a:avLst>
              <a:gd name="adj1" fmla="val 37931"/>
              <a:gd name="adj2" fmla="val -8400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起動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さらにしばらく待つ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554957" y="4966900"/>
            <a:ext cx="936104" cy="33430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48" y="2606146"/>
            <a:ext cx="4305901" cy="2876951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270000" y="5638265"/>
            <a:ext cx="324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>
            <a:noAutofit/>
          </a:bodyPr>
          <a:lstStyle/>
          <a:p>
            <a:pPr algn="ctr"/>
            <a:r>
              <a:rPr lang="en-US" altLang="ja-JP" sz="2000" dirty="0" smtClean="0"/>
              <a:t>Eclipse</a:t>
            </a:r>
            <a:r>
              <a:rPr lang="ja-JP" altLang="en-US" sz="2000" dirty="0" smtClean="0"/>
              <a:t>のスプラッシュ画面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（バージョンにより異なる）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1987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4" y="2060848"/>
            <a:ext cx="5772956" cy="43497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(3) Eclipse</a:t>
            </a:r>
            <a:r>
              <a:rPr lang="ja-JP" altLang="en-US" dirty="0" smtClean="0"/>
              <a:t>の起動を確認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Eclipse</a:t>
            </a:r>
            <a:r>
              <a:rPr lang="ja-JP" altLang="en-US" dirty="0" smtClean="0"/>
              <a:t>のウインドウが開く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16" name="コンテンツ プレースホルダー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タスクバーへのピン留めが便利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タスクのアイコンを右クリック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タスクバーにピン留めする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 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選択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550333"/>
            <a:ext cx="3048426" cy="2286319"/>
          </a:xfrm>
          <a:prstGeom prst="rect">
            <a:avLst/>
          </a:prstGeom>
        </p:spPr>
      </p:pic>
      <p:sp>
        <p:nvSpPr>
          <p:cNvPr id="14" name="角丸四角形吹き出し 13"/>
          <p:cNvSpPr/>
          <p:nvPr/>
        </p:nvSpPr>
        <p:spPr>
          <a:xfrm>
            <a:off x="7135072" y="5978570"/>
            <a:ext cx="1800000" cy="432000"/>
          </a:xfrm>
          <a:prstGeom prst="wedgeRoundRectCallout">
            <a:avLst>
              <a:gd name="adj1" fmla="val 64983"/>
              <a:gd name="adj2" fmla="val -622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右クリック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9824078" y="5978570"/>
            <a:ext cx="1800000" cy="432000"/>
          </a:xfrm>
          <a:prstGeom prst="wedgeRoundRectCallout">
            <a:avLst>
              <a:gd name="adj1" fmla="val -46431"/>
              <a:gd name="adj2" fmla="val -21140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lang="ja-JP" altLang="en-US" sz="2000" dirty="0" smtClean="0">
                <a:solidFill>
                  <a:schemeClr val="tx1"/>
                </a:solidFill>
              </a:rPr>
              <a:t>ピン</a:t>
            </a:r>
            <a:r>
              <a:rPr lang="ja-JP" altLang="en-US" sz="2000" dirty="0">
                <a:solidFill>
                  <a:schemeClr val="tx1"/>
                </a:solidFill>
              </a:rPr>
              <a:t>留</a:t>
            </a:r>
            <a:r>
              <a:rPr lang="ja-JP" altLang="en-US" sz="2000" dirty="0" smtClean="0">
                <a:solidFill>
                  <a:schemeClr val="tx1"/>
                </a:solidFill>
              </a:rPr>
              <a:t>め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9064810" y="5482302"/>
            <a:ext cx="467300" cy="409259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328248" y="4961043"/>
            <a:ext cx="1944967" cy="26465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4400" y="5839200"/>
            <a:ext cx="504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altLang="ja-JP" sz="2000" dirty="0" smtClean="0"/>
              <a:t>Eclipse</a:t>
            </a:r>
            <a:r>
              <a:rPr lang="ja-JP" altLang="en-US" sz="2000" dirty="0" smtClean="0"/>
              <a:t>の統合開発環境の画面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（バージョン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より見た目は異なる場合がある）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65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の起動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(4) Eclipse</a:t>
            </a:r>
            <a:r>
              <a:rPr lang="ja-JP" altLang="en-US" dirty="0" smtClean="0"/>
              <a:t>を終了するには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設定（後述）やプログラミング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（別資料）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あとは</a:t>
            </a:r>
            <a:endParaRPr lang="en-US" altLang="ja-JP" dirty="0"/>
          </a:p>
          <a:p>
            <a:r>
              <a:rPr lang="ja-JP" altLang="en-US" dirty="0" smtClean="0"/>
              <a:t>書いたソースファイルを保存して</a:t>
            </a:r>
            <a:endParaRPr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ウインドウ右上の</a:t>
            </a:r>
            <a:r>
              <a:rPr lang="en-US" altLang="ja-JP" dirty="0"/>
              <a:t>[×]</a:t>
            </a:r>
            <a:r>
              <a:rPr lang="ja-JP" altLang="en-US" dirty="0"/>
              <a:t>を押すと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Eclipse </a:t>
            </a:r>
            <a:r>
              <a:rPr lang="ja-JP" altLang="en-US" dirty="0"/>
              <a:t>は</a:t>
            </a:r>
            <a:r>
              <a:rPr lang="ja-JP" altLang="en-US" dirty="0" smtClean="0"/>
              <a:t>終了する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4" y="3631441"/>
            <a:ext cx="3810532" cy="285789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734" y="3631440"/>
            <a:ext cx="3810532" cy="2857899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2292709" y="4077449"/>
            <a:ext cx="21602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548289" y="4077449"/>
            <a:ext cx="21602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778745" y="5379745"/>
            <a:ext cx="216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作業</a:t>
            </a:r>
            <a:r>
              <a:rPr lang="ja-JP" altLang="en-US" sz="2000" dirty="0" smtClean="0">
                <a:solidFill>
                  <a:schemeClr val="tx1"/>
                </a:solidFill>
              </a:rPr>
              <a:t>を終えたら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保存を忘れず</a:t>
            </a:r>
            <a:r>
              <a:rPr lang="ja-JP" altLang="en-US" sz="2000" dirty="0" smtClean="0">
                <a:solidFill>
                  <a:schemeClr val="tx1"/>
                </a:solidFill>
              </a:rPr>
              <a:t>に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9336360" y="2940978"/>
            <a:ext cx="1080000" cy="432000"/>
          </a:xfrm>
          <a:prstGeom prst="wedgeRoundRectCallout">
            <a:avLst>
              <a:gd name="adj1" fmla="val 38913"/>
              <a:gd name="adj2" fmla="val 8382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0344472" y="3532026"/>
            <a:ext cx="507654" cy="432049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672745" y="3100050"/>
            <a:ext cx="1944000" cy="648000"/>
          </a:xfrm>
          <a:prstGeom prst="wedgeRoundRectCallout">
            <a:avLst>
              <a:gd name="adj1" fmla="val 37197"/>
              <a:gd name="adj2" fmla="val 9526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いま作業中の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ファイル</a:t>
            </a:r>
            <a:r>
              <a:rPr lang="ja-JP" altLang="en-US" sz="2000" dirty="0">
                <a:solidFill>
                  <a:schemeClr val="tx1"/>
                </a:solidFill>
              </a:rPr>
              <a:t>を</a:t>
            </a:r>
            <a:r>
              <a:rPr lang="ja-JP" altLang="en-US" sz="2000" dirty="0" smtClean="0">
                <a:solidFill>
                  <a:schemeClr val="tx1"/>
                </a:solidFill>
              </a:rPr>
              <a:t>保存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2683879" y="3316050"/>
            <a:ext cx="1440000" cy="432000"/>
          </a:xfrm>
          <a:prstGeom prst="wedgeRoundRectCallout">
            <a:avLst>
              <a:gd name="adj1" fmla="val -49411"/>
              <a:gd name="adj2" fmla="val 11822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全て保存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00156" y="2577803"/>
            <a:ext cx="3525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C00000"/>
                </a:solidFill>
              </a:rPr>
              <a:t>※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このまま次ページに進むなら</a:t>
            </a:r>
            <a:endParaRPr kumimoji="1" lang="en-US" altLang="ja-JP" sz="2000" b="1" dirty="0" smtClean="0">
              <a:solidFill>
                <a:srgbClr val="C00000"/>
              </a:solidFill>
            </a:endParaRPr>
          </a:p>
          <a:p>
            <a:r>
              <a:rPr lang="ja-JP" altLang="en-US" sz="2000" b="1" dirty="0">
                <a:solidFill>
                  <a:srgbClr val="C00000"/>
                </a:solidFill>
              </a:rPr>
              <a:t>今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は終了しない</a:t>
            </a:r>
            <a:endParaRPr kumimoji="1" lang="ja-JP" alt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8" grpId="0" animBg="1"/>
      <p:bldP spid="9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のおすすめの設定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66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のおすすめの設定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en-US" altLang="ja-JP" dirty="0" smtClean="0"/>
              <a:t>(1)</a:t>
            </a:r>
            <a:r>
              <a:rPr lang="ja-JP" altLang="en-US" dirty="0" smtClean="0"/>
              <a:t> 設定のダイアログを開く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[</a:t>
            </a:r>
            <a:r>
              <a:rPr lang="ja-JP" altLang="en-US" dirty="0" smtClean="0"/>
              <a:t>ウインドウ</a:t>
            </a:r>
            <a:r>
              <a:rPr lang="en-US" altLang="ja-JP" dirty="0" smtClean="0"/>
              <a:t>]-[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を選択する</a:t>
            </a:r>
            <a:r>
              <a:rPr lang="ja-JP" altLang="en-US" dirty="0"/>
              <a:t>と</a:t>
            </a:r>
            <a:endParaRPr lang="en-US" altLang="ja-JP" dirty="0" smtClean="0"/>
          </a:p>
          <a:p>
            <a:r>
              <a:rPr lang="ja-JP" altLang="en-US" dirty="0" smtClean="0"/>
              <a:t>設定のダイアログが開く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7" y="2708920"/>
            <a:ext cx="4763165" cy="3810532"/>
          </a:xfrm>
          <a:prstGeom prst="rect">
            <a:avLst/>
          </a:prstGeom>
        </p:spPr>
      </p:pic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755028" y="4859135"/>
            <a:ext cx="1656184" cy="29119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701711" y="2920441"/>
            <a:ext cx="864097" cy="29119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2171604" y="3628185"/>
            <a:ext cx="1800000" cy="432000"/>
          </a:xfrm>
          <a:prstGeom prst="wedgeRoundRectCallout">
            <a:avLst>
              <a:gd name="adj1" fmla="val 42552"/>
              <a:gd name="adj2" fmla="val -13215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ウインドウ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2531604" y="4060185"/>
            <a:ext cx="1440000" cy="432000"/>
          </a:xfrm>
          <a:prstGeom prst="wedgeRoundRectCallout">
            <a:avLst>
              <a:gd name="adj1" fmla="val 41976"/>
              <a:gd name="adj2" fmla="val 11442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設定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0" name="コンテンツ プレースホルダ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65" y="1542784"/>
            <a:ext cx="5324266" cy="471553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92445" y="5917041"/>
            <a:ext cx="324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設定のダイアログウインドウ</a:t>
            </a:r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732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 animBg="1"/>
      <p:bldP spid="19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4" y="2103558"/>
            <a:ext cx="4946070" cy="470981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のおすすめの設定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en-US" altLang="ja-JP" dirty="0" smtClean="0"/>
              <a:t>(2)</a:t>
            </a:r>
            <a:r>
              <a:rPr lang="ja-JP" altLang="en-US" dirty="0" smtClean="0"/>
              <a:t> フォントを変更（設定例</a:t>
            </a:r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ja-JP" altLang="en-US" dirty="0" smtClean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arenR"/>
            </a:pPr>
            <a:r>
              <a:rPr lang="ja-JP" altLang="en-US" b="1" dirty="0">
                <a:solidFill>
                  <a:schemeClr val="accent6">
                    <a:lumMod val="50000"/>
                  </a:schemeClr>
                </a:solidFill>
              </a:rPr>
              <a:t>入出力全ての</a:t>
            </a:r>
            <a:r>
              <a:rPr lang="ja-JP" altLang="en-US" b="1" dirty="0" smtClean="0">
                <a:solidFill>
                  <a:schemeClr val="accent6">
                    <a:lumMod val="50000"/>
                  </a:schemeClr>
                </a:solidFill>
              </a:rPr>
              <a:t>フォント</a:t>
            </a:r>
            <a:r>
              <a:rPr lang="ja-JP" altLang="en-US" dirty="0" smtClean="0"/>
              <a:t>変更なら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1073120" y="5301756"/>
            <a:ext cx="432048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1505168" y="2134916"/>
            <a:ext cx="2160000" cy="648000"/>
          </a:xfrm>
          <a:prstGeom prst="wedgeRoundRectCallout">
            <a:avLst>
              <a:gd name="adj1" fmla="val -55013"/>
              <a:gd name="adj2" fmla="val 1048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一般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外観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色とフォント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4705523" y="3543607"/>
            <a:ext cx="1440000" cy="432000"/>
          </a:xfrm>
          <a:prstGeom prst="wedgeRoundRectCallout">
            <a:avLst>
              <a:gd name="adj1" fmla="val -26591"/>
              <a:gd name="adj2" fmla="val -10214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編集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1283498" y="5588541"/>
            <a:ext cx="576064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488503" y="3007233"/>
            <a:ext cx="504056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635483" y="4368467"/>
            <a:ext cx="1091502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717542" y="3007232"/>
            <a:ext cx="1091502" cy="24901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3819780" y="2131545"/>
            <a:ext cx="2304000" cy="648000"/>
          </a:xfrm>
          <a:prstGeom prst="wedgeRoundRectCallout">
            <a:avLst>
              <a:gd name="adj1" fmla="val -46728"/>
              <a:gd name="adj2" fmla="val 10754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基本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テキスト・フォント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048239" y="6114658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4698416" y="5391756"/>
            <a:ext cx="1440000" cy="432000"/>
          </a:xfrm>
          <a:prstGeom prst="wedgeRoundRectCallout">
            <a:avLst>
              <a:gd name="adj1" fmla="val -21038"/>
              <a:gd name="adj2" fmla="val 10242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⑥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適用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7428" y="2564924"/>
            <a:ext cx="432048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29" idx="2"/>
            <a:endCxn id="22" idx="0"/>
          </p:cNvCxnSpPr>
          <p:nvPr/>
        </p:nvCxnSpPr>
        <p:spPr bwMode="auto">
          <a:xfrm>
            <a:off x="1163452" y="2744924"/>
            <a:ext cx="125692" cy="2556832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cxnSp>
        <p:nvCxnSpPr>
          <p:cNvPr id="47" name="直線矢印コネクタ 46"/>
          <p:cNvCxnSpPr>
            <a:stCxn id="22" idx="2"/>
            <a:endCxn id="28" idx="0"/>
          </p:cNvCxnSpPr>
          <p:nvPr/>
        </p:nvCxnSpPr>
        <p:spPr bwMode="auto">
          <a:xfrm>
            <a:off x="1289144" y="5481756"/>
            <a:ext cx="282386" cy="10678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28" y="2134917"/>
            <a:ext cx="4067743" cy="4486901"/>
          </a:xfrm>
          <a:prstGeom prst="rect">
            <a:avLst/>
          </a:prstGeom>
        </p:spPr>
      </p:pic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設定例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9203540" y="6248820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吹き出し 50"/>
          <p:cNvSpPr/>
          <p:nvPr/>
        </p:nvSpPr>
        <p:spPr>
          <a:xfrm>
            <a:off x="9679894" y="5576548"/>
            <a:ext cx="1080000" cy="432000"/>
          </a:xfrm>
          <a:prstGeom prst="wedgeRoundRectCallout">
            <a:avLst>
              <a:gd name="adj1" fmla="val -43042"/>
              <a:gd name="adj2" fmla="val 9277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⑤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[OK]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101215" y="2708920"/>
            <a:ext cx="747313" cy="4320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8472264" y="1600201"/>
            <a:ext cx="1800000" cy="648000"/>
          </a:xfrm>
          <a:prstGeom prst="wedgeRoundRectCallout">
            <a:avLst>
              <a:gd name="adj1" fmla="val 41289"/>
              <a:gd name="adj2" fmla="val 7808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④ サイズを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大きくするなど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30" idx="2"/>
            <a:endCxn id="31" idx="0"/>
          </p:cNvCxnSpPr>
          <p:nvPr/>
        </p:nvCxnSpPr>
        <p:spPr bwMode="auto">
          <a:xfrm>
            <a:off x="2740531" y="3187233"/>
            <a:ext cx="440703" cy="1181234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cxnSp>
        <p:nvCxnSpPr>
          <p:cNvPr id="6" name="曲線コネクタ 5"/>
          <p:cNvCxnSpPr>
            <a:stCxn id="27" idx="3"/>
            <a:endCxn id="53" idx="1"/>
          </p:cNvCxnSpPr>
          <p:nvPr/>
        </p:nvCxnSpPr>
        <p:spPr bwMode="auto">
          <a:xfrm flipV="1">
            <a:off x="6145523" y="1924201"/>
            <a:ext cx="2326741" cy="1835406"/>
          </a:xfrm>
          <a:prstGeom prst="curvedConnector3">
            <a:avLst>
              <a:gd name="adj1" fmla="val 23083"/>
            </a:avLst>
          </a:prstGeom>
          <a:noFill/>
          <a:ln w="76200">
            <a:solidFill>
              <a:schemeClr val="bg1">
                <a:lumMod val="50000"/>
                <a:alpha val="50000"/>
              </a:schemeClr>
            </a:solidFill>
            <a:round/>
            <a:headEnd/>
            <a:tailEnd type="triangle" w="lg" len="lg"/>
          </a:ln>
          <a:effectLst/>
        </p:spPr>
      </p:cxnSp>
      <p:cxnSp>
        <p:nvCxnSpPr>
          <p:cNvPr id="33" name="曲線コネクタ 32"/>
          <p:cNvCxnSpPr>
            <a:stCxn id="51" idx="1"/>
            <a:endCxn id="38" idx="3"/>
          </p:cNvCxnSpPr>
          <p:nvPr/>
        </p:nvCxnSpPr>
        <p:spPr bwMode="auto">
          <a:xfrm rot="10800000">
            <a:off x="6138416" y="5607756"/>
            <a:ext cx="3541478" cy="184792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bg1">
                <a:lumMod val="50000"/>
                <a:alpha val="50000"/>
              </a:schemeClr>
            </a:solidFill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62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29" grpId="0" animBg="1"/>
      <p:bldP spid="46" grpId="0" animBg="1"/>
      <p:bldP spid="51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4" y="2102400"/>
            <a:ext cx="4947380" cy="47110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Eclipse</a:t>
            </a:r>
            <a:r>
              <a:rPr lang="ja-JP" altLang="en-US" dirty="0">
                <a:solidFill>
                  <a:srgbClr val="0070C0"/>
                </a:solidFill>
              </a:rPr>
              <a:t>のおすすめの設定</a:t>
            </a:r>
            <a:br>
              <a:rPr lang="ja-JP" altLang="en-US" dirty="0">
                <a:solidFill>
                  <a:srgbClr val="0070C0"/>
                </a:solidFill>
              </a:rPr>
            </a:br>
            <a:r>
              <a:rPr lang="en-US" altLang="ja-JP" dirty="0" smtClean="0"/>
              <a:t>(3)</a:t>
            </a:r>
            <a:r>
              <a:rPr lang="ja-JP" altLang="en-US" dirty="0" smtClean="0"/>
              <a:t> フォントを</a:t>
            </a:r>
            <a:r>
              <a:rPr lang="ja-JP" altLang="en-US" dirty="0"/>
              <a:t>変更</a:t>
            </a:r>
            <a:r>
              <a:rPr lang="ja-JP" altLang="en-US" dirty="0" smtClean="0"/>
              <a:t>（設定例</a:t>
            </a:r>
            <a:r>
              <a:rPr lang="en-US" altLang="ja-JP" b="1" dirty="0" smtClean="0">
                <a:solidFill>
                  <a:srgbClr val="0000FF"/>
                </a:solidFill>
              </a:rPr>
              <a:t>B</a:t>
            </a:r>
            <a:r>
              <a:rPr lang="ja-JP" altLang="en-US" dirty="0" smtClean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arenR" startAt="2"/>
            </a:pPr>
            <a:r>
              <a:rPr lang="ja-JP" altLang="en-US" b="1" dirty="0">
                <a:solidFill>
                  <a:srgbClr val="0000FF"/>
                </a:solidFill>
              </a:rPr>
              <a:t>エディタ部分のみ</a:t>
            </a:r>
            <a:r>
              <a:rPr lang="ja-JP" altLang="en-US" dirty="0"/>
              <a:t>の変更なら</a:t>
            </a:r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設定例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423592" y="3007232"/>
            <a:ext cx="504056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647815" y="3543915"/>
            <a:ext cx="1904432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073120" y="5301756"/>
            <a:ext cx="432048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283498" y="5588541"/>
            <a:ext cx="576064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947428" y="2564924"/>
            <a:ext cx="432048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53" idx="2"/>
            <a:endCxn id="46" idx="0"/>
          </p:cNvCxnSpPr>
          <p:nvPr/>
        </p:nvCxnSpPr>
        <p:spPr bwMode="auto">
          <a:xfrm>
            <a:off x="1163452" y="2744924"/>
            <a:ext cx="125692" cy="2556832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cxnSp>
        <p:nvCxnSpPr>
          <p:cNvPr id="55" name="直線矢印コネクタ 54"/>
          <p:cNvCxnSpPr>
            <a:stCxn id="46" idx="2"/>
            <a:endCxn id="52" idx="0"/>
          </p:cNvCxnSpPr>
          <p:nvPr/>
        </p:nvCxnSpPr>
        <p:spPr bwMode="auto">
          <a:xfrm>
            <a:off x="1289144" y="5481756"/>
            <a:ext cx="282386" cy="106785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sp>
        <p:nvSpPr>
          <p:cNvPr id="58" name="角丸四角形 57"/>
          <p:cNvSpPr/>
          <p:nvPr/>
        </p:nvSpPr>
        <p:spPr>
          <a:xfrm>
            <a:off x="5048239" y="6114658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28" y="2134917"/>
            <a:ext cx="4067743" cy="4486901"/>
          </a:xfrm>
          <a:prstGeom prst="rect">
            <a:avLst/>
          </a:prstGeom>
        </p:spPr>
      </p:pic>
      <p:sp>
        <p:nvSpPr>
          <p:cNvPr id="61" name="角丸四角形 60"/>
          <p:cNvSpPr/>
          <p:nvPr/>
        </p:nvSpPr>
        <p:spPr>
          <a:xfrm>
            <a:off x="9203540" y="6248820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6932976" y="2680186"/>
            <a:ext cx="1611296" cy="6768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4" name="角丸四角形吹き出し 63"/>
          <p:cNvSpPr/>
          <p:nvPr/>
        </p:nvSpPr>
        <p:spPr>
          <a:xfrm>
            <a:off x="7982399" y="1441999"/>
            <a:ext cx="3600000" cy="1008000"/>
          </a:xfrm>
          <a:prstGeom prst="wedgeRoundRectCallout">
            <a:avLst>
              <a:gd name="adj1" fmla="val -40119"/>
              <a:gd name="adj2" fmla="val 6661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④ フォントを変更するなど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b="1" dirty="0">
                <a:solidFill>
                  <a:srgbClr val="0000FF"/>
                </a:solidFill>
              </a:rPr>
              <a:t>※</a:t>
            </a:r>
            <a:r>
              <a:rPr kumimoji="1" lang="en-US" altLang="ja-JP" sz="2000" b="1" dirty="0" err="1" smtClean="0">
                <a:solidFill>
                  <a:srgbClr val="0000FF"/>
                </a:solidFill>
              </a:rPr>
              <a:t>Ricty</a:t>
            </a:r>
            <a:r>
              <a:rPr kumimoji="1" lang="en-US" altLang="ja-JP" sz="2000" b="1" dirty="0" smtClean="0">
                <a:solidFill>
                  <a:srgbClr val="0000FF"/>
                </a:solidFill>
              </a:rPr>
              <a:t> Diminished</a:t>
            </a:r>
            <a:r>
              <a:rPr kumimoji="1" lang="ja-JP" altLang="en-US" sz="20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000" b="1" dirty="0" smtClean="0">
                <a:solidFill>
                  <a:srgbClr val="0000FF"/>
                </a:solidFill>
              </a:rPr>
              <a:t>Discord </a:t>
            </a:r>
            <a:r>
              <a:rPr kumimoji="1" lang="ja-JP" altLang="en-US" sz="2000" b="1" dirty="0" smtClean="0">
                <a:solidFill>
                  <a:srgbClr val="0000FF"/>
                </a:solidFill>
              </a:rPr>
              <a:t>は</a:t>
            </a:r>
            <a:endParaRPr kumimoji="1" lang="en-US" altLang="ja-JP" sz="2000" b="1" dirty="0" smtClean="0">
              <a:solidFill>
                <a:srgbClr val="0000FF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rgbClr val="0000FF"/>
                </a:solidFill>
              </a:rPr>
              <a:t>別途インストールが必要</a:t>
            </a:r>
            <a:endParaRPr kumimoji="1" lang="ja-JP" alt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9679894" y="5576548"/>
            <a:ext cx="1080000" cy="432000"/>
          </a:xfrm>
          <a:prstGeom prst="wedgeRoundRectCallout">
            <a:avLst>
              <a:gd name="adj1" fmla="val -43042"/>
              <a:gd name="adj2" fmla="val 9277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⑤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[OK]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1505168" y="2134916"/>
            <a:ext cx="2160000" cy="648000"/>
          </a:xfrm>
          <a:prstGeom prst="wedgeRoundRectCallout">
            <a:avLst>
              <a:gd name="adj1" fmla="val -55013"/>
              <a:gd name="adj2" fmla="val 1048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一般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外観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色とフォント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3819780" y="2131545"/>
            <a:ext cx="2304000" cy="648000"/>
          </a:xfrm>
          <a:prstGeom prst="wedgeRoundRectCallout">
            <a:avLst>
              <a:gd name="adj1" fmla="val -46728"/>
              <a:gd name="adj2" fmla="val 10754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②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b="1" dirty="0">
                <a:solidFill>
                  <a:srgbClr val="0000FF"/>
                </a:solidFill>
              </a:rPr>
              <a:t>Java</a:t>
            </a:r>
            <a:r>
              <a:rPr lang="en-US" altLang="ja-JP" sz="2000" dirty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b="1" dirty="0">
                <a:solidFill>
                  <a:srgbClr val="0000FF"/>
                </a:solidFill>
              </a:rPr>
              <a:t>Java</a:t>
            </a:r>
            <a:r>
              <a:rPr lang="ja-JP" altLang="en-US" sz="2000" b="1" dirty="0">
                <a:solidFill>
                  <a:srgbClr val="0000FF"/>
                </a:solidFill>
              </a:rPr>
              <a:t> </a:t>
            </a:r>
            <a:r>
              <a:rPr lang="ja-JP" altLang="en-US" sz="2000" b="1" dirty="0" smtClean="0">
                <a:solidFill>
                  <a:srgbClr val="0000FF"/>
                </a:solidFill>
              </a:rPr>
              <a:t>エディター～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4705523" y="3543607"/>
            <a:ext cx="1440000" cy="432000"/>
          </a:xfrm>
          <a:prstGeom prst="wedgeRoundRectCallout">
            <a:avLst>
              <a:gd name="adj1" fmla="val -26591"/>
              <a:gd name="adj2" fmla="val -10214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編集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4698416" y="5391756"/>
            <a:ext cx="1440000" cy="432000"/>
          </a:xfrm>
          <a:prstGeom prst="wedgeRoundRectCallout">
            <a:avLst>
              <a:gd name="adj1" fmla="val -21038"/>
              <a:gd name="adj2" fmla="val 10242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⑥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適用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stCxn id="30" idx="2"/>
            <a:endCxn id="31" idx="0"/>
          </p:cNvCxnSpPr>
          <p:nvPr/>
        </p:nvCxnSpPr>
        <p:spPr bwMode="auto">
          <a:xfrm>
            <a:off x="2675620" y="3187232"/>
            <a:ext cx="924411" cy="356683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sp>
        <p:nvSpPr>
          <p:cNvPr id="33" name="角丸四角形 32"/>
          <p:cNvSpPr/>
          <p:nvPr/>
        </p:nvSpPr>
        <p:spPr>
          <a:xfrm>
            <a:off x="4717542" y="3007232"/>
            <a:ext cx="1091502" cy="24901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28" idx="3"/>
            <a:endCxn id="64" idx="1"/>
          </p:cNvCxnSpPr>
          <p:nvPr/>
        </p:nvCxnSpPr>
        <p:spPr bwMode="auto">
          <a:xfrm flipV="1">
            <a:off x="6145523" y="1945999"/>
            <a:ext cx="1836876" cy="1813608"/>
          </a:xfrm>
          <a:prstGeom prst="curvedConnector3">
            <a:avLst>
              <a:gd name="adj1" fmla="val 24087"/>
            </a:avLst>
          </a:prstGeom>
          <a:noFill/>
          <a:ln w="76200">
            <a:solidFill>
              <a:schemeClr val="bg1">
                <a:lumMod val="50000"/>
                <a:alpha val="50000"/>
              </a:schemeClr>
            </a:solidFill>
            <a:round/>
            <a:headEnd/>
            <a:tailEnd type="triangle" w="lg" len="lg"/>
          </a:ln>
          <a:effectLst/>
        </p:spPr>
      </p:cxnSp>
      <p:cxnSp>
        <p:nvCxnSpPr>
          <p:cNvPr id="35" name="曲線コネクタ 34"/>
          <p:cNvCxnSpPr>
            <a:stCxn id="25" idx="1"/>
            <a:endCxn id="29" idx="3"/>
          </p:cNvCxnSpPr>
          <p:nvPr/>
        </p:nvCxnSpPr>
        <p:spPr bwMode="auto">
          <a:xfrm rot="10800000">
            <a:off x="6138416" y="5607756"/>
            <a:ext cx="3541478" cy="184792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bg1">
                <a:lumMod val="50000"/>
                <a:alpha val="50000"/>
              </a:schemeClr>
            </a:solidFill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921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6" grpId="0" animBg="1"/>
      <p:bldP spid="52" grpId="0" animBg="1"/>
      <p:bldP spid="53" grpId="0" animBg="1"/>
      <p:bldP spid="58" grpId="0" animBg="1"/>
      <p:bldP spid="61" grpId="0" animBg="1"/>
      <p:bldP spid="63" grpId="0" animBg="1"/>
      <p:bldP spid="6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53" y="1858375"/>
            <a:ext cx="4946070" cy="470981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Eclipse</a:t>
            </a:r>
            <a:r>
              <a:rPr lang="ja-JP" altLang="en-US" dirty="0" smtClean="0"/>
              <a:t>のおすすめの設定</a:t>
            </a:r>
            <a:br>
              <a:rPr lang="ja-JP" altLang="en-US" dirty="0" smtClean="0"/>
            </a:br>
            <a:r>
              <a:rPr lang="en-US" altLang="ja-JP" dirty="0" smtClean="0"/>
              <a:t>(4)</a:t>
            </a:r>
            <a:r>
              <a:rPr lang="ja-JP" altLang="en-US" dirty="0" smtClean="0"/>
              <a:t> 保存アクションを変更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[Java]-[</a:t>
            </a:r>
            <a:r>
              <a:rPr lang="ja-JP" altLang="en-US" dirty="0" smtClean="0"/>
              <a:t>エディター</a:t>
            </a:r>
            <a:r>
              <a:rPr lang="en-US" altLang="ja-JP" dirty="0" smtClean="0"/>
              <a:t>]</a:t>
            </a:r>
            <a:br>
              <a:rPr lang="en-US" altLang="ja-JP" dirty="0" smtClean="0"/>
            </a:br>
            <a:r>
              <a:rPr lang="en-US" altLang="ja-JP" dirty="0" smtClean="0"/>
              <a:t>-[</a:t>
            </a:r>
            <a:r>
              <a:rPr lang="ja-JP" altLang="en-US" dirty="0" smtClean="0"/>
              <a:t>保存アクション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lang="ja-JP" altLang="en-US" dirty="0" smtClean="0"/>
              <a:t>「保存時に選択したアクションを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実行」のチェックを外す</a:t>
            </a:r>
          </a:p>
          <a:p>
            <a:pPr lvl="4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6536253" y="3140688"/>
            <a:ext cx="504056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968208" y="2528920"/>
            <a:ext cx="1584176" cy="216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698097" y="3677446"/>
            <a:ext cx="504056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878117" y="4930873"/>
            <a:ext cx="648072" cy="1800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5215002" y="1704019"/>
            <a:ext cx="2664000" cy="720000"/>
          </a:xfrm>
          <a:prstGeom prst="wedgeRoundRectCallout">
            <a:avLst>
              <a:gd name="adj1" fmla="val 10576"/>
              <a:gd name="adj2" fmla="val 13501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① </a:t>
            </a:r>
            <a:r>
              <a:rPr lang="en-US" altLang="ja-JP" sz="2000" dirty="0">
                <a:solidFill>
                  <a:schemeClr val="tx1"/>
                </a:solidFill>
              </a:rPr>
              <a:t>[Java]-[</a:t>
            </a:r>
            <a:r>
              <a:rPr lang="ja-JP" altLang="en-US" sz="2000" dirty="0">
                <a:solidFill>
                  <a:schemeClr val="tx1"/>
                </a:solidFill>
              </a:rPr>
              <a:t>エディター</a:t>
            </a:r>
            <a:r>
              <a:rPr lang="en-US" altLang="ja-JP" sz="2000" dirty="0">
                <a:solidFill>
                  <a:schemeClr val="tx1"/>
                </a:solidFill>
              </a:rPr>
              <a:t>]-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保存アクション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9062400" y="2960948"/>
            <a:ext cx="2160000" cy="432000"/>
          </a:xfrm>
          <a:prstGeom prst="wedgeRoundRectCallout">
            <a:avLst>
              <a:gd name="adj1" fmla="val -38031"/>
              <a:gd name="adj2" fmla="val -8407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 チェックを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外す</a:t>
            </a:r>
            <a:endParaRPr kumimoji="1" lang="ja-JP" alt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9840416" y="6212335"/>
            <a:ext cx="791575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9062400" y="5559967"/>
            <a:ext cx="2520000" cy="432000"/>
          </a:xfrm>
          <a:prstGeom prst="wedgeRoundRectCallout">
            <a:avLst>
              <a:gd name="adj1" fmla="val -5518"/>
              <a:gd name="adj2" fmla="val 8762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 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適用して閉じる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>
            <a:stCxn id="23" idx="2"/>
            <a:endCxn id="19" idx="0"/>
          </p:cNvCxnSpPr>
          <p:nvPr/>
        </p:nvCxnSpPr>
        <p:spPr bwMode="auto">
          <a:xfrm>
            <a:off x="6788281" y="3320688"/>
            <a:ext cx="161844" cy="356758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cxnSp>
        <p:nvCxnSpPr>
          <p:cNvPr id="34" name="直線矢印コネクタ 33"/>
          <p:cNvCxnSpPr>
            <a:stCxn id="19" idx="2"/>
            <a:endCxn id="22" idx="0"/>
          </p:cNvCxnSpPr>
          <p:nvPr/>
        </p:nvCxnSpPr>
        <p:spPr bwMode="auto">
          <a:xfrm>
            <a:off x="6950125" y="3857446"/>
            <a:ext cx="252028" cy="1073427"/>
          </a:xfrm>
          <a:prstGeom prst="straightConnector1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1143418" y="4772335"/>
            <a:ext cx="4320000" cy="144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just"/>
            <a:r>
              <a:rPr lang="ja-JP" altLang="en-US" sz="2000" dirty="0"/>
              <a:t>「保存アクション」とは？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ja-JP" sz="2000" dirty="0"/>
              <a:t>Java</a:t>
            </a:r>
            <a:r>
              <a:rPr lang="ja-JP" altLang="en-US" sz="2000" dirty="0"/>
              <a:t>ソースファイル</a:t>
            </a:r>
            <a:r>
              <a:rPr lang="ja-JP" altLang="en-US" sz="2000" dirty="0" smtClean="0"/>
              <a:t>の体裁を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Eclipse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（勝手に）</a:t>
            </a:r>
            <a:r>
              <a:rPr lang="ja-JP" altLang="en-US" sz="2000" dirty="0" smtClean="0"/>
              <a:t>修正する機能</a:t>
            </a:r>
            <a:endParaRPr lang="ja-JP" alt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ja-JP" altLang="en-US" sz="2000" dirty="0"/>
              <a:t>無効にするのがおすすめ</a:t>
            </a:r>
          </a:p>
        </p:txBody>
      </p:sp>
    </p:spTree>
    <p:extLst>
      <p:ext uri="{BB962C8B-B14F-4D97-AF65-F5344CB8AC3E}">
        <p14:creationId xmlns:p14="http://schemas.microsoft.com/office/powerpoint/2010/main" val="91949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19" grpId="0" animBg="1"/>
      <p:bldP spid="22" grpId="0" animBg="1"/>
      <p:bldP spid="24" grpId="0" animBg="1"/>
      <p:bldP spid="25" grpId="0" animBg="1"/>
      <p:bldP spid="27" grpId="0" animBg="1"/>
      <p:bldP spid="29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2019/09/30: 2019/09</a:t>
            </a:r>
            <a:r>
              <a:rPr lang="ja-JP" altLang="en-US" dirty="0"/>
              <a:t>版</a:t>
            </a:r>
            <a:endParaRPr lang="en-US" altLang="ja-JP" dirty="0"/>
          </a:p>
          <a:p>
            <a:r>
              <a:rPr lang="en-US" altLang="ja-JP" dirty="0"/>
              <a:t>2022/02/11: 2022/02</a:t>
            </a:r>
            <a:r>
              <a:rPr lang="ja-JP" altLang="en-US" dirty="0"/>
              <a:t>版</a:t>
            </a:r>
            <a:endParaRPr lang="en-US" altLang="ja-JP" dirty="0"/>
          </a:p>
          <a:p>
            <a:pPr lvl="1"/>
            <a:r>
              <a:rPr lang="en-US" altLang="ja-JP" dirty="0"/>
              <a:t>Eclipse 2021-12</a:t>
            </a:r>
            <a:r>
              <a:rPr lang="ja-JP" altLang="en-US" dirty="0"/>
              <a:t> を使用してスクリーンショットを差し替え。</a:t>
            </a:r>
            <a:endParaRPr lang="en-US" altLang="ja-JP" dirty="0"/>
          </a:p>
          <a:p>
            <a:pPr lvl="1"/>
            <a:r>
              <a:rPr lang="ja-JP" altLang="en-US" dirty="0"/>
              <a:t>これに伴い全面的に体裁や文言を調整。</a:t>
            </a:r>
            <a:endParaRPr lang="en-US" altLang="ja-JP" dirty="0"/>
          </a:p>
          <a:p>
            <a:r>
              <a:rPr lang="en-US" altLang="ja-JP" dirty="0"/>
              <a:t>2022/03/14: 2022/03</a:t>
            </a:r>
            <a:r>
              <a:rPr lang="ja-JP" altLang="en-US" dirty="0"/>
              <a:t>版</a:t>
            </a:r>
            <a:endParaRPr lang="en-US" altLang="ja-JP" dirty="0"/>
          </a:p>
          <a:p>
            <a:pPr lvl="1"/>
            <a:r>
              <a:rPr lang="en-US" altLang="ja-JP" dirty="0"/>
              <a:t>Eclipse 2022-03 </a:t>
            </a:r>
            <a:r>
              <a:rPr lang="ja-JP" altLang="en-US" dirty="0" smtClean="0"/>
              <a:t>の自己展開インストーラに対応。その他。</a:t>
            </a:r>
            <a:endParaRPr lang="en-US" altLang="ja-JP" dirty="0"/>
          </a:p>
          <a:p>
            <a:r>
              <a:rPr lang="en-US" altLang="ja-JP" dirty="0" smtClean="0"/>
              <a:t>2023/04/03: 2023/04</a:t>
            </a:r>
            <a:r>
              <a:rPr lang="ja-JP" altLang="en-US" dirty="0" smtClean="0"/>
              <a:t>版</a:t>
            </a:r>
            <a:endParaRPr lang="en-US" altLang="ja-JP" dirty="0"/>
          </a:p>
          <a:p>
            <a:pPr lvl="1"/>
            <a:r>
              <a:rPr lang="en-US" altLang="ja-JP" dirty="0" smtClean="0"/>
              <a:t>Windows Defender SmartScreen</a:t>
            </a:r>
            <a:r>
              <a:rPr lang="ja-JP" altLang="en-US" dirty="0" smtClean="0"/>
              <a:t>の画面を追加。その他。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Eclipse (Pleiades All in One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Eclipse)</a:t>
            </a:r>
            <a:r>
              <a:rPr kumimoji="1" lang="ja-JP" altLang="en-US" dirty="0" smtClean="0"/>
              <a:t> のインストール方法など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プログラミングのための統合開発環境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オペレーティングシステムとして </a:t>
            </a:r>
            <a:r>
              <a:rPr lang="en-US" altLang="ja-JP" dirty="0" smtClean="0"/>
              <a:t>Windows 10/11 (64</a:t>
            </a:r>
            <a:r>
              <a:rPr lang="ja-JP" altLang="en-US" dirty="0" smtClean="0"/>
              <a:t> </a:t>
            </a:r>
            <a:r>
              <a:rPr lang="en-US" altLang="ja-JP" dirty="0" smtClean="0"/>
              <a:t>bit)</a:t>
            </a:r>
            <a:r>
              <a:rPr lang="ja-JP" altLang="en-US" dirty="0" smtClean="0"/>
              <a:t> を使用</a:t>
            </a:r>
            <a:endParaRPr lang="en-US" altLang="ja-JP" dirty="0" smtClean="0"/>
          </a:p>
          <a:p>
            <a:pPr lvl="1"/>
            <a:r>
              <a:rPr lang="en-US" altLang="ja-JP" b="1" dirty="0">
                <a:solidFill>
                  <a:srgbClr val="C00000"/>
                </a:solidFill>
              </a:rPr>
              <a:t>Eclipse 2022-03</a:t>
            </a:r>
            <a:r>
              <a:rPr lang="ja-JP" altLang="en-US" b="1" dirty="0">
                <a:solidFill>
                  <a:srgbClr val="C00000"/>
                </a:solidFill>
              </a:rPr>
              <a:t> 以降の版を使用</a:t>
            </a:r>
            <a:endParaRPr lang="en-US" altLang="ja-JP" b="1" dirty="0">
              <a:solidFill>
                <a:srgbClr val="C00000"/>
              </a:solidFill>
            </a:endParaRPr>
          </a:p>
          <a:p>
            <a:pPr lvl="2"/>
            <a:r>
              <a:rPr lang="en-US" altLang="ja-JP" dirty="0"/>
              <a:t>Eclipse 2021-12</a:t>
            </a:r>
            <a:r>
              <a:rPr lang="ja-JP" altLang="en-US" dirty="0"/>
              <a:t> までの版を使用する場合については別ファイルを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ドライブ直下のルートフォルダ</a:t>
            </a:r>
            <a:r>
              <a:rPr kumimoji="1" lang="en-US" altLang="ja-JP" dirty="0" smtClean="0"/>
              <a:t>(C:\)</a:t>
            </a:r>
            <a:r>
              <a:rPr kumimoji="1" lang="ja-JP" altLang="en-US" dirty="0" smtClean="0"/>
              <a:t>に書き込み可能であること</a:t>
            </a:r>
            <a:endParaRPr kumimoji="1" lang="en-US" altLang="ja-JP" dirty="0" smtClean="0"/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この資料中の画面は主に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Eclipse 2022</a:t>
            </a:r>
            <a:r>
              <a:rPr kumimoji="1" lang="ja-JP" altLang="en-US" dirty="0" smtClean="0"/>
              <a:t>以降の</a:t>
            </a:r>
            <a:endParaRPr kumimoji="1" lang="en-US" altLang="ja-JP" dirty="0" smtClean="0"/>
          </a:p>
          <a:p>
            <a:r>
              <a:rPr lang="ja-JP" altLang="en-US" dirty="0"/>
              <a:t>自己展開ファイルによるインストール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74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2165345"/>
            <a:ext cx="7630590" cy="4201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Eclipse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Pleiades All in One</a:t>
            </a:r>
            <a:r>
              <a:rPr lang="ja-JP" altLang="en-US" dirty="0" smtClean="0"/>
              <a:t>の公式サイトにアクセス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3"/>
              </a:rPr>
              <a:t>http://mergedoc.osdn.jp/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にアクセス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733136" y="5085184"/>
            <a:ext cx="2160240" cy="86409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38060" y="6381328"/>
            <a:ext cx="771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※Pleiades All in One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3"/>
              </a:rPr>
              <a:t>http://mergedoc.osdn.jp/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2022/03/14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sp>
        <p:nvSpPr>
          <p:cNvPr id="12" name="角丸四角形吹き出し 11"/>
          <p:cNvSpPr/>
          <p:nvPr/>
        </p:nvSpPr>
        <p:spPr>
          <a:xfrm>
            <a:off x="3509000" y="4005064"/>
            <a:ext cx="1944216" cy="812830"/>
          </a:xfrm>
          <a:prstGeom prst="wedgeRoundRectCallout">
            <a:avLst>
              <a:gd name="adj1" fmla="val 40211"/>
              <a:gd name="adj2" fmla="val 7753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最新版を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4905560" y="5542209"/>
            <a:ext cx="547656" cy="22705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160000"/>
            <a:ext cx="7621064" cy="4191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Eclipse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用</a:t>
            </a:r>
            <a:r>
              <a:rPr lang="ja-JP" altLang="en-US" dirty="0"/>
              <a:t>の</a:t>
            </a:r>
            <a:r>
              <a:rPr kumimoji="1" lang="en-US" altLang="ja-JP" dirty="0" smtClean="0"/>
              <a:t>Full Edition</a:t>
            </a:r>
            <a:r>
              <a:rPr kumimoji="1" lang="ja-JP" altLang="en-US" dirty="0" smtClean="0"/>
              <a:t>をダウンロード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782992" y="4581128"/>
            <a:ext cx="769392" cy="43204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38060" y="6381328"/>
            <a:ext cx="771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※Pleiades All in One</a:t>
            </a:r>
            <a:r>
              <a:rPr lang="ja-JP" altLang="en-US" dirty="0"/>
              <a:t>の</a:t>
            </a:r>
            <a:r>
              <a:rPr lang="en-US" altLang="ja-JP" dirty="0"/>
              <a:t>Web</a:t>
            </a:r>
            <a:r>
              <a:rPr lang="ja-JP" altLang="en-US" dirty="0"/>
              <a:t>サイト </a:t>
            </a:r>
            <a:r>
              <a:rPr lang="en-US" altLang="ja-JP" dirty="0">
                <a:hlinkClick r:id="rId3"/>
              </a:rPr>
              <a:t>http://mergedoc.osdn.jp/</a:t>
            </a:r>
            <a:r>
              <a:rPr lang="ja-JP" altLang="en-US" dirty="0"/>
              <a:t> （</a:t>
            </a:r>
            <a:r>
              <a:rPr lang="en-US" altLang="ja-JP" dirty="0" smtClean="0"/>
              <a:t>2022/02/06</a:t>
            </a:r>
            <a:r>
              <a:rPr lang="ja-JP" altLang="en-US" dirty="0" smtClean="0"/>
              <a:t>閲覧</a:t>
            </a:r>
            <a:r>
              <a:rPr lang="ja-JP" altLang="en-US" dirty="0"/>
              <a:t>）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9264352" y="3765443"/>
            <a:ext cx="1584176" cy="453394"/>
          </a:xfrm>
          <a:prstGeom prst="wedgeRoundRectCallout">
            <a:avLst>
              <a:gd name="adj1" fmla="val -40788"/>
              <a:gd name="adj2" fmla="val 11729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4835860" y="5085183"/>
            <a:ext cx="1296144" cy="18002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9600" y="5098120"/>
            <a:ext cx="3600000" cy="1015663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32</a:t>
            </a:r>
            <a:r>
              <a:rPr lang="ja-JP" altLang="en-US" sz="2000" dirty="0">
                <a:solidFill>
                  <a:schemeClr val="tx1"/>
                </a:solidFill>
              </a:rPr>
              <a:t>ビット</a:t>
            </a:r>
            <a:r>
              <a:rPr lang="en-US" altLang="ja-JP" sz="2000" dirty="0" smtClean="0">
                <a:solidFill>
                  <a:schemeClr val="tx1"/>
                </a:solidFill>
              </a:rPr>
              <a:t>Windows</a:t>
            </a:r>
            <a:r>
              <a:rPr lang="ja-JP" altLang="en-US" sz="2000" dirty="0" smtClean="0">
                <a:solidFill>
                  <a:schemeClr val="tx1"/>
                </a:solidFill>
              </a:rPr>
              <a:t>の場合には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Eclipse 2021</a:t>
            </a:r>
            <a:r>
              <a:rPr lang="ja-JP" altLang="en-US" sz="2000" dirty="0">
                <a:solidFill>
                  <a:schemeClr val="tx1"/>
                </a:solidFill>
              </a:rPr>
              <a:t>以前</a:t>
            </a:r>
            <a:r>
              <a:rPr lang="ja-JP" altLang="en-US" sz="2000" dirty="0" smtClean="0">
                <a:solidFill>
                  <a:schemeClr val="tx1"/>
                </a:solidFill>
              </a:rPr>
              <a:t>の手順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（別資料）を参照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>
            <a:stCxn id="9" idx="1"/>
            <a:endCxn id="10" idx="3"/>
          </p:cNvCxnSpPr>
          <p:nvPr/>
        </p:nvCxnSpPr>
        <p:spPr bwMode="auto">
          <a:xfrm flipH="1">
            <a:off x="4209600" y="5175194"/>
            <a:ext cx="626260" cy="430758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4294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10476"/>
          <a:stretch/>
        </p:blipFill>
        <p:spPr>
          <a:xfrm>
            <a:off x="2238060" y="2258186"/>
            <a:ext cx="7620660" cy="4093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Eclipse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ダウンロード（続き）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ダウンロード完了を待つ（うっかりどこかをクリックしたりしないこと）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38060" y="6381328"/>
            <a:ext cx="771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※Pleiades All in One</a:t>
            </a:r>
            <a:r>
              <a:rPr lang="ja-JP" altLang="en-US" dirty="0"/>
              <a:t>の</a:t>
            </a:r>
            <a:r>
              <a:rPr lang="en-US" altLang="ja-JP" dirty="0"/>
              <a:t>Web</a:t>
            </a:r>
            <a:r>
              <a:rPr lang="ja-JP" altLang="en-US" dirty="0"/>
              <a:t>サイト </a:t>
            </a:r>
            <a:r>
              <a:rPr lang="en-US" altLang="ja-JP" dirty="0">
                <a:hlinkClick r:id="rId3"/>
              </a:rPr>
              <a:t>http://mergedoc.osdn.jp/</a:t>
            </a:r>
            <a:r>
              <a:rPr lang="ja-JP" altLang="en-US" dirty="0"/>
              <a:t> （</a:t>
            </a:r>
            <a:r>
              <a:rPr lang="en-US" altLang="ja-JP" dirty="0" smtClean="0"/>
              <a:t>2022/03/14</a:t>
            </a:r>
            <a:r>
              <a:rPr lang="ja-JP" altLang="en-US" dirty="0" smtClean="0"/>
              <a:t>閲覧</a:t>
            </a:r>
            <a:r>
              <a:rPr lang="ja-JP" altLang="en-US" dirty="0"/>
              <a:t>）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4511824" y="5085183"/>
            <a:ext cx="5394708" cy="1266401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400560" y="2931480"/>
            <a:ext cx="4320000" cy="9432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このような文言が表示</a:t>
            </a:r>
            <a:r>
              <a:rPr lang="ja-JP" altLang="en-US" sz="2400" dirty="0">
                <a:solidFill>
                  <a:schemeClr val="tx1"/>
                </a:solidFill>
              </a:rPr>
              <a:t>されれば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ダウンロードが</a:t>
            </a:r>
            <a:r>
              <a:rPr lang="ja-JP" altLang="en-US" sz="2400" dirty="0" smtClean="0">
                <a:solidFill>
                  <a:schemeClr val="tx1"/>
                </a:solidFill>
              </a:rPr>
              <a:t>始まっている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2"/>
          </p:cNvCxnSpPr>
          <p:nvPr/>
        </p:nvCxnSpPr>
        <p:spPr bwMode="auto">
          <a:xfrm flipV="1">
            <a:off x="7752184" y="3874680"/>
            <a:ext cx="808376" cy="1205736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3064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3" y="2894832"/>
            <a:ext cx="4763165" cy="38105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Eclipse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自己展開ファイルを実行して展開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自己展開ファイルの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ダウンロード完了を確認、実行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734856" y="4342734"/>
            <a:ext cx="2310760" cy="28803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29672" y="3375084"/>
            <a:ext cx="216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自己展開ファイル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（実行ファイル）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9" idx="0"/>
            <a:endCxn id="16" idx="2"/>
          </p:cNvCxnSpPr>
          <p:nvPr/>
        </p:nvCxnSpPr>
        <p:spPr bwMode="auto">
          <a:xfrm flipV="1">
            <a:off x="3890236" y="4095084"/>
            <a:ext cx="519436" cy="24765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23" name="角丸四角形吹き出し 22"/>
          <p:cNvSpPr/>
          <p:nvPr/>
        </p:nvSpPr>
        <p:spPr>
          <a:xfrm>
            <a:off x="3329672" y="4821636"/>
            <a:ext cx="2160000" cy="432000"/>
          </a:xfrm>
          <a:prstGeom prst="wedgeRoundRectCallout">
            <a:avLst>
              <a:gd name="adj1" fmla="val -40434"/>
              <a:gd name="adj2" fmla="val -10406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 </a:t>
            </a:r>
            <a:r>
              <a:rPr lang="ja-JP" altLang="en-US" sz="2000" dirty="0" smtClean="0">
                <a:solidFill>
                  <a:schemeClr val="tx1"/>
                </a:solidFill>
              </a:rPr>
              <a:t>ダブルクリック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もしこのように表示されたら</a:t>
            </a:r>
            <a:r>
              <a:rPr kumimoji="1" lang="en-US" altLang="ja-JP" dirty="0" smtClean="0"/>
              <a:t>……</a:t>
            </a:r>
            <a:br>
              <a:rPr kumimoji="1" lang="en-US" altLang="ja-JP" dirty="0" smtClean="0"/>
            </a:br>
            <a:r>
              <a:rPr kumimoji="1" lang="ja-JP" altLang="en-US" dirty="0" smtClean="0"/>
              <a:t>（表示されない場合もある）</a:t>
            </a:r>
            <a:endParaRPr kumimoji="1" lang="ja-JP" altLang="en-US" dirty="0"/>
          </a:p>
        </p:txBody>
      </p:sp>
      <p:pic>
        <p:nvPicPr>
          <p:cNvPr id="21" name="コンテンツ プレースホルダ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79" y="2894832"/>
            <a:ext cx="4066384" cy="3810330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>
          <a:xfrm>
            <a:off x="6885194" y="4321249"/>
            <a:ext cx="805122" cy="27070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6549237" y="4927059"/>
            <a:ext cx="2880000" cy="432000"/>
          </a:xfrm>
          <a:prstGeom prst="wedgeRoundRectCallout">
            <a:avLst>
              <a:gd name="adj1" fmla="val -23426"/>
              <a:gd name="adj2" fmla="val -10302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 「詳細情報」をクリック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2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3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3343</TotalTime>
  <Words>900</Words>
  <Application>Microsoft Office PowerPoint</Application>
  <PresentationFormat>ワイド画面</PresentationFormat>
  <Paragraphs>184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Office テーマ</vt:lpstr>
      <vt:lpstr>Pleiades All in One Eclipse 2022以降のインストール (Windows 10/11 (64 bit))</vt:lpstr>
      <vt:lpstr>この資料の使用について</vt:lpstr>
      <vt:lpstr>改版履歴</vt:lpstr>
      <vt:lpstr>はじめに この資料の概要</vt:lpstr>
      <vt:lpstr>PowerPoint プレゼンテーション</vt:lpstr>
      <vt:lpstr>Eclipseのインストール (1) Pleiades All in Oneの公式サイトにアクセス</vt:lpstr>
      <vt:lpstr>Eclipseのインストール (2) ダウンロード</vt:lpstr>
      <vt:lpstr>Eclipseのインストール (3) ダウンロード（続き）</vt:lpstr>
      <vt:lpstr>Eclipseのインストール (4) 自己展開ファイルを実行して展開</vt:lpstr>
      <vt:lpstr>Eclipseのインストール (5) 自己展開ファイルを実行して展開（続き）</vt:lpstr>
      <vt:lpstr>Eclipseのインストール (6) 自己展開ファイルを実行して展開（続き）</vt:lpstr>
      <vt:lpstr>Eclipseのインストール (7) 自己展開ファイルを実行して展開（続き）</vt:lpstr>
      <vt:lpstr>PowerPoint プレゼンテーション</vt:lpstr>
      <vt:lpstr>Eclipseの起動 (1) eclipse.exeを実行</vt:lpstr>
      <vt:lpstr>Eclipseの起動 (2) ワークスペースの選択</vt:lpstr>
      <vt:lpstr>Eclipseの起動 (3) Eclipseの起動を確認</vt:lpstr>
      <vt:lpstr>Eclipseの起動 (4) Eclipseを終了するには</vt:lpstr>
      <vt:lpstr>PowerPoint プレゼンテーション</vt:lpstr>
      <vt:lpstr>Eclipseのおすすめの設定 (1) 設定のダイアログを開く</vt:lpstr>
      <vt:lpstr>Eclipseのおすすめの設定 (2) フォントを変更（設定例A）</vt:lpstr>
      <vt:lpstr>Eclipseのおすすめの設定 (3) フォントを変更（設定例B）</vt:lpstr>
      <vt:lpstr>Eclipseのおすすめの設定 (4) 保存アクションを変更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Eclipseのインストールと設定</dc:title>
  <dc:subject/>
  <dc:creator>古井陽之助</dc:creator>
  <cp:lastModifiedBy>古井 陽之助</cp:lastModifiedBy>
  <cp:revision>273</cp:revision>
  <cp:lastPrinted>2016-04-12T02:46:45Z</cp:lastPrinted>
  <dcterms:created xsi:type="dcterms:W3CDTF">2012-05-07T13:56:41Z</dcterms:created>
  <dcterms:modified xsi:type="dcterms:W3CDTF">2023-04-03T05:13:09Z</dcterms:modified>
</cp:coreProperties>
</file>