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421" r:id="rId2"/>
    <p:sldId id="427" r:id="rId3"/>
    <p:sldId id="428" r:id="rId4"/>
    <p:sldId id="422" r:id="rId5"/>
    <p:sldId id="476" r:id="rId6"/>
    <p:sldId id="474" r:id="rId7"/>
    <p:sldId id="478" r:id="rId8"/>
    <p:sldId id="435" r:id="rId9"/>
    <p:sldId id="467" r:id="rId10"/>
    <p:sldId id="473" r:id="rId11"/>
    <p:sldId id="429" r:id="rId12"/>
    <p:sldId id="469" r:id="rId13"/>
    <p:sldId id="483" r:id="rId14"/>
    <p:sldId id="468" r:id="rId15"/>
    <p:sldId id="470" r:id="rId16"/>
    <p:sldId id="480" r:id="rId17"/>
    <p:sldId id="471" r:id="rId18"/>
    <p:sldId id="484" r:id="rId19"/>
    <p:sldId id="445" r:id="rId20"/>
    <p:sldId id="455" r:id="rId21"/>
    <p:sldId id="465" r:id="rId22"/>
    <p:sldId id="449" r:id="rId23"/>
    <p:sldId id="466" r:id="rId24"/>
    <p:sldId id="482" r:id="rId25"/>
  </p:sldIdLst>
  <p:sldSz cx="12192000" cy="6858000"/>
  <p:notesSz cx="7099300" cy="102235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FFFFCC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>
      <p:cViewPr varScale="1">
        <p:scale>
          <a:sx n="71" d="100"/>
          <a:sy n="71" d="100"/>
        </p:scale>
        <p:origin x="86" y="7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41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6DCB782-4BDD-4848-8A38-7866E3FB0873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B7BBBF23-46C1-41E4-BF50-C058DF2E8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187603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9172" y="3263604"/>
            <a:ext cx="85344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0DC-790C-4ABB-8D7C-A846E1C55C36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78562"/>
            <a:ext cx="8534400" cy="115212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サブタイトル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A49D-3525-4018-830E-1CFA282CD2C7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9E4C-B9D9-4CBA-A3B1-676882653526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8784299" y="260648"/>
            <a:ext cx="0" cy="590465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橋メソッ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A3B-D736-491D-A839-FCA3F654A745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623392" y="404664"/>
            <a:ext cx="10945216" cy="59046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44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774-0F4B-4AB7-AC5E-CAA6F2F77EB0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EAE-E727-4700-966E-1C74E6103FF7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26D-9CCC-4B1C-BBB0-12DDB45C8415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97C6-C45E-4470-8FCB-2FB3F2530D82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D60-A067-4DDC-B433-6DB4CD933F34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0A98-E187-4EC7-8753-823217912970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BAA-FF0D-43FD-B89C-7198A8E7052B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81D3-85E6-4839-813A-198AD6063ACC}" type="datetime1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fld id="{8221D9F8-5E7E-4BCD-9C26-335A05766C37}" type="datetime1">
              <a:rPr lang="ja-JP" altLang="en-US" smtClean="0"/>
              <a:pPr/>
              <a:t>2022/3/23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21A2121D-0ADF-4030-BB98-E654A7C5287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hirakijava.github.io/suppor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の操作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(Windows 10 (64 bit))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プログラミング」補足資料</a:t>
            </a:r>
            <a:endParaRPr lang="en-US" altLang="ja-JP" dirty="0"/>
          </a:p>
          <a:p>
            <a:r>
              <a:rPr lang="en-US" altLang="ja-JP" dirty="0" smtClean="0"/>
              <a:t>(C)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 古井陽之助</a:t>
            </a:r>
            <a:r>
              <a:rPr lang="en-US" altLang="ja-JP" dirty="0" smtClean="0"/>
              <a:t>,</a:t>
            </a:r>
            <a:r>
              <a:rPr lang="ja-JP" altLang="en-US" dirty="0" smtClean="0"/>
              <a:t> 神屋郁子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下川俊彦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合志和晃</a:t>
            </a:r>
            <a:r>
              <a:rPr lang="en-US" altLang="ja-JP" dirty="0" smtClean="0"/>
              <a:t>.</a:t>
            </a:r>
          </a:p>
          <a:p>
            <a:r>
              <a:rPr lang="en-US" altLang="ja-JP" dirty="0">
                <a:hlinkClick r:id="rId2"/>
              </a:rPr>
              <a:t>https://mihirakijava.github.io/support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2022/03</a:t>
            </a:r>
            <a:r>
              <a:rPr kumimoji="1" lang="ja-JP" altLang="en-US" dirty="0" smtClean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0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98" y="1561426"/>
            <a:ext cx="5258534" cy="5179942"/>
          </a:xfrm>
          <a:prstGeom prst="rect">
            <a:avLst/>
          </a:prstGeom>
        </p:spPr>
      </p:pic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プロジェクトの作成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新規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プロジェクト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]-[</a:t>
            </a:r>
            <a:r>
              <a:rPr kumimoji="1" lang="ja-JP" altLang="en-US" dirty="0" smtClean="0"/>
              <a:t>新規</a:t>
            </a:r>
            <a:r>
              <a:rPr kumimoji="1" lang="en-US" altLang="ja-JP" dirty="0" smtClean="0"/>
              <a:t>]-[Java</a:t>
            </a:r>
            <a:r>
              <a:rPr kumimoji="1" lang="ja-JP" altLang="en-US" dirty="0" smtClean="0"/>
              <a:t>プロジェクト</a:t>
            </a:r>
            <a:r>
              <a:rPr kumimoji="1" lang="en-US" altLang="ja-JP" dirty="0" smtClean="0"/>
              <a:t>]</a:t>
            </a:r>
          </a:p>
          <a:p>
            <a:r>
              <a:rPr lang="ja-JP" altLang="en-US" dirty="0" smtClean="0"/>
              <a:t>新規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プロジェクトを作成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7104112" y="2380193"/>
            <a:ext cx="4320480" cy="23324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6511052" y="4186177"/>
            <a:ext cx="2609284" cy="23324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128448" y="6400326"/>
            <a:ext cx="720080" cy="2997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10045539" y="5794048"/>
            <a:ext cx="1635101" cy="432000"/>
          </a:xfrm>
          <a:prstGeom prst="wedgeRoundRectCallout">
            <a:avLst>
              <a:gd name="adj1" fmla="val -32280"/>
              <a:gd name="adj2" fmla="val 7716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⑥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完了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8296640" y="1140641"/>
            <a:ext cx="3384000" cy="1008000"/>
          </a:xfrm>
          <a:prstGeom prst="wedgeRoundRectCallout">
            <a:avLst>
              <a:gd name="adj1" fmla="val -35937"/>
              <a:gd name="adj2" fmla="val 6477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④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プロジェクト名を入力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 smtClean="0">
                <a:solidFill>
                  <a:srgbClr val="C00000"/>
                </a:solidFill>
              </a:rPr>
              <a:t>※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先頭の文字は英大文字に</a:t>
            </a:r>
            <a:endParaRPr lang="en-US" altLang="ja-JP" sz="2000" b="1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（例</a:t>
            </a:r>
            <a:r>
              <a:rPr lang="en-US" altLang="ja-JP" sz="2000" dirty="0" smtClean="0">
                <a:solidFill>
                  <a:schemeClr val="tx1"/>
                </a:solidFill>
              </a:rPr>
              <a:t>: 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C</a:t>
            </a:r>
            <a:r>
              <a:rPr lang="en-US" altLang="ja-JP" sz="2000" dirty="0" smtClean="0">
                <a:solidFill>
                  <a:schemeClr val="tx1"/>
                </a:solidFill>
              </a:rPr>
              <a:t>hap03</a:t>
            </a:r>
            <a:r>
              <a:rPr lang="ja-JP" altLang="en-US" sz="2000" dirty="0" smtClean="0">
                <a:solidFill>
                  <a:schemeClr val="tx1"/>
                </a:solidFill>
              </a:rPr>
              <a:t>）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8080057" y="4653285"/>
            <a:ext cx="3600583" cy="1008000"/>
          </a:xfrm>
          <a:prstGeom prst="wedgeRoundRectCallout">
            <a:avLst>
              <a:gd name="adj1" fmla="val -36875"/>
              <a:gd name="adj2" fmla="val -6816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⑤ 「プロジェクト・フォルダーを～ルートとして使用」を選択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 smtClean="0">
                <a:solidFill>
                  <a:srgbClr val="C00000"/>
                </a:solidFill>
              </a:rPr>
              <a:t>※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忘れやすいので注意</a:t>
            </a:r>
            <a:endParaRPr kumimoji="1" lang="ja-JP" alt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11193"/>
          <a:stretch/>
        </p:blipFill>
        <p:spPr>
          <a:xfrm>
            <a:off x="609601" y="3377524"/>
            <a:ext cx="5414391" cy="3048425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627416" y="3624382"/>
            <a:ext cx="661864" cy="22899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876952" y="4270800"/>
            <a:ext cx="1800000" cy="432000"/>
          </a:xfrm>
          <a:prstGeom prst="wedgeRoundRectCallout">
            <a:avLst>
              <a:gd name="adj1" fmla="val -40372"/>
              <a:gd name="adj2" fmla="val -9187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875420" y="4699230"/>
            <a:ext cx="1440000" cy="432000"/>
          </a:xfrm>
          <a:prstGeom prst="wedgeRoundRectCallout">
            <a:avLst>
              <a:gd name="adj1" fmla="val -31895"/>
              <a:gd name="adj2" fmla="val -2093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新規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7415" y="3864337"/>
            <a:ext cx="3182144" cy="23324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803003" y="4915230"/>
            <a:ext cx="2232248" cy="23161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878170" y="5131230"/>
            <a:ext cx="2592000" cy="432000"/>
          </a:xfrm>
          <a:prstGeom prst="wedgeRoundRectCallout">
            <a:avLst>
              <a:gd name="adj1" fmla="val 61993"/>
              <a:gd name="adj2" fmla="val -4581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[Java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プロジェクト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7" grpId="0" animBg="1"/>
      <p:bldP spid="25" grpId="0" animBg="1"/>
      <p:bldP spid="15" grpId="0" animBg="1"/>
      <p:bldP spid="16" grpId="0" animBg="1"/>
      <p:bldP spid="17" grpId="0" animBg="1"/>
      <p:bldP spid="19" grpId="0" animBg="1"/>
      <p:bldP spid="14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プロジェクトの作成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/>
              <a:t>新規</a:t>
            </a:r>
            <a:r>
              <a:rPr lang="en-US" altLang="ja-JP" dirty="0"/>
              <a:t>Java</a:t>
            </a:r>
            <a:r>
              <a:rPr lang="ja-JP" altLang="en-US" dirty="0" smtClean="0"/>
              <a:t>プロジェクト（続き）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80" y="3429000"/>
            <a:ext cx="4934639" cy="1343212"/>
          </a:xfrm>
          <a:prstGeom prst="rect">
            <a:avLst/>
          </a:prstGeom>
        </p:spPr>
      </p:pic>
      <p:sp>
        <p:nvSpPr>
          <p:cNvPr id="18" name="コンテンツ プレースホルダー 17"/>
          <p:cNvSpPr>
            <a:spLocks noGrp="1"/>
          </p:cNvSpPr>
          <p:nvPr>
            <p:ph sz="half" idx="1"/>
          </p:nvPr>
        </p:nvSpPr>
        <p:spPr>
          <a:xfrm>
            <a:off x="646603" y="1600201"/>
            <a:ext cx="5384800" cy="4525963"/>
          </a:xfrm>
        </p:spPr>
        <p:txBody>
          <a:bodyPr/>
          <a:lstStyle/>
          <a:p>
            <a:r>
              <a:rPr lang="ja-JP" altLang="en-US" dirty="0" smtClean="0"/>
              <a:t>もし下のようなメッセージが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表示</a:t>
            </a:r>
            <a:r>
              <a:rPr lang="ja-JP" altLang="en-US" dirty="0" smtClean="0"/>
              <a:t>されたら</a:t>
            </a:r>
            <a:r>
              <a:rPr lang="en-US" altLang="ja-JP" dirty="0" smtClean="0"/>
              <a:t>[OK]</a:t>
            </a:r>
            <a:r>
              <a:rPr lang="ja-JP" altLang="en-US" dirty="0" smtClean="0"/>
              <a:t>をクリック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800" dirty="0" smtClean="0"/>
              <a:t>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（表示されなくても気にしない）</a:t>
            </a:r>
            <a:endParaRPr kumimoji="1" lang="ja-JP" altLang="en-US" dirty="0"/>
          </a:p>
        </p:txBody>
      </p:sp>
      <p:sp>
        <p:nvSpPr>
          <p:cNvPr id="19" name="コンテンツ プレースホルダー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パッケージ・エクスプローラに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プロジェクトが現れる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4727848" y="4365104"/>
            <a:ext cx="93610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4187848" y="4835699"/>
            <a:ext cx="1080000" cy="432000"/>
          </a:xfrm>
          <a:prstGeom prst="wedgeRoundRectCallout">
            <a:avLst>
              <a:gd name="adj1" fmla="val 38282"/>
              <a:gd name="adj2" fmla="val -8281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[OK]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11542"/>
          <a:stretch/>
        </p:blipFill>
        <p:spPr>
          <a:xfrm>
            <a:off x="6031403" y="2636912"/>
            <a:ext cx="5393189" cy="3048425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6096000" y="3772225"/>
            <a:ext cx="864096" cy="2880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55456" y="4485133"/>
            <a:ext cx="216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新しいプロジェクト</a:t>
            </a:r>
          </a:p>
        </p:txBody>
      </p:sp>
      <p:cxnSp>
        <p:nvCxnSpPr>
          <p:cNvPr id="8" name="直線コネクタ 7"/>
          <p:cNvCxnSpPr>
            <a:stCxn id="23" idx="2"/>
            <a:endCxn id="6" idx="0"/>
          </p:cNvCxnSpPr>
          <p:nvPr/>
        </p:nvCxnSpPr>
        <p:spPr bwMode="auto">
          <a:xfrm>
            <a:off x="6528048" y="4060257"/>
            <a:ext cx="707408" cy="424876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0217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クラスの作成と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プログラムの入力・実行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28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クラスの作成とプログラムの入力・実行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先に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クラス名を決めておく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サンプルプログラムの場合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サンプルの</a:t>
            </a:r>
            <a:r>
              <a:rPr lang="ja-JP" altLang="en-US" b="1" dirty="0" smtClean="0">
                <a:solidFill>
                  <a:srgbClr val="C00000"/>
                </a:solidFill>
              </a:rPr>
              <a:t>クラス名</a:t>
            </a:r>
            <a:r>
              <a:rPr lang="ja-JP" altLang="en-US" dirty="0" smtClean="0"/>
              <a:t>を確認して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新規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クラスを作成</a:t>
            </a:r>
            <a:endParaRPr lang="en-US" altLang="ja-JP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章末問題の解答の場合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問題文中に</a:t>
            </a:r>
            <a:r>
              <a:rPr lang="ja-JP" altLang="en-US" dirty="0"/>
              <a:t>指定</a:t>
            </a:r>
            <a:r>
              <a:rPr lang="ja-JP" altLang="en-US" dirty="0" smtClean="0"/>
              <a:t>があれば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そのクラス名を採用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（例） 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章の問</a:t>
            </a:r>
            <a:r>
              <a:rPr lang="en-US" altLang="ja-JP" dirty="0" smtClean="0"/>
              <a:t>1</a:t>
            </a:r>
            <a:br>
              <a:rPr lang="en-US" altLang="ja-JP" dirty="0" smtClean="0"/>
            </a:br>
            <a:r>
              <a:rPr lang="ja-JP" altLang="en-US" dirty="0" smtClean="0"/>
              <a:t>→ </a:t>
            </a:r>
            <a:r>
              <a:rPr lang="en-US" altLang="ja-JP" dirty="0" smtClean="0"/>
              <a:t>Sample03_04_Input</a:t>
            </a:r>
          </a:p>
          <a:p>
            <a:pPr lvl="4"/>
            <a:endParaRPr lang="en-US" altLang="ja-JP" dirty="0" smtClean="0"/>
          </a:p>
          <a:p>
            <a:pPr lvl="1"/>
            <a:r>
              <a:rPr kumimoji="1" lang="ja-JP" altLang="en-US" dirty="0" smtClean="0"/>
              <a:t>特に指定がなければ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他と重複しないクラス名にする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（例） 第</a:t>
            </a:r>
            <a:r>
              <a:rPr lang="en-US" altLang="ja-JP" dirty="0" smtClean="0"/>
              <a:t>3</a:t>
            </a:r>
            <a:r>
              <a:rPr lang="ja-JP" altLang="en-US" dirty="0"/>
              <a:t>章の問</a:t>
            </a:r>
            <a:r>
              <a:rPr lang="en-US" altLang="ja-JP" dirty="0"/>
              <a:t>3 </a:t>
            </a:r>
            <a:r>
              <a:rPr lang="ja-JP" altLang="en-US" dirty="0"/>
              <a:t>→ </a:t>
            </a:r>
            <a:r>
              <a:rPr lang="en-US" altLang="ja-JP" dirty="0" smtClean="0"/>
              <a:t>Pr03_03</a:t>
            </a:r>
            <a:endParaRPr lang="en-US" altLang="ja-JP" dirty="0"/>
          </a:p>
          <a:p>
            <a:pPr lvl="2"/>
            <a:r>
              <a:rPr lang="ja-JP" altLang="en-US" dirty="0"/>
              <a:t>（例</a:t>
            </a:r>
            <a:r>
              <a:rPr lang="ja-JP" altLang="en-US" dirty="0" smtClean="0"/>
              <a:t>） </a:t>
            </a: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章の問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Pr04_02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8" y="3520125"/>
            <a:ext cx="5390292" cy="1672849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3791744" y="3514079"/>
            <a:ext cx="2016224" cy="276896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5" name="曲線コネクタ 14"/>
          <p:cNvCxnSpPr>
            <a:stCxn id="20" idx="6"/>
            <a:endCxn id="30" idx="0"/>
          </p:cNvCxnSpPr>
          <p:nvPr/>
        </p:nvCxnSpPr>
        <p:spPr bwMode="auto">
          <a:xfrm>
            <a:off x="4186006" y="2526694"/>
            <a:ext cx="613850" cy="987385"/>
          </a:xfrm>
          <a:prstGeom prst="curvedConnector2">
            <a:avLst/>
          </a:prstGeom>
          <a:noFill/>
          <a:ln w="28575">
            <a:solidFill>
              <a:srgbClr val="C00000"/>
            </a:solidFill>
            <a:prstDash val="sysDash"/>
            <a:round/>
            <a:headEnd/>
            <a:tailEnd type="triangle" w="lg" len="lg"/>
          </a:ln>
          <a:effectLst/>
        </p:spPr>
      </p:cxnSp>
      <p:sp>
        <p:nvSpPr>
          <p:cNvPr id="20" name="円/楕円 19"/>
          <p:cNvSpPr/>
          <p:nvPr/>
        </p:nvSpPr>
        <p:spPr>
          <a:xfrm>
            <a:off x="3969982" y="2418682"/>
            <a:ext cx="216024" cy="216024"/>
          </a:xfrm>
          <a:prstGeom prst="ellipse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5087888" y="4065975"/>
            <a:ext cx="216024" cy="216024"/>
          </a:xfrm>
          <a:prstGeom prst="ellipse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852000" y="3528016"/>
            <a:ext cx="1567555" cy="249003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655557" y="5255664"/>
            <a:ext cx="3960440" cy="1008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新規</a:t>
            </a:r>
            <a:r>
              <a:rPr lang="en-US" altLang="ja-JP" sz="2000" dirty="0">
                <a:solidFill>
                  <a:schemeClr val="tx1"/>
                </a:solidFill>
              </a:rPr>
              <a:t>Java</a:t>
            </a:r>
            <a:r>
              <a:rPr lang="ja-JP" altLang="en-US" sz="2000" dirty="0">
                <a:solidFill>
                  <a:schemeClr val="tx1"/>
                </a:solidFill>
              </a:rPr>
              <a:t>クラスを作成するときの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クラス名は 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Sample03_02_Variable</a:t>
            </a:r>
          </a:p>
          <a:p>
            <a:pPr algn="ctr"/>
            <a:r>
              <a:rPr lang="en-US" altLang="ja-JP" sz="2000" b="1" dirty="0">
                <a:solidFill>
                  <a:srgbClr val="C00000"/>
                </a:solidFill>
              </a:rPr>
              <a:t>※</a:t>
            </a:r>
            <a:r>
              <a:rPr lang="ja-JP" altLang="en-US" sz="2000" b="1" dirty="0">
                <a:solidFill>
                  <a:srgbClr val="C00000"/>
                </a:solidFill>
              </a:rPr>
              <a:t>後ろに「</a:t>
            </a:r>
            <a:r>
              <a:rPr lang="en-US" altLang="ja-JP" sz="2000" b="1" dirty="0">
                <a:solidFill>
                  <a:srgbClr val="C00000"/>
                </a:solidFill>
              </a:rPr>
              <a:t>.java</a:t>
            </a:r>
            <a:r>
              <a:rPr lang="ja-JP" altLang="en-US" sz="2000" b="1" dirty="0">
                <a:solidFill>
                  <a:srgbClr val="C00000"/>
                </a:solidFill>
              </a:rPr>
              <a:t>」は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付けない</a:t>
            </a:r>
            <a:endParaRPr lang="en-US" altLang="ja-JP" sz="2000" b="1" dirty="0">
              <a:solidFill>
                <a:srgbClr val="C00000"/>
              </a:solidFill>
            </a:endParaRPr>
          </a:p>
        </p:txBody>
      </p:sp>
      <p:cxnSp>
        <p:nvCxnSpPr>
          <p:cNvPr id="14" name="直線コネクタ 13"/>
          <p:cNvCxnSpPr>
            <a:stCxn id="30" idx="2"/>
            <a:endCxn id="13" idx="0"/>
          </p:cNvCxnSpPr>
          <p:nvPr/>
        </p:nvCxnSpPr>
        <p:spPr bwMode="auto">
          <a:xfrm flipH="1">
            <a:off x="4635777" y="3790975"/>
            <a:ext cx="164079" cy="1464689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349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0" grpId="0"/>
      <p:bldP spid="26" grpId="0"/>
      <p:bldP spid="1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プロジェクトを右クリックして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[</a:t>
            </a:r>
            <a:r>
              <a:rPr lang="ja-JP" altLang="en-US" dirty="0" smtClean="0"/>
              <a:t>新規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 を選択</a:t>
            </a:r>
            <a:endParaRPr lang="en-US" altLang="ja-JP" dirty="0" smtClean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新規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クラスを作成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09" y="2082993"/>
            <a:ext cx="4644086" cy="46583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クラスの作成とプログラムの入力・実行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新規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7523401" y="3606349"/>
            <a:ext cx="2938744" cy="21448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518722" y="5167768"/>
            <a:ext cx="1783675" cy="2176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9705838" y="6437963"/>
            <a:ext cx="756307" cy="22899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10052954" y="5841589"/>
            <a:ext cx="1440000" cy="432000"/>
          </a:xfrm>
          <a:prstGeom prst="wedgeRoundRectCallout">
            <a:avLst>
              <a:gd name="adj1" fmla="val -38839"/>
              <a:gd name="adj2" fmla="val 7580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⑥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完了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166794" y="4041068"/>
            <a:ext cx="3326160" cy="648000"/>
          </a:xfrm>
          <a:prstGeom prst="wedgeRoundRectCallout">
            <a:avLst>
              <a:gd name="adj1" fmla="val -36471"/>
              <a:gd name="adj2" fmla="val -7989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④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クラス名を入力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 smtClean="0">
                <a:solidFill>
                  <a:srgbClr val="C00000"/>
                </a:solidFill>
              </a:rPr>
              <a:t>※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後ろに「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.java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」は付けない</a:t>
            </a:r>
            <a:endParaRPr lang="en-US" altLang="ja-JP" sz="2000" b="1" dirty="0" smtClean="0">
              <a:solidFill>
                <a:srgbClr val="C0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972674" y="2147768"/>
            <a:ext cx="2520280" cy="648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ソース・フォルダーは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プロジェクト名と</a:t>
            </a:r>
            <a:r>
              <a:rPr lang="ja-JP" altLang="en-US" sz="2000" dirty="0" smtClean="0">
                <a:solidFill>
                  <a:schemeClr val="tx1"/>
                </a:solidFill>
              </a:rPr>
              <a:t>同じ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324314" y="3016162"/>
            <a:ext cx="2160000" cy="36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パッケージは空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>
            <a:stCxn id="37" idx="3"/>
            <a:endCxn id="30" idx="1"/>
          </p:cNvCxnSpPr>
          <p:nvPr/>
        </p:nvCxnSpPr>
        <p:spPr bwMode="auto">
          <a:xfrm>
            <a:off x="8183038" y="3177463"/>
            <a:ext cx="1141276" cy="18699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cxnSp>
        <p:nvCxnSpPr>
          <p:cNvPr id="32" name="直線コネクタ 31"/>
          <p:cNvCxnSpPr>
            <a:stCxn id="33" idx="3"/>
            <a:endCxn id="13" idx="1"/>
          </p:cNvCxnSpPr>
          <p:nvPr/>
        </p:nvCxnSpPr>
        <p:spPr bwMode="auto">
          <a:xfrm flipV="1">
            <a:off x="8183039" y="2471768"/>
            <a:ext cx="789635" cy="464038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33" name="角丸四角形 32"/>
          <p:cNvSpPr/>
          <p:nvPr/>
        </p:nvSpPr>
        <p:spPr>
          <a:xfrm>
            <a:off x="7518722" y="2842061"/>
            <a:ext cx="664317" cy="187490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518721" y="3083718"/>
            <a:ext cx="664317" cy="187490"/>
          </a:xfrm>
          <a:prstGeom prst="roundRect">
            <a:avLst/>
          </a:prstGeom>
          <a:solidFill>
            <a:srgbClr val="CCFFFF">
              <a:alpha val="20000"/>
            </a:srgbClr>
          </a:solidFill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6497592" y="5659319"/>
            <a:ext cx="3054792" cy="648000"/>
          </a:xfrm>
          <a:prstGeom prst="wedgeRoundRectCallout">
            <a:avLst>
              <a:gd name="adj1" fmla="val -3840"/>
              <a:gd name="adj2" fmla="val -8802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⑤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「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public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～」にチェック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>
                <a:solidFill>
                  <a:srgbClr val="C00000"/>
                </a:solidFill>
              </a:rPr>
              <a:t>※</a:t>
            </a:r>
            <a:r>
              <a:rPr lang="ja-JP" altLang="en-US" sz="2000" b="1" dirty="0">
                <a:solidFill>
                  <a:srgbClr val="C00000"/>
                </a:solidFill>
              </a:rPr>
              <a:t>忘れやすいので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注意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8" y="2587211"/>
            <a:ext cx="6096851" cy="381053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1019436" y="2821323"/>
            <a:ext cx="3420380" cy="22896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666026" y="3825750"/>
            <a:ext cx="1584000" cy="432000"/>
          </a:xfrm>
          <a:prstGeom prst="wedgeRoundRectCallout">
            <a:avLst>
              <a:gd name="adj1" fmla="val 36236"/>
              <a:gd name="adj2" fmla="val 11303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③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クラス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4413417" y="4581056"/>
            <a:ext cx="2042624" cy="21602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3666026" y="3392996"/>
            <a:ext cx="1440000" cy="432000"/>
          </a:xfrm>
          <a:prstGeom prst="wedgeRoundRectCallout">
            <a:avLst>
              <a:gd name="adj1" fmla="val -37933"/>
              <a:gd name="adj2" fmla="val -11395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新規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80221" y="3693289"/>
            <a:ext cx="575220" cy="22896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1302826" y="3392996"/>
            <a:ext cx="2160000" cy="720000"/>
          </a:xfrm>
          <a:prstGeom prst="wedgeRoundRectCallout">
            <a:avLst>
              <a:gd name="adj1" fmla="val -60508"/>
              <a:gd name="adj2" fmla="val 1830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プロジェクトを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右</a:t>
            </a:r>
            <a:r>
              <a:rPr lang="ja-JP" altLang="en-US" sz="2000" dirty="0">
                <a:solidFill>
                  <a:schemeClr val="tx1"/>
                </a:solidFill>
              </a:rPr>
              <a:t>クリック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9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13" grpId="0" animBg="1"/>
      <p:bldP spid="30" grpId="0" animBg="1"/>
      <p:bldP spid="33" grpId="0" animBg="1"/>
      <p:bldP spid="37" grpId="0" animBg="1"/>
      <p:bldP spid="28" grpId="0" animBg="1"/>
      <p:bldP spid="10" grpId="0" animBg="1"/>
      <p:bldP spid="11" grpId="0" animBg="1"/>
      <p:bldP spid="15" grpId="0" animBg="1"/>
      <p:bldP spid="17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1646800"/>
            <a:ext cx="6735115" cy="5074676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ソースファイルが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現れる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ファイル名は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クラス名＋「</a:t>
            </a:r>
            <a:r>
              <a:rPr lang="en-US" altLang="ja-JP" dirty="0" smtClean="0"/>
              <a:t>.java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r>
              <a:rPr kumimoji="1" lang="ja-JP" altLang="en-US" dirty="0" smtClean="0"/>
              <a:t>エディタが表示されて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いることを確認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クラスの作成とプログラムの</a:t>
            </a:r>
            <a:r>
              <a:rPr lang="ja-JP" altLang="en-US" dirty="0" smtClean="0">
                <a:solidFill>
                  <a:srgbClr val="0070C0"/>
                </a:solidFill>
              </a:rPr>
              <a:t>入力</a:t>
            </a:r>
            <a:r>
              <a:rPr lang="ja-JP" altLang="en-US" dirty="0">
                <a:solidFill>
                  <a:srgbClr val="0070C0"/>
                </a:solidFill>
              </a:rPr>
              <a:t>・実行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Java</a:t>
            </a:r>
            <a:r>
              <a:rPr lang="ja-JP" altLang="en-US" dirty="0" smtClean="0"/>
              <a:t>ソースファイルとエディタ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995904" y="4113100"/>
            <a:ext cx="108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CCFFFF"/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/>
              <a:t>エディタ</a:t>
            </a:r>
            <a:endParaRPr kumimoji="1" lang="ja-JP" altLang="en-US" sz="2000" dirty="0" smtClean="0"/>
          </a:p>
        </p:txBody>
      </p:sp>
      <p:sp>
        <p:nvSpPr>
          <p:cNvPr id="15" name="角丸四角形 14"/>
          <p:cNvSpPr/>
          <p:nvPr/>
        </p:nvSpPr>
        <p:spPr>
          <a:xfrm>
            <a:off x="7890826" y="2276872"/>
            <a:ext cx="3290156" cy="4104456"/>
          </a:xfrm>
          <a:prstGeom prst="roundRect">
            <a:avLst>
              <a:gd name="adj" fmla="val 4230"/>
            </a:avLst>
          </a:prstGeom>
          <a:noFill/>
          <a:ln w="38100">
            <a:solidFill>
              <a:srgbClr val="CC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758479" y="2996951"/>
            <a:ext cx="1224136" cy="145821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363212" y="3717032"/>
            <a:ext cx="288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Java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ソースファイル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 smtClean="0">
                <a:solidFill>
                  <a:srgbClr val="C00000"/>
                </a:solidFill>
              </a:rPr>
              <a:t>※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後ろに「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.java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」がある</a:t>
            </a:r>
            <a:endParaRPr kumimoji="1" lang="ja-JP" altLang="en-US" sz="2000" b="1" dirty="0" smtClean="0">
              <a:solidFill>
                <a:srgbClr val="C00000"/>
              </a:solidFill>
            </a:endParaRPr>
          </a:p>
        </p:txBody>
      </p:sp>
      <p:cxnSp>
        <p:nvCxnSpPr>
          <p:cNvPr id="12" name="直線コネクタ 11"/>
          <p:cNvCxnSpPr>
            <a:stCxn id="4" idx="0"/>
            <a:endCxn id="14" idx="2"/>
          </p:cNvCxnSpPr>
          <p:nvPr/>
        </p:nvCxnSpPr>
        <p:spPr bwMode="auto">
          <a:xfrm flipH="1" flipV="1">
            <a:off x="5370547" y="3142772"/>
            <a:ext cx="432665" cy="57426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13" name="角丸四角形 12"/>
          <p:cNvSpPr/>
          <p:nvPr/>
        </p:nvSpPr>
        <p:spPr>
          <a:xfrm>
            <a:off x="7890826" y="2276872"/>
            <a:ext cx="1224136" cy="21782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>
            <a:stCxn id="13" idx="2"/>
            <a:endCxn id="4" idx="0"/>
          </p:cNvCxnSpPr>
          <p:nvPr/>
        </p:nvCxnSpPr>
        <p:spPr bwMode="auto">
          <a:xfrm flipH="1">
            <a:off x="5803212" y="2494701"/>
            <a:ext cx="2699682" cy="1222331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543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  <p:bldP spid="14" grpId="0" animBg="1"/>
      <p:bldP spid="4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81" y="1646799"/>
            <a:ext cx="6735115" cy="5074676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プログラムを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エディタに入力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もし下のメッセージが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表示</a:t>
            </a:r>
            <a:r>
              <a:rPr lang="ja-JP" altLang="en-US" dirty="0" smtClean="0"/>
              <a:t>されたら </a:t>
            </a:r>
            <a:r>
              <a:rPr lang="en-US" altLang="ja-JP" dirty="0" smtClean="0"/>
              <a:t>[</a:t>
            </a:r>
            <a:r>
              <a:rPr lang="ja-JP" altLang="en-US" dirty="0" smtClean="0"/>
              <a:t>閉じる</a:t>
            </a:r>
            <a:r>
              <a:rPr lang="en-US" altLang="ja-JP" dirty="0" smtClean="0"/>
              <a:t>]</a:t>
            </a:r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クラスの作成とプログラムの</a:t>
            </a:r>
            <a:r>
              <a:rPr lang="ja-JP" altLang="en-US" dirty="0" smtClean="0">
                <a:solidFill>
                  <a:srgbClr val="0070C0"/>
                </a:solidFill>
              </a:rPr>
              <a:t>入力</a:t>
            </a:r>
            <a:r>
              <a:rPr lang="ja-JP" altLang="en-US" dirty="0">
                <a:solidFill>
                  <a:srgbClr val="0070C0"/>
                </a:solidFill>
              </a:rPr>
              <a:t>・実行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Java</a:t>
            </a:r>
            <a:r>
              <a:rPr lang="ja-JP" altLang="en-US" dirty="0" smtClean="0"/>
              <a:t>プログラム</a:t>
            </a:r>
            <a:r>
              <a:rPr lang="ja-JP" altLang="en-US" dirty="0"/>
              <a:t>の入力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890826" y="2276872"/>
            <a:ext cx="3290156" cy="4104456"/>
          </a:xfrm>
          <a:prstGeom prst="roundRect">
            <a:avLst>
              <a:gd name="adj" fmla="val 4230"/>
            </a:avLst>
          </a:prstGeom>
          <a:noFill/>
          <a:ln w="38100">
            <a:solidFill>
              <a:srgbClr val="CC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8455904" y="3968137"/>
            <a:ext cx="2160000" cy="432000"/>
          </a:xfrm>
          <a:prstGeom prst="wedgeRoundRectCallout">
            <a:avLst>
              <a:gd name="adj1" fmla="val -31589"/>
              <a:gd name="adj2" fmla="val -12326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プログラムを入力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09600" y="4077072"/>
            <a:ext cx="4982344" cy="2279279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27198"/>
            <a:ext cx="4934639" cy="2181529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4389096" y="5890808"/>
            <a:ext cx="1058832" cy="3214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4922262" y="5274713"/>
            <a:ext cx="1224000" cy="432000"/>
          </a:xfrm>
          <a:prstGeom prst="wedgeRoundRectCallout">
            <a:avLst>
              <a:gd name="adj1" fmla="val -40090"/>
              <a:gd name="adj2" fmla="val 8340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ja-JP" altLang="en-US" sz="2000" dirty="0" smtClean="0">
                <a:solidFill>
                  <a:schemeClr val="tx1"/>
                </a:solidFill>
              </a:rPr>
              <a:t>閉じる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0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クラスの作成とプログラムの入力・実行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(5) </a:t>
            </a:r>
            <a:r>
              <a:rPr lang="ja-JP" altLang="en-US" dirty="0" smtClean="0"/>
              <a:t>エディタを大きく表示するには</a:t>
            </a:r>
            <a:endParaRPr lang="ja-JP" alt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smtClean="0"/>
              <a:t>通常状態</a:t>
            </a:r>
            <a:endParaRPr lang="en-US" altLang="ja-JP" smtClean="0"/>
          </a:p>
          <a:p>
            <a:pPr lvl="1"/>
            <a:r>
              <a:rPr lang="ja-JP" altLang="en-US" smtClean="0"/>
              <a:t>表示領域が狭い場合がある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smtClean="0"/>
              <a:t>エディタが最大化した状態</a:t>
            </a:r>
            <a:endParaRPr lang="en-US" altLang="ja-JP" smtClean="0"/>
          </a:p>
          <a:p>
            <a:pPr lvl="1"/>
            <a:r>
              <a:rPr lang="ja-JP" altLang="en-US" smtClean="0"/>
              <a:t>表示領域が広い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17</a:t>
            </a:fld>
            <a:endParaRPr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3" y="2960949"/>
            <a:ext cx="4810797" cy="362476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960948"/>
            <a:ext cx="4810797" cy="3624769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>
          <a:xfrm>
            <a:off x="3142565" y="3438767"/>
            <a:ext cx="839967" cy="14848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曲折矢印 24"/>
          <p:cNvSpPr/>
          <p:nvPr/>
        </p:nvSpPr>
        <p:spPr>
          <a:xfrm>
            <a:off x="3478476" y="2965229"/>
            <a:ext cx="2826207" cy="440743"/>
          </a:xfrm>
          <a:prstGeom prst="bentArrow">
            <a:avLst>
              <a:gd name="adj1" fmla="val 20697"/>
              <a:gd name="adj2" fmla="val 28227"/>
              <a:gd name="adj3" fmla="val 50000"/>
              <a:gd name="adj4" fmla="val 43750"/>
            </a:avLst>
          </a:prstGeom>
          <a:solidFill>
            <a:srgbClr val="C00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曲折矢印 25"/>
          <p:cNvSpPr/>
          <p:nvPr/>
        </p:nvSpPr>
        <p:spPr>
          <a:xfrm flipH="1" flipV="1">
            <a:off x="5562410" y="3621996"/>
            <a:ext cx="1444458" cy="440743"/>
          </a:xfrm>
          <a:prstGeom prst="bentArrow">
            <a:avLst>
              <a:gd name="adj1" fmla="val 20697"/>
              <a:gd name="adj2" fmla="val 28227"/>
              <a:gd name="adj3" fmla="val 50000"/>
              <a:gd name="adj4" fmla="val 43750"/>
            </a:avLst>
          </a:prstGeom>
          <a:solidFill>
            <a:srgbClr val="C00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537909" y="3438767"/>
            <a:ext cx="828999" cy="14848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734795" y="2653172"/>
            <a:ext cx="35698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タブをダブルクリック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すると広がる</a:t>
            </a:r>
            <a:endParaRPr kumimoji="1" lang="ja-JP" alt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62410" y="4072436"/>
            <a:ext cx="2423740" cy="61555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もう一度ダブルクリック</a:t>
            </a:r>
            <a:endParaRPr kumimoji="1" lang="en-US" altLang="ja-JP" sz="2000" b="1" dirty="0" smtClean="0">
              <a:solidFill>
                <a:srgbClr val="C0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すると元に戻る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576000" y="5697332"/>
            <a:ext cx="504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 sz="2000" dirty="0" smtClean="0"/>
              <a:t>ダブルクリックで</a:t>
            </a:r>
            <a:r>
              <a:rPr kumimoji="1" lang="ja-JP" altLang="en-US" sz="2000" dirty="0" smtClean="0"/>
              <a:t>広さが切り替わる</a:t>
            </a:r>
            <a:endParaRPr kumimoji="1" lang="en-US" altLang="ja-JP" sz="2000" dirty="0" smtClean="0"/>
          </a:p>
          <a:p>
            <a:pPr algn="ctr"/>
            <a:r>
              <a:rPr lang="en-US" altLang="ja-JP" sz="2000" b="1" dirty="0">
                <a:solidFill>
                  <a:srgbClr val="C00000"/>
                </a:solidFill>
              </a:rPr>
              <a:t>※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右端の</a:t>
            </a:r>
            <a:r>
              <a:rPr kumimoji="1" lang="en-US" altLang="ja-JP" sz="2000" b="1" dirty="0" smtClean="0">
                <a:solidFill>
                  <a:srgbClr val="C00000"/>
                </a:solidFill>
              </a:rPr>
              <a:t>×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をクリックすると閉じるので注意</a:t>
            </a:r>
          </a:p>
        </p:txBody>
      </p:sp>
    </p:spTree>
    <p:extLst>
      <p:ext uri="{BB962C8B-B14F-4D97-AF65-F5344CB8AC3E}">
        <p14:creationId xmlns:p14="http://schemas.microsoft.com/office/powerpoint/2010/main" val="4141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81" y="1646799"/>
            <a:ext cx="6735115" cy="5074676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入力が終わったら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      をクリックして保存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ファイル名の頭から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*</a:t>
            </a:r>
            <a:r>
              <a:rPr kumimoji="1" lang="ja-JP" altLang="en-US" dirty="0" smtClean="0"/>
              <a:t>」が消えたのを確認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クラスの作成とプログラムの</a:t>
            </a:r>
            <a:r>
              <a:rPr lang="ja-JP" altLang="en-US" dirty="0" smtClean="0">
                <a:solidFill>
                  <a:srgbClr val="0070C0"/>
                </a:solidFill>
              </a:rPr>
              <a:t>入力</a:t>
            </a:r>
            <a:r>
              <a:rPr lang="ja-JP" altLang="en-US" dirty="0">
                <a:solidFill>
                  <a:srgbClr val="0070C0"/>
                </a:solidFill>
              </a:rPr>
              <a:t>・実行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(6) Java</a:t>
            </a:r>
            <a:r>
              <a:rPr lang="ja-JP" altLang="en-US" dirty="0" smtClean="0"/>
              <a:t>プログラムの</a:t>
            </a:r>
            <a:r>
              <a:rPr lang="ja-JP" altLang="en-US" dirty="0"/>
              <a:t>保存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53565" y="1952836"/>
            <a:ext cx="238570" cy="21775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725601" y="2385786"/>
            <a:ext cx="1080000" cy="432000"/>
          </a:xfrm>
          <a:prstGeom prst="wedgeRoundRectCallout">
            <a:avLst>
              <a:gd name="adj1" fmla="val -34741"/>
              <a:gd name="adj2" fmla="val -9398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保存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77" y="2132248"/>
            <a:ext cx="438212" cy="40010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7890826" y="2276872"/>
            <a:ext cx="3290156" cy="4104456"/>
          </a:xfrm>
          <a:prstGeom prst="roundRect">
            <a:avLst>
              <a:gd name="adj" fmla="val 4230"/>
            </a:avLst>
          </a:prstGeom>
          <a:noFill/>
          <a:ln w="38100">
            <a:solidFill>
              <a:srgbClr val="CC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314962" y="3825100"/>
            <a:ext cx="3600000" cy="1008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just"/>
            <a:r>
              <a:rPr kumimoji="1" lang="ja-JP" altLang="en-US" sz="2000" dirty="0" smtClean="0">
                <a:solidFill>
                  <a:schemeClr val="tx1"/>
                </a:solidFill>
              </a:rPr>
              <a:t>ファイル名の頭に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tx1"/>
                </a:solidFill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</a:rPr>
              <a:t>*</a:t>
            </a:r>
            <a:r>
              <a:rPr lang="ja-JP" altLang="en-US" sz="2000" dirty="0" smtClean="0">
                <a:solidFill>
                  <a:schemeClr val="tx1"/>
                </a:solidFill>
              </a:rPr>
              <a:t>」があるなら</a:t>
            </a:r>
            <a:r>
              <a:rPr lang="en-US" altLang="ja-JP" sz="2000" dirty="0" smtClean="0">
                <a:solidFill>
                  <a:schemeClr val="tx1"/>
                </a:solidFill>
              </a:rPr>
              <a:t>…</a:t>
            </a:r>
            <a:r>
              <a:rPr lang="ja-JP" altLang="en-US" sz="2000" dirty="0" smtClean="0">
                <a:solidFill>
                  <a:schemeClr val="tx1"/>
                </a:solidFill>
              </a:rPr>
              <a:t>未保存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tx1"/>
                </a:solidFill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</a:rPr>
              <a:t>*</a:t>
            </a:r>
            <a:r>
              <a:rPr lang="ja-JP" altLang="en-US" sz="2000" dirty="0" smtClean="0">
                <a:solidFill>
                  <a:schemeClr val="tx1"/>
                </a:solidFill>
              </a:rPr>
              <a:t>」が消えたら</a:t>
            </a:r>
            <a:r>
              <a:rPr lang="en-US" altLang="ja-JP" sz="2000" dirty="0" smtClean="0">
                <a:solidFill>
                  <a:schemeClr val="tx1"/>
                </a:solidFill>
              </a:rPr>
              <a:t>…</a:t>
            </a:r>
            <a:r>
              <a:rPr lang="ja-JP" altLang="en-US" sz="2000" dirty="0" smtClean="0">
                <a:solidFill>
                  <a:schemeClr val="tx1"/>
                </a:solidFill>
              </a:rPr>
              <a:t>保存済み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890826" y="2276872"/>
            <a:ext cx="1224136" cy="21782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>
            <a:stCxn id="15" idx="2"/>
            <a:endCxn id="13" idx="0"/>
          </p:cNvCxnSpPr>
          <p:nvPr/>
        </p:nvCxnSpPr>
        <p:spPr bwMode="auto">
          <a:xfrm>
            <a:off x="8502894" y="2494701"/>
            <a:ext cx="612068" cy="1330399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7375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2473097"/>
            <a:ext cx="3658111" cy="411537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56" y="2472500"/>
            <a:ext cx="5772956" cy="434972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クラスの作成とプログラムの入力・実行</a:t>
            </a:r>
            <a:r>
              <a:rPr lang="ja-JP" altLang="en-US" dirty="0">
                <a:solidFill>
                  <a:srgbClr val="0070C0"/>
                </a:solidFill>
              </a:rPr>
              <a:t/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en-US" altLang="ja-JP" dirty="0" smtClean="0"/>
              <a:t>(7)</a:t>
            </a:r>
            <a:r>
              <a:rPr lang="ja-JP" altLang="en-US" dirty="0" smtClean="0"/>
              <a:t> プログラムの実行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ソースファイルを右クリックして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[</a:t>
            </a:r>
            <a:r>
              <a:rPr lang="ja-JP" altLang="en-US" dirty="0" smtClean="0"/>
              <a:t>実行</a:t>
            </a:r>
            <a:r>
              <a:rPr lang="en-US" altLang="ja-JP" dirty="0" smtClean="0"/>
              <a:t>]-[Java</a:t>
            </a:r>
            <a:r>
              <a:rPr lang="ja-JP" altLang="en-US" dirty="0" smtClean="0"/>
              <a:t>アプリケーション</a:t>
            </a:r>
            <a:r>
              <a:rPr lang="en-US" altLang="ja-JP" dirty="0" smtClean="0"/>
              <a:t>]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プログラムが実行されると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コンソールに結果が表示される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894668" y="3591242"/>
            <a:ext cx="232780" cy="15925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127448" y="6096648"/>
            <a:ext cx="2041737" cy="15925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186677" y="6229101"/>
            <a:ext cx="1109123" cy="15925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004532" y="5054754"/>
            <a:ext cx="1440000" cy="432000"/>
          </a:xfrm>
          <a:prstGeom prst="wedgeRoundRectCallout">
            <a:avLst>
              <a:gd name="adj1" fmla="val -1199"/>
              <a:gd name="adj2" fmla="val 1511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lang="ja-JP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ja-JP" altLang="en-US" sz="2000" dirty="0" smtClean="0">
                <a:solidFill>
                  <a:schemeClr val="tx1"/>
                </a:solidFill>
              </a:rPr>
              <a:t>実行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803412" y="4028077"/>
            <a:ext cx="1800000" cy="720000"/>
          </a:xfrm>
          <a:prstGeom prst="wedgeRoundRectCallout">
            <a:avLst>
              <a:gd name="adj1" fmla="val -36692"/>
              <a:gd name="adj2" fmla="val -7952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① ファイルを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右クリック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2004532" y="5485372"/>
            <a:ext cx="3060000" cy="432000"/>
          </a:xfrm>
          <a:prstGeom prst="wedgeRoundRectCallout">
            <a:avLst>
              <a:gd name="adj1" fmla="val -37461"/>
              <a:gd name="adj2" fmla="val 8548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③ </a:t>
            </a:r>
            <a:r>
              <a:rPr lang="en-US" altLang="ja-JP" sz="2000" dirty="0" smtClean="0">
                <a:solidFill>
                  <a:schemeClr val="tx1"/>
                </a:solidFill>
              </a:rPr>
              <a:t>[Java</a:t>
            </a:r>
            <a:r>
              <a:rPr lang="ja-JP" altLang="en-US" sz="2000" dirty="0" smtClean="0">
                <a:solidFill>
                  <a:schemeClr val="tx1"/>
                </a:solidFill>
              </a:rPr>
              <a:t>アプリケーション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091930" y="5146383"/>
            <a:ext cx="2894207" cy="1398039"/>
          </a:xfrm>
          <a:prstGeom prst="roundRect">
            <a:avLst>
              <a:gd name="adj" fmla="val 6374"/>
            </a:avLst>
          </a:prstGeom>
          <a:noFill/>
          <a:ln w="38100">
            <a:solidFill>
              <a:srgbClr val="CCFFFF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11847" y="4714383"/>
            <a:ext cx="144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CCFFFF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/>
              <a:t>コンソール</a:t>
            </a:r>
            <a:endParaRPr kumimoji="1" lang="ja-JP" altLang="en-US" sz="20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85248" y="5752093"/>
            <a:ext cx="144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 smtClean="0"/>
              <a:t>結果表示</a:t>
            </a:r>
            <a:endParaRPr kumimoji="1" lang="ja-JP" altLang="en-US" sz="2000" dirty="0" smtClean="0"/>
          </a:p>
        </p:txBody>
      </p:sp>
      <p:cxnSp>
        <p:nvCxnSpPr>
          <p:cNvPr id="29" name="直線コネクタ 28"/>
          <p:cNvCxnSpPr>
            <a:stCxn id="21" idx="1"/>
          </p:cNvCxnSpPr>
          <p:nvPr/>
        </p:nvCxnSpPr>
        <p:spPr bwMode="auto">
          <a:xfrm flipH="1" flipV="1">
            <a:off x="6459464" y="5747049"/>
            <a:ext cx="525784" cy="221044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253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6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この資料の使用について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本資料は下記書籍の補足資料です。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近代科学社</a:t>
            </a:r>
            <a:r>
              <a:rPr lang="en-US" altLang="ja-JP" dirty="0" smtClean="0"/>
              <a:t>, (2019).</a:t>
            </a:r>
          </a:p>
          <a:p>
            <a:pPr lvl="4"/>
            <a:endParaRPr lang="en-US" altLang="ja-JP" dirty="0" smtClean="0"/>
          </a:p>
          <a:p>
            <a:r>
              <a:rPr kumimoji="1" lang="ja-JP" altLang="en-US" dirty="0" smtClean="0"/>
              <a:t>本資料の著作権は著者が所有します。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ただし、引用されている著作物の著作権はその著作権者のものです。</a:t>
            </a:r>
            <a:endParaRPr lang="en-US" altLang="ja-JP" dirty="0" smtClean="0"/>
          </a:p>
          <a:p>
            <a:pPr lvl="4"/>
            <a:endParaRPr lang="en-US" altLang="ja-JP" dirty="0" smtClean="0"/>
          </a:p>
          <a:p>
            <a:r>
              <a:rPr lang="ja-JP" altLang="en-US" dirty="0"/>
              <a:t>本資料</a:t>
            </a:r>
            <a:r>
              <a:rPr lang="ja-JP" altLang="en-US" dirty="0" smtClean="0"/>
              <a:t>の改変・配布は、</a:t>
            </a:r>
            <a:r>
              <a:rPr lang="ja-JP" altLang="en-US" dirty="0"/>
              <a:t>学校</a:t>
            </a:r>
            <a:r>
              <a:rPr kumimoji="1" lang="ja-JP" altLang="en-US" dirty="0" smtClean="0"/>
              <a:t>・企業等の団体内部での利用に限り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可能です。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ただし、団体外部への配布は禁止します。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4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操作の</a:t>
            </a:r>
            <a:r>
              <a:rPr lang="ja-JP" altLang="en-US" dirty="0" smtClean="0"/>
              <a:t>コツ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01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6" y="4986383"/>
            <a:ext cx="2629267" cy="345234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986" y="2564904"/>
            <a:ext cx="4267795" cy="228631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944" y="2568038"/>
            <a:ext cx="3048426" cy="22863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43" y="5240648"/>
            <a:ext cx="3947711" cy="11126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操作のコツ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ja-JP" altLang="en-US" dirty="0" smtClean="0"/>
              <a:t>もしパッケージ・エクスプローラーが表示されなくなったら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ja-JP" altLang="en-US" b="1" dirty="0" smtClean="0">
                <a:solidFill>
                  <a:srgbClr val="C00000"/>
                </a:solidFill>
              </a:rPr>
              <a:t>パースペクティブのリセット</a:t>
            </a:r>
            <a:r>
              <a:rPr lang="ja-JP" altLang="en-US" dirty="0" smtClean="0"/>
              <a:t>」を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まず試してみる</a:t>
            </a:r>
            <a:endParaRPr lang="en-US" altLang="ja-JP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または「</a:t>
            </a:r>
            <a:r>
              <a:rPr lang="en-US" altLang="ja-JP" b="1" dirty="0" smtClean="0">
                <a:solidFill>
                  <a:srgbClr val="C00000"/>
                </a:solidFill>
              </a:rPr>
              <a:t>Java</a:t>
            </a:r>
            <a:r>
              <a:rPr lang="ja-JP" altLang="en-US" b="1" dirty="0" smtClean="0">
                <a:solidFill>
                  <a:srgbClr val="C00000"/>
                </a:solidFill>
              </a:rPr>
              <a:t>（デフォルト）</a:t>
            </a:r>
            <a:r>
              <a:rPr lang="ja-JP" altLang="en-US" dirty="0" smtClean="0"/>
              <a:t>」という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パースペクティブを開いてみる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523492" y="2762992"/>
            <a:ext cx="684076" cy="2078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559496" y="3668476"/>
            <a:ext cx="1296144" cy="2078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855641" y="4232276"/>
            <a:ext cx="1692188" cy="2078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927138" y="6011466"/>
            <a:ext cx="1152128" cy="2620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6636059" y="2762992"/>
            <a:ext cx="691097" cy="2078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6679084" y="3676479"/>
            <a:ext cx="1296144" cy="2078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980229" y="3676478"/>
            <a:ext cx="1896191" cy="2078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840415" y="4066926"/>
            <a:ext cx="1044117" cy="2078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924515" y="5596450"/>
            <a:ext cx="1367729" cy="2078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操作</a:t>
            </a:r>
            <a:r>
              <a:rPr lang="ja-JP" altLang="en-US" dirty="0">
                <a:solidFill>
                  <a:srgbClr val="0070C0"/>
                </a:solidFill>
              </a:rPr>
              <a:t>の</a:t>
            </a:r>
            <a:r>
              <a:rPr lang="ja-JP" altLang="en-US" dirty="0" smtClean="0">
                <a:solidFill>
                  <a:srgbClr val="0070C0"/>
                </a:solidFill>
              </a:rPr>
              <a:t>コツ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ja-JP" altLang="en-US" dirty="0" smtClean="0"/>
              <a:t>エディタでクラス名を変更するには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クラス名に（</a:t>
            </a:r>
            <a:r>
              <a:rPr lang="ja-JP" altLang="en-US" dirty="0" smtClean="0"/>
              <a:t>クリックなどで）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カーソルを合わせる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514350" indent="-514350">
              <a:buFont typeface="+mj-ea"/>
              <a:buAutoNum type="circleNumDbPlain" startAt="2"/>
            </a:pPr>
            <a:r>
              <a:rPr lang="en-US" altLang="ja-JP" dirty="0" smtClean="0"/>
              <a:t>[</a:t>
            </a:r>
            <a:r>
              <a:rPr lang="en-US" altLang="ja-JP" dirty="0"/>
              <a:t>Alt]+[Shift]+[R] </a:t>
            </a:r>
            <a:r>
              <a:rPr lang="ja-JP" altLang="en-US" dirty="0"/>
              <a:t>キー</a:t>
            </a:r>
            <a:endParaRPr lang="en-US" altLang="ja-JP" dirty="0"/>
          </a:p>
          <a:p>
            <a:pPr lvl="1"/>
            <a:r>
              <a:rPr lang="en-US" altLang="ja-JP" dirty="0"/>
              <a:t>[Alt</a:t>
            </a:r>
            <a:r>
              <a:rPr lang="en-US" altLang="ja-JP" dirty="0" smtClean="0"/>
              <a:t>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</a:t>
            </a:r>
            <a:r>
              <a:rPr lang="en-US" altLang="ja-JP" dirty="0"/>
              <a:t>Shift]</a:t>
            </a:r>
            <a:r>
              <a:rPr lang="ja-JP" altLang="en-US" dirty="0"/>
              <a:t>キーを押さえながら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[R]</a:t>
            </a:r>
            <a:r>
              <a:rPr lang="ja-JP" altLang="en-US" dirty="0"/>
              <a:t>キーを</a:t>
            </a:r>
            <a:r>
              <a:rPr lang="en-US" altLang="ja-JP" dirty="0"/>
              <a:t>1</a:t>
            </a:r>
            <a:r>
              <a:rPr lang="ja-JP" altLang="en-US" dirty="0"/>
              <a:t>回ポンと</a:t>
            </a:r>
            <a:r>
              <a:rPr lang="ja-JP" altLang="en-US" dirty="0" smtClean="0"/>
              <a:t>叩く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ja-JP" altLang="en-US" dirty="0"/>
              <a:t>クラス名を書きかえ </a:t>
            </a:r>
            <a:r>
              <a:rPr lang="en-US" altLang="ja-JP" dirty="0"/>
              <a:t>[Enter</a:t>
            </a:r>
            <a:r>
              <a:rPr lang="en-US" altLang="ja-JP" dirty="0" smtClean="0"/>
              <a:t>]</a:t>
            </a:r>
            <a:r>
              <a:rPr lang="ja-JP" altLang="en-US" dirty="0" smtClean="0"/>
              <a:t>キー</a:t>
            </a:r>
            <a:endParaRPr lang="en-US" altLang="ja-JP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pPr marL="514350" indent="-514350">
              <a:buFont typeface="+mj-ea"/>
              <a:buAutoNum type="circleNumDbPlain" startAt="4"/>
            </a:pPr>
            <a:r>
              <a:rPr lang="ja-JP" altLang="en-US" dirty="0" smtClean="0"/>
              <a:t>ダイアログが表示されたら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[</a:t>
            </a:r>
            <a:r>
              <a:rPr lang="ja-JP" altLang="en-US" dirty="0" smtClean="0"/>
              <a:t>続行</a:t>
            </a:r>
            <a:r>
              <a:rPr lang="en-US" altLang="ja-JP" dirty="0" smtClean="0"/>
              <a:t>]</a:t>
            </a:r>
            <a:r>
              <a:rPr lang="ja-JP" altLang="en-US" dirty="0" smtClean="0"/>
              <a:t> で変更完了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4253" r="4764" b="42883"/>
          <a:stretch/>
        </p:blipFill>
        <p:spPr>
          <a:xfrm>
            <a:off x="1158577" y="2597064"/>
            <a:ext cx="4937424" cy="14800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19" y="3520516"/>
            <a:ext cx="5348081" cy="3220852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0160000" y="6446934"/>
            <a:ext cx="754590" cy="22472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511119" y="2702208"/>
            <a:ext cx="2520000" cy="648000"/>
          </a:xfrm>
          <a:prstGeom prst="wedgeRoundRectCallout">
            <a:avLst>
              <a:gd name="adj1" fmla="val 34760"/>
              <a:gd name="adj2" fmla="val 10067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この例では</a:t>
            </a:r>
            <a:r>
              <a:rPr lang="en-US" altLang="ja-JP" sz="2000" dirty="0" smtClean="0">
                <a:solidFill>
                  <a:schemeClr val="tx1"/>
                </a:solidFill>
              </a:rPr>
              <a:t>Hello</a:t>
            </a:r>
            <a:r>
              <a:rPr lang="ja-JP" altLang="en-US" sz="2000" dirty="0" smtClean="0">
                <a:solidFill>
                  <a:schemeClr val="tx1"/>
                </a:solidFill>
              </a:rPr>
              <a:t>を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HelloWorld</a:t>
            </a:r>
            <a:r>
              <a:rPr lang="ja-JP" altLang="en-US" sz="2000" dirty="0" smtClean="0">
                <a:solidFill>
                  <a:schemeClr val="tx1"/>
                </a:solidFill>
              </a:rPr>
              <a:t>に変更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>
            <a:off x="5480389" y="3885544"/>
            <a:ext cx="424901" cy="1791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l="8231" t="33776" r="3383" b="18600"/>
          <a:stretch/>
        </p:blipFill>
        <p:spPr>
          <a:xfrm>
            <a:off x="6234319" y="1615087"/>
            <a:ext cx="4937423" cy="900100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8405280" y="1366349"/>
            <a:ext cx="2520000" cy="360000"/>
          </a:xfrm>
          <a:prstGeom prst="wedgeRoundRectCallout">
            <a:avLst>
              <a:gd name="adj1" fmla="val 35783"/>
              <a:gd name="adj2" fmla="val 12575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書き換えて </a:t>
            </a:r>
            <a:r>
              <a:rPr lang="en-US" altLang="ja-JP" sz="2000" dirty="0" smtClean="0">
                <a:solidFill>
                  <a:schemeClr val="tx1"/>
                </a:solidFill>
              </a:rPr>
              <a:t>[Enter]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344090" y="2021064"/>
            <a:ext cx="2880000" cy="576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同じプロジェクトのなかの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他クラスと重複させないこ</a:t>
            </a:r>
            <a:r>
              <a:rPr lang="ja-JP" altLang="en-US" dirty="0">
                <a:solidFill>
                  <a:schemeClr val="tx1"/>
                </a:solidFill>
              </a:rPr>
              <a:t>と</a:t>
            </a:r>
          </a:p>
        </p:txBody>
      </p:sp>
    </p:spTree>
    <p:extLst>
      <p:ext uri="{BB962C8B-B14F-4D97-AF65-F5344CB8AC3E}">
        <p14:creationId xmlns:p14="http://schemas.microsoft.com/office/powerpoint/2010/main" val="103937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6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ファイルを</a:t>
            </a:r>
            <a:r>
              <a:rPr lang="ja-JP" altLang="en-US" dirty="0"/>
              <a:t>選択</a:t>
            </a:r>
            <a:r>
              <a:rPr lang="ja-JP" altLang="en-US" dirty="0" smtClean="0"/>
              <a:t>し </a:t>
            </a:r>
            <a:r>
              <a:rPr lang="en-US" altLang="ja-JP" dirty="0" smtClean="0"/>
              <a:t>[F2]</a:t>
            </a:r>
            <a:r>
              <a:rPr lang="ja-JP" altLang="en-US" dirty="0" smtClean="0"/>
              <a:t> キー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ja-JP" altLang="en-US" dirty="0" smtClean="0"/>
              <a:t>クラス名を書きかえて </a:t>
            </a:r>
            <a:r>
              <a:rPr lang="en-US" altLang="ja-JP" dirty="0" smtClean="0"/>
              <a:t>[</a:t>
            </a:r>
            <a:r>
              <a:rPr lang="ja-JP" altLang="en-US" dirty="0" smtClean="0"/>
              <a:t>完了</a:t>
            </a:r>
            <a:r>
              <a:rPr lang="en-US" altLang="ja-JP" dirty="0" smtClean="0"/>
              <a:t>]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87" y="4653136"/>
            <a:ext cx="3673353" cy="191288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t="27790" r="25458"/>
          <a:stretch/>
        </p:blipFill>
        <p:spPr>
          <a:xfrm>
            <a:off x="609600" y="2132856"/>
            <a:ext cx="4544743" cy="18710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操作のコツ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ja-JP" altLang="en-US" dirty="0" smtClean="0"/>
              <a:t>パッケージ・エクスプローラーでクラス名を変更するには</a:t>
            </a:r>
            <a:endParaRPr lang="ja-JP" altLang="en-US" dirty="0"/>
          </a:p>
        </p:txBody>
      </p:sp>
      <p:sp>
        <p:nvSpPr>
          <p:cNvPr id="29" name="コンテンツ プレースホルダー 2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ja-JP" altLang="en-US" dirty="0"/>
              <a:t>ダイアログ</a:t>
            </a:r>
            <a:r>
              <a:rPr lang="ja-JP" altLang="en-US" dirty="0" smtClean="0"/>
              <a:t>が</a:t>
            </a:r>
            <a:r>
              <a:rPr lang="ja-JP" altLang="en-US" dirty="0"/>
              <a:t>表示</a:t>
            </a:r>
            <a:r>
              <a:rPr lang="ja-JP" altLang="en-US" dirty="0" smtClean="0"/>
              <a:t>されたら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完了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で変更完了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1606363" y="4905164"/>
            <a:ext cx="720080" cy="22472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082527" y="6243990"/>
            <a:ext cx="754590" cy="22472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47428" y="3465004"/>
            <a:ext cx="720080" cy="2078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95118"/>
            <a:ext cx="4664091" cy="4138238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9302195" y="6313402"/>
            <a:ext cx="754590" cy="22472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428203" y="4693525"/>
            <a:ext cx="2880000" cy="576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同じプロジェクトのなかの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他クラスと重複させないこ</a:t>
            </a:r>
            <a:r>
              <a:rPr lang="ja-JP" altLang="en-US" dirty="0">
                <a:solidFill>
                  <a:schemeClr val="tx1"/>
                </a:solidFill>
              </a:rPr>
              <a:t>と</a:t>
            </a:r>
          </a:p>
        </p:txBody>
      </p:sp>
      <p:sp>
        <p:nvSpPr>
          <p:cNvPr id="16" name="角丸四角形吹き出し 15"/>
          <p:cNvSpPr/>
          <p:nvPr/>
        </p:nvSpPr>
        <p:spPr>
          <a:xfrm>
            <a:off x="2155567" y="3024889"/>
            <a:ext cx="2520000" cy="648000"/>
          </a:xfrm>
          <a:prstGeom prst="wedgeRoundRectCallout">
            <a:avLst>
              <a:gd name="adj1" fmla="val -64882"/>
              <a:gd name="adj2" fmla="val 2899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この例では</a:t>
            </a:r>
            <a:r>
              <a:rPr lang="en-US" altLang="ja-JP" sz="2000" dirty="0" smtClean="0">
                <a:solidFill>
                  <a:schemeClr val="tx1"/>
                </a:solidFill>
              </a:rPr>
              <a:t>Hello</a:t>
            </a:r>
            <a:r>
              <a:rPr lang="ja-JP" altLang="en-US" sz="2000" dirty="0" smtClean="0">
                <a:solidFill>
                  <a:schemeClr val="tx1"/>
                </a:solidFill>
              </a:rPr>
              <a:t>を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HelloWorld</a:t>
            </a:r>
            <a:r>
              <a:rPr lang="ja-JP" altLang="en-US" sz="2000" dirty="0" smtClean="0">
                <a:solidFill>
                  <a:schemeClr val="tx1"/>
                </a:solidFill>
              </a:rPr>
              <a:t>に変更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9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5" grpId="0" animBg="1"/>
      <p:bldP spid="15" grpId="0" animBg="1"/>
      <p:bldP spid="13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プロジェクトを選択し</a:t>
            </a:r>
            <a:r>
              <a:rPr lang="ja-JP" altLang="en-US" dirty="0"/>
              <a:t>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[F2]</a:t>
            </a:r>
            <a:r>
              <a:rPr kumimoji="1" lang="ja-JP" altLang="en-US" dirty="0" smtClean="0"/>
              <a:t>キー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ja-JP" altLang="en-US" dirty="0"/>
              <a:t>プロジェクト名を書き</a:t>
            </a:r>
            <a:r>
              <a:rPr lang="ja-JP" altLang="en-US" dirty="0" smtClean="0"/>
              <a:t>かえ </a:t>
            </a:r>
            <a:r>
              <a:rPr lang="en-US" altLang="ja-JP" dirty="0"/>
              <a:t>[OK</a:t>
            </a:r>
            <a:r>
              <a:rPr lang="en-US" altLang="ja-JP" dirty="0" smtClean="0"/>
              <a:t>]</a:t>
            </a:r>
            <a:endParaRPr lang="en-US" altLang="ja-JP" dirty="0"/>
          </a:p>
        </p:txBody>
      </p:sp>
      <p:sp>
        <p:nvSpPr>
          <p:cNvPr id="23" name="コンテンツ プレースホルダー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3"/>
            </a:pPr>
            <a:r>
              <a:rPr kumimoji="1" lang="ja-JP" altLang="en-US" dirty="0" smtClean="0"/>
              <a:t>ダイアログが表示されたら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完了</a:t>
            </a:r>
            <a:r>
              <a:rPr kumimoji="1" lang="en-US" altLang="ja-JP" dirty="0" smtClean="0"/>
              <a:t>]</a:t>
            </a:r>
            <a:r>
              <a:rPr lang="ja-JP" altLang="en-US" dirty="0"/>
              <a:t> </a:t>
            </a:r>
            <a:r>
              <a:rPr lang="ja-JP" altLang="en-US" dirty="0" smtClean="0"/>
              <a:t>で変更完了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4661853"/>
            <a:ext cx="3673353" cy="15394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操作の</a:t>
            </a:r>
            <a:r>
              <a:rPr lang="ja-JP" altLang="en-US" dirty="0" smtClean="0">
                <a:solidFill>
                  <a:srgbClr val="0070C0"/>
                </a:solidFill>
              </a:rPr>
              <a:t>コツ／プロジェクト名を変更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 smtClean="0"/>
              <a:t>プロジェクト名</a:t>
            </a:r>
            <a:r>
              <a:rPr lang="ja-JP" altLang="en-US" dirty="0"/>
              <a:t>を</a:t>
            </a:r>
            <a:r>
              <a:rPr lang="ja-JP" altLang="en-US" dirty="0" smtClean="0"/>
              <a:t>変更するには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1631127" y="4935440"/>
            <a:ext cx="720080" cy="22472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087943" y="5880242"/>
            <a:ext cx="754590" cy="22472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/>
          <a:srcRect b="10044"/>
          <a:stretch/>
        </p:blipFill>
        <p:spPr>
          <a:xfrm>
            <a:off x="609600" y="2137887"/>
            <a:ext cx="4572638" cy="2056671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731404" y="3797179"/>
            <a:ext cx="432048" cy="20788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3343409"/>
            <a:ext cx="5715798" cy="285789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6420036" y="4722759"/>
            <a:ext cx="576064" cy="22472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112224" y="5282594"/>
            <a:ext cx="2880000" cy="648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名前の変更に伴って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並び順</a:t>
            </a:r>
            <a:r>
              <a:rPr lang="ja-JP" altLang="en-US" dirty="0">
                <a:solidFill>
                  <a:schemeClr val="tx1"/>
                </a:solidFill>
              </a:rPr>
              <a:t>が変わることがある</a:t>
            </a:r>
          </a:p>
        </p:txBody>
      </p:sp>
      <p:cxnSp>
        <p:nvCxnSpPr>
          <p:cNvPr id="18" name="直線コネクタ 17"/>
          <p:cNvCxnSpPr>
            <a:stCxn id="13" idx="3"/>
            <a:endCxn id="17" idx="1"/>
          </p:cNvCxnSpPr>
          <p:nvPr/>
        </p:nvCxnSpPr>
        <p:spPr bwMode="auto">
          <a:xfrm>
            <a:off x="6996100" y="4835120"/>
            <a:ext cx="1116124" cy="771474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24" name="角丸四角形吹き出し 23"/>
          <p:cNvSpPr/>
          <p:nvPr/>
        </p:nvSpPr>
        <p:spPr>
          <a:xfrm>
            <a:off x="1523452" y="3360044"/>
            <a:ext cx="2160000" cy="648000"/>
          </a:xfrm>
          <a:prstGeom prst="wedgeRoundRectCallout">
            <a:avLst>
              <a:gd name="adj1" fmla="val -63090"/>
              <a:gd name="adj2" fmla="val 3437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この例では</a:t>
            </a:r>
            <a:r>
              <a:rPr lang="en-US" altLang="ja-JP" sz="2000" dirty="0" smtClean="0">
                <a:solidFill>
                  <a:schemeClr val="tx1"/>
                </a:solidFill>
              </a:rPr>
              <a:t>Test</a:t>
            </a:r>
            <a:r>
              <a:rPr lang="ja-JP" altLang="en-US" sz="2000" dirty="0" smtClean="0">
                <a:solidFill>
                  <a:schemeClr val="tx1"/>
                </a:solidFill>
              </a:rPr>
              <a:t>を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Chap02</a:t>
            </a:r>
            <a:r>
              <a:rPr lang="ja-JP" altLang="en-US" sz="2000" dirty="0" smtClean="0">
                <a:solidFill>
                  <a:schemeClr val="tx1"/>
                </a:solidFill>
              </a:rPr>
              <a:t>に変更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5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2" grpId="0" animBg="1"/>
      <p:bldP spid="13" grpId="0" animBg="1"/>
      <p:bldP spid="17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改版</a:t>
            </a:r>
            <a:r>
              <a:rPr lang="ja-JP" altLang="en-US" dirty="0"/>
              <a:t>履歴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2019/09/30: 2019</a:t>
            </a:r>
            <a:r>
              <a:rPr lang="en-US" altLang="ja-JP" dirty="0" smtClean="0"/>
              <a:t>/09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r>
              <a:rPr lang="en-US" altLang="ja-JP" dirty="0" smtClean="0"/>
              <a:t>2022/02/11: 2022/02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pPr lvl="1"/>
            <a:r>
              <a:rPr lang="en-US" altLang="ja-JP" dirty="0"/>
              <a:t>Eclipse 2021-12</a:t>
            </a:r>
            <a:r>
              <a:rPr lang="ja-JP" altLang="en-US" dirty="0"/>
              <a:t> を使用してスクリーンショットを差し替え。</a:t>
            </a:r>
            <a:endParaRPr lang="en-US" altLang="ja-JP" dirty="0"/>
          </a:p>
          <a:p>
            <a:pPr lvl="1"/>
            <a:r>
              <a:rPr lang="ja-JP" altLang="en-US" dirty="0"/>
              <a:t>これに伴い全面的に体裁や文言を調整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/>
              <a:t>2022/03/14: 2022/03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軽微な修正</a:t>
            </a:r>
            <a:r>
              <a:rPr lang="ja-JP" altLang="en-US" dirty="0"/>
              <a:t>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はじめに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この資料の概要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Eclipse (Pleiades All in One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Eclipse)</a:t>
            </a:r>
            <a:r>
              <a:rPr kumimoji="1" lang="ja-JP" altLang="en-US" dirty="0" smtClean="0"/>
              <a:t>の操作方法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プログラミングのための統合開発環境</a:t>
            </a:r>
            <a:endParaRPr kumimoji="1" lang="en-US" altLang="ja-JP" dirty="0" smtClean="0"/>
          </a:p>
          <a:p>
            <a:pPr lvl="4"/>
            <a:endParaRPr kumimoji="1" lang="en-US" altLang="ja-JP" dirty="0"/>
          </a:p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オペレーティングシステムとして</a:t>
            </a:r>
            <a:r>
              <a:rPr lang="en-US" altLang="ja-JP" dirty="0" smtClean="0"/>
              <a:t>Windows (64</a:t>
            </a:r>
            <a:r>
              <a:rPr lang="ja-JP" altLang="en-US" dirty="0" smtClean="0"/>
              <a:t> </a:t>
            </a:r>
            <a:r>
              <a:rPr lang="en-US" altLang="ja-JP" dirty="0" smtClean="0"/>
              <a:t>bit)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Pleiades All in One Eclipse</a:t>
            </a:r>
            <a:r>
              <a:rPr lang="ja-JP" altLang="en-US" dirty="0" smtClean="0"/>
              <a:t>がインストール済み</a:t>
            </a:r>
            <a:r>
              <a:rPr lang="ja-JP" altLang="en-US" dirty="0"/>
              <a:t>である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インストール手順については別資料を参照</a:t>
            </a:r>
            <a:endParaRPr kumimoji="1" lang="en-US" altLang="ja-JP" dirty="0" smtClean="0"/>
          </a:p>
          <a:p>
            <a:pPr lvl="4"/>
            <a:endParaRPr lang="en-US" altLang="ja-JP" dirty="0"/>
          </a:p>
          <a:p>
            <a:r>
              <a:rPr kumimoji="1" lang="ja-JP" altLang="en-US" dirty="0" smtClean="0"/>
              <a:t>注意事項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この資料中の画面は </a:t>
            </a:r>
            <a:r>
              <a:rPr kumimoji="1" lang="en-US" altLang="ja-JP" dirty="0" smtClean="0"/>
              <a:t>Windows 10 Home (64 bit)</a:t>
            </a:r>
            <a:r>
              <a:rPr kumimoji="1" lang="ja-JP" altLang="en-US" dirty="0" smtClean="0"/>
              <a:t> のもの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ソフトウェアのアップデート等に伴い手順や画面は変わることがある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の起動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678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タスクバーなどに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アイコンがあればそれをクリック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または </a:t>
            </a:r>
            <a:r>
              <a:rPr lang="en-US" altLang="ja-JP" dirty="0" smtClean="0"/>
              <a:t>C</a:t>
            </a:r>
            <a:r>
              <a:rPr lang="en-US" altLang="ja-JP" dirty="0"/>
              <a:t>:\pleiades\eclipse 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eclipse.exe </a:t>
            </a:r>
            <a:r>
              <a:rPr lang="ja-JP" altLang="en-US" dirty="0"/>
              <a:t>を</a:t>
            </a:r>
            <a:r>
              <a:rPr lang="ja-JP" altLang="en-US" dirty="0" smtClean="0"/>
              <a:t>ダブルクリック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の起動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eclipse.exe</a:t>
            </a:r>
            <a:r>
              <a:rPr lang="ja-JP" altLang="en-US" dirty="0" smtClean="0"/>
              <a:t>を実行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しばらく待つ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34" y="2651349"/>
            <a:ext cx="3810532" cy="1524213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4219666" y="3772794"/>
            <a:ext cx="504056" cy="44829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2495600" y="3140968"/>
            <a:ext cx="2160000" cy="432000"/>
          </a:xfrm>
          <a:prstGeom prst="wedgeRoundRectCallout">
            <a:avLst>
              <a:gd name="adj1" fmla="val 35284"/>
              <a:gd name="adj2" fmla="val 8317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シングル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クリック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99" y="2606147"/>
            <a:ext cx="4305901" cy="287695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7270000" y="5638265"/>
            <a:ext cx="324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altLang="ja-JP" sz="2000" dirty="0" smtClean="0"/>
              <a:t>Eclipse</a:t>
            </a:r>
            <a:r>
              <a:rPr lang="ja-JP" altLang="en-US" sz="2000" dirty="0" smtClean="0"/>
              <a:t>のスプラッシュ画面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（バージョンにより異なる）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398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31" y="2055973"/>
            <a:ext cx="5772956" cy="434972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81" y="2773304"/>
            <a:ext cx="4862238" cy="21262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の起動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ワークスペースの選択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ワークスペースはそのまま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2352294" y="3759309"/>
            <a:ext cx="1800000" cy="432000"/>
          </a:xfrm>
          <a:prstGeom prst="wedgeRoundRectCallout">
            <a:avLst>
              <a:gd name="adj1" fmla="val -61047"/>
              <a:gd name="adj2" fmla="val -4558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そのまま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2999656" y="5027294"/>
            <a:ext cx="1656184" cy="432000"/>
          </a:xfrm>
          <a:prstGeom prst="wedgeRoundRectCallout">
            <a:avLst>
              <a:gd name="adj1" fmla="val 37931"/>
              <a:gd name="adj2" fmla="val -8400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起動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/>
              <a:t>Eclipse</a:t>
            </a:r>
            <a:r>
              <a:rPr lang="ja-JP" altLang="en-US" dirty="0"/>
              <a:t>のウインドウが開く</a:t>
            </a:r>
            <a:endParaRPr lang="en-US" altLang="ja-JP" dirty="0"/>
          </a:p>
        </p:txBody>
      </p:sp>
      <p:sp>
        <p:nvSpPr>
          <p:cNvPr id="15" name="角丸四角形 14"/>
          <p:cNvSpPr/>
          <p:nvPr/>
        </p:nvSpPr>
        <p:spPr>
          <a:xfrm>
            <a:off x="4140666" y="4539541"/>
            <a:ext cx="803206" cy="288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12024" y="5920562"/>
            <a:ext cx="504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altLang="ja-JP" sz="2000" dirty="0" smtClean="0"/>
              <a:t>Eclipse</a:t>
            </a:r>
            <a:r>
              <a:rPr lang="ja-JP" altLang="en-US" sz="2000" dirty="0" smtClean="0"/>
              <a:t>の統合開発環境の</a:t>
            </a:r>
            <a:r>
              <a:rPr lang="ja-JP" altLang="en-US" sz="2000" dirty="0" smtClean="0"/>
              <a:t>画面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（バージョン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より見た目が異なる場合がある）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904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34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2783632" y="5445224"/>
            <a:ext cx="252000" cy="432048"/>
          </a:xfrm>
          <a:prstGeom prst="rect">
            <a:avLst/>
          </a:prstGeom>
          <a:solidFill>
            <a:srgbClr val="00B0F0">
              <a:alpha val="50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プロジェクトの作成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先にプロジェクトの名前を決めておく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章ごとに入れ物（プロジェクト）を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作ること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各章のサンプル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章</a:t>
            </a:r>
            <a:r>
              <a:rPr kumimoji="1" lang="ja-JP" altLang="en-US" dirty="0" smtClean="0"/>
              <a:t>末問題の解答</a:t>
            </a:r>
            <a:endParaRPr kumimoji="1" lang="en-US" altLang="ja-JP" dirty="0" smtClean="0"/>
          </a:p>
          <a:p>
            <a:r>
              <a:rPr lang="ja-JP" altLang="en-US" dirty="0" smtClean="0"/>
              <a:t>プロジェクト名の例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 </a:t>
            </a:r>
            <a:r>
              <a:rPr kumimoji="1" lang="en-US" altLang="ja-JP" dirty="0" smtClean="0"/>
              <a:t>... Chap03</a:t>
            </a:r>
          </a:p>
          <a:p>
            <a:pPr lvl="1"/>
            <a:r>
              <a:rPr lang="ja-JP" altLang="en-US" dirty="0" smtClean="0"/>
              <a:t>第</a:t>
            </a:r>
            <a:r>
              <a:rPr lang="en-US" altLang="ja-JP" dirty="0"/>
              <a:t>4</a:t>
            </a:r>
            <a:r>
              <a:rPr lang="ja-JP" altLang="en-US" dirty="0" smtClean="0"/>
              <a:t>章</a:t>
            </a:r>
            <a:r>
              <a:rPr lang="en-US" altLang="ja-JP" dirty="0"/>
              <a:t> </a:t>
            </a:r>
            <a:r>
              <a:rPr lang="en-US" altLang="ja-JP" dirty="0" smtClean="0"/>
              <a:t>... Chap04</a:t>
            </a:r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章 </a:t>
            </a:r>
            <a:r>
              <a:rPr kumimoji="1" lang="en-US" altLang="ja-JP" dirty="0" smtClean="0"/>
              <a:t>... Chap12</a:t>
            </a: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（例） 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章用のプロジェクト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（例） </a:t>
            </a:r>
            <a:r>
              <a:rPr lang="ja-JP" altLang="en-US" dirty="0" smtClean="0"/>
              <a:t>テスト用のプロジェクト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5480" y="4891226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36"/>
          <a:stretch/>
        </p:blipFill>
        <p:spPr>
          <a:xfrm>
            <a:off x="6197600" y="2132856"/>
            <a:ext cx="5258534" cy="172819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6967059" y="2864091"/>
            <a:ext cx="945772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2400" b="1" dirty="0"/>
              <a:t>C</a:t>
            </a:r>
            <a:r>
              <a:rPr lang="en-US" altLang="ja-JP" sz="2400" dirty="0"/>
              <a:t>hap03</a:t>
            </a:r>
            <a:endParaRPr kumimoji="1" lang="ja-JP" altLang="en-US" sz="2400" dirty="0" err="1" smtClean="0"/>
          </a:p>
        </p:txBody>
      </p:sp>
      <p:sp>
        <p:nvSpPr>
          <p:cNvPr id="13" name="角丸四角形 12"/>
          <p:cNvSpPr/>
          <p:nvPr/>
        </p:nvSpPr>
        <p:spPr>
          <a:xfrm>
            <a:off x="6895051" y="2864091"/>
            <a:ext cx="1080120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36"/>
          <a:stretch/>
        </p:blipFill>
        <p:spPr>
          <a:xfrm>
            <a:off x="6197600" y="4671820"/>
            <a:ext cx="5258534" cy="172819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6967059" y="5403055"/>
            <a:ext cx="525528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2400" b="1" dirty="0" smtClean="0"/>
              <a:t>T</a:t>
            </a:r>
            <a:r>
              <a:rPr lang="en-US" altLang="ja-JP" sz="2400" dirty="0" smtClean="0"/>
              <a:t>est</a:t>
            </a:r>
            <a:endParaRPr kumimoji="1" lang="ja-JP" altLang="en-US" sz="2400" dirty="0" err="1" smtClean="0"/>
          </a:p>
        </p:txBody>
      </p:sp>
      <p:sp>
        <p:nvSpPr>
          <p:cNvPr id="27" name="角丸四角形 26"/>
          <p:cNvSpPr/>
          <p:nvPr/>
        </p:nvSpPr>
        <p:spPr>
          <a:xfrm>
            <a:off x="6895051" y="5403055"/>
            <a:ext cx="713117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右中かっこ 4"/>
          <p:cNvSpPr/>
          <p:nvPr/>
        </p:nvSpPr>
        <p:spPr bwMode="auto">
          <a:xfrm>
            <a:off x="3791744" y="2635360"/>
            <a:ext cx="162307" cy="793640"/>
          </a:xfrm>
          <a:prstGeom prst="rightBrace">
            <a:avLst>
              <a:gd name="adj1" fmla="val 4864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31288" y="2616681"/>
            <a:ext cx="1968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プロジェクトに</a:t>
            </a:r>
            <a:endParaRPr lang="en-US" altLang="ja-JP" sz="2400" dirty="0"/>
          </a:p>
          <a:p>
            <a:r>
              <a:rPr kumimoji="1" lang="ja-JP" altLang="en-US" sz="2400" dirty="0" smtClean="0"/>
              <a:t>まとめる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31504" y="6055985"/>
            <a:ext cx="3168352" cy="344027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先頭の文字は英大文字</a:t>
            </a:r>
            <a:r>
              <a:rPr lang="ja-JP" altLang="en-US" sz="2000" dirty="0" smtClean="0">
                <a:solidFill>
                  <a:schemeClr val="tx1"/>
                </a:solidFill>
              </a:rPr>
              <a:t>に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endCxn id="7" idx="0"/>
          </p:cNvCxnSpPr>
          <p:nvPr/>
        </p:nvCxnSpPr>
        <p:spPr bwMode="auto">
          <a:xfrm>
            <a:off x="2927648" y="5877272"/>
            <a:ext cx="288032" cy="178713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29" name="正方形/長方形 28"/>
          <p:cNvSpPr/>
          <p:nvPr/>
        </p:nvSpPr>
        <p:spPr>
          <a:xfrm>
            <a:off x="6424736" y="2248413"/>
            <a:ext cx="3168352" cy="344027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先頭の文字は英大文字</a:t>
            </a:r>
            <a:r>
              <a:rPr lang="ja-JP" altLang="en-US" sz="2000" dirty="0" smtClean="0">
                <a:solidFill>
                  <a:schemeClr val="tx1"/>
                </a:solidFill>
              </a:rPr>
              <a:t>に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>
            <a:stCxn id="13" idx="0"/>
            <a:endCxn id="29" idx="2"/>
          </p:cNvCxnSpPr>
          <p:nvPr/>
        </p:nvCxnSpPr>
        <p:spPr bwMode="auto">
          <a:xfrm flipV="1">
            <a:off x="7435111" y="2592440"/>
            <a:ext cx="573801" cy="271651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31" name="正方形/長方形 30"/>
          <p:cNvSpPr/>
          <p:nvPr/>
        </p:nvSpPr>
        <p:spPr>
          <a:xfrm>
            <a:off x="6422685" y="4785180"/>
            <a:ext cx="3168352" cy="344027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先頭の文字は英大文字</a:t>
            </a:r>
            <a:r>
              <a:rPr lang="ja-JP" altLang="en-US" sz="2000" dirty="0" smtClean="0">
                <a:solidFill>
                  <a:schemeClr val="tx1"/>
                </a:solidFill>
              </a:rPr>
              <a:t>に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stCxn id="27" idx="0"/>
            <a:endCxn id="31" idx="2"/>
          </p:cNvCxnSpPr>
          <p:nvPr/>
        </p:nvCxnSpPr>
        <p:spPr bwMode="auto">
          <a:xfrm flipV="1">
            <a:off x="7251610" y="5129207"/>
            <a:ext cx="755251" cy="273848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414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27" grpId="0" animBg="1"/>
      <p:bldP spid="7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C00000"/>
          </a:solidFill>
          <a:prstDash val="solid"/>
        </a:ln>
      </a:spPr>
      <a:bodyPr rtlCol="0" anchor="ctr"/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>
          <a:solidFill>
            <a:schemeClr val="tx1"/>
          </a:solidFill>
          <a:round/>
          <a:headEnd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スライド資料テンプレ(PPT2010)</Template>
  <TotalTime>4318</TotalTime>
  <Words>897</Words>
  <Application>Microsoft Office PowerPoint</Application>
  <PresentationFormat>ワイド画面</PresentationFormat>
  <Paragraphs>230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ＭＳ Ｐゴシック</vt:lpstr>
      <vt:lpstr>Arial</vt:lpstr>
      <vt:lpstr>Calibri</vt:lpstr>
      <vt:lpstr>Office テーマ</vt:lpstr>
      <vt:lpstr>Eclipseの操作 (Windows 10 (64 bit))</vt:lpstr>
      <vt:lpstr>この資料の使用について</vt:lpstr>
      <vt:lpstr>改版履歴</vt:lpstr>
      <vt:lpstr>はじめに この資料の概要</vt:lpstr>
      <vt:lpstr>PowerPoint プレゼンテーション</vt:lpstr>
      <vt:lpstr>Eclipseの起動 (1) eclipse.exeを実行</vt:lpstr>
      <vt:lpstr>Eclipseの起動 (2) ワークスペースの選択</vt:lpstr>
      <vt:lpstr>PowerPoint プレゼンテーション</vt:lpstr>
      <vt:lpstr>プロジェクトの作成 (1) 先にプロジェクトの名前を決めておく</vt:lpstr>
      <vt:lpstr>プロジェクトの作成 (2) 新規Javaプロジェクト</vt:lpstr>
      <vt:lpstr>プロジェクトの作成 (3) 新規Javaプロジェクト（続き）</vt:lpstr>
      <vt:lpstr>PowerPoint プレゼンテーション</vt:lpstr>
      <vt:lpstr>クラスの作成とプログラムの入力・実行 (1) 先にJavaクラス名を決めておく</vt:lpstr>
      <vt:lpstr>クラスの作成とプログラムの入力・実行 (2) 新規Javaクラス</vt:lpstr>
      <vt:lpstr>クラスの作成とプログラムの入力・実行 (3) Javaソースファイルとエディタ</vt:lpstr>
      <vt:lpstr>クラスの作成とプログラムの入力・実行 (4) Javaプログラムの入力</vt:lpstr>
      <vt:lpstr>クラスの作成とプログラムの入力・実行 (5) エディタを大きく表示するには</vt:lpstr>
      <vt:lpstr>クラスの作成とプログラムの入力・実行 (6) Javaプログラムの保存</vt:lpstr>
      <vt:lpstr>クラスの作成とプログラムの入力・実行 (7) プログラムの実行</vt:lpstr>
      <vt:lpstr>PowerPoint プレゼンテーション</vt:lpstr>
      <vt:lpstr>操作のコツ もしパッケージ・エクスプローラーが表示されなくなったら</vt:lpstr>
      <vt:lpstr>操作のコツ エディタでクラス名を変更するには</vt:lpstr>
      <vt:lpstr>操作のコツ パッケージ・エクスプローラーでクラス名を変更するには</vt:lpstr>
      <vt:lpstr>操作のコツ／プロジェクト名を変更 プロジェクト名を変更するには</vt:lpstr>
    </vt:vector>
  </TitlesOfParts>
  <Company>九州産業大学 古井研究室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Eclipseの操作</dc:title>
  <dc:subject/>
  <dc:creator>古井陽之助</dc:creator>
  <cp:lastModifiedBy>古井 陽之助</cp:lastModifiedBy>
  <cp:revision>294</cp:revision>
  <cp:lastPrinted>2016-04-12T02:46:45Z</cp:lastPrinted>
  <dcterms:created xsi:type="dcterms:W3CDTF">2012-05-07T13:56:41Z</dcterms:created>
  <dcterms:modified xsi:type="dcterms:W3CDTF">2022-03-23T08:47:17Z</dcterms:modified>
</cp:coreProperties>
</file>