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421" r:id="rId2"/>
    <p:sldId id="431" r:id="rId3"/>
    <p:sldId id="432" r:id="rId4"/>
    <p:sldId id="422" r:id="rId5"/>
    <p:sldId id="438" r:id="rId6"/>
    <p:sldId id="423" r:id="rId7"/>
    <p:sldId id="424" r:id="rId8"/>
    <p:sldId id="425" r:id="rId9"/>
    <p:sldId id="426" r:id="rId10"/>
    <p:sldId id="429" r:id="rId11"/>
    <p:sldId id="427" r:id="rId12"/>
    <p:sldId id="439" r:id="rId13"/>
    <p:sldId id="428" r:id="rId14"/>
    <p:sldId id="430" r:id="rId15"/>
    <p:sldId id="440" r:id="rId16"/>
    <p:sldId id="437" r:id="rId17"/>
    <p:sldId id="435" r:id="rId18"/>
    <p:sldId id="436" r:id="rId19"/>
    <p:sldId id="434" r:id="rId20"/>
    <p:sldId id="433" r:id="rId21"/>
  </p:sldIdLst>
  <p:sldSz cx="12192000" cy="6858000"/>
  <p:notesSz cx="7099300" cy="102235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FF00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1" y="6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61199" cy="611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C6DCB782-4BDD-4848-8A38-7866E3FB087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B7BBBF23-46C1-41E4-BF50-C058DF2E8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46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10363200" cy="187603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9172" y="3263604"/>
            <a:ext cx="8534400" cy="1152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0DC-790C-4ABB-8D7C-A846E1C55C36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678562"/>
            <a:ext cx="8534400" cy="115212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サブタイトル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A49D-3525-4018-830E-1CFA282CD2C7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9E4C-B9D9-4CBA-A3B1-676882653526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8784299" y="260648"/>
            <a:ext cx="0" cy="5904656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高橋メソッ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A3B-D736-491D-A839-FCA3F654A745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623392" y="404664"/>
            <a:ext cx="10945216" cy="590465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44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3774-0F4B-4AB7-AC5E-CAA6F2F77EB0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EAE-E727-4700-966E-1C74E6103FF7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26D-9CCC-4B1C-BBB0-12DDB45C8415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97C6-C45E-4470-8FCB-2FB3F2530D82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D60-A067-4DDC-B433-6DB4CD933F34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0A98-E187-4EC7-8753-823217912970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BAA-FF0D-43FD-B89C-7198A8E7052B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81D3-85E6-4839-813A-198AD6063ACC}" type="datetime1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2"/>
                </a:solidFill>
              </a:defRPr>
            </a:lvl1pPr>
          </a:lstStyle>
          <a:p>
            <a:fld id="{8221D9F8-5E7E-4BCD-9C26-335A05766C37}" type="datetime1">
              <a:rPr lang="ja-JP" altLang="en-US" smtClean="0"/>
              <a:pPr/>
              <a:t>2023/3/30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21A2121D-0ADF-4030-BB98-E654A7C5287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ihirakijava.github.io/suppor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era-net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TeraPad</a:t>
            </a:r>
            <a:r>
              <a:rPr kumimoji="1" lang="ja-JP" altLang="en-US" dirty="0" smtClean="0"/>
              <a:t>のインストール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(Windows 10)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「見ひらきで学べる</a:t>
            </a:r>
            <a:r>
              <a:rPr lang="en-US" altLang="ja-JP" dirty="0"/>
              <a:t>Java</a:t>
            </a:r>
            <a:r>
              <a:rPr lang="ja-JP" altLang="en-US" dirty="0"/>
              <a:t>プログラミング」補足資料</a:t>
            </a:r>
            <a:endParaRPr lang="en-US" altLang="ja-JP" dirty="0"/>
          </a:p>
          <a:p>
            <a:r>
              <a:rPr lang="en-US" altLang="ja-JP" dirty="0"/>
              <a:t>(C)</a:t>
            </a:r>
            <a:r>
              <a:rPr lang="ja-JP" altLang="en-US" dirty="0"/>
              <a:t> </a:t>
            </a:r>
            <a:r>
              <a:rPr lang="en-US" altLang="ja-JP" dirty="0"/>
              <a:t>2019</a:t>
            </a:r>
            <a:r>
              <a:rPr lang="ja-JP" altLang="en-US" dirty="0"/>
              <a:t> 古井陽之助</a:t>
            </a:r>
            <a:r>
              <a:rPr lang="en-US" altLang="ja-JP" dirty="0"/>
              <a:t>,</a:t>
            </a:r>
            <a:r>
              <a:rPr lang="ja-JP" altLang="en-US" dirty="0"/>
              <a:t> 神屋郁子</a:t>
            </a:r>
            <a:r>
              <a:rPr lang="en-US" altLang="ja-JP" dirty="0"/>
              <a:t>, </a:t>
            </a:r>
            <a:r>
              <a:rPr lang="ja-JP" altLang="en-US" dirty="0"/>
              <a:t>下川俊彦</a:t>
            </a:r>
            <a:r>
              <a:rPr lang="en-US" altLang="ja-JP" dirty="0"/>
              <a:t>, </a:t>
            </a:r>
            <a:r>
              <a:rPr lang="ja-JP" altLang="en-US" dirty="0"/>
              <a:t>合志和晃</a:t>
            </a:r>
            <a:r>
              <a:rPr lang="en-US" altLang="ja-JP" dirty="0" smtClean="0"/>
              <a:t>.</a:t>
            </a:r>
          </a:p>
          <a:p>
            <a:r>
              <a:rPr lang="en-US" altLang="ja-JP" dirty="0">
                <a:hlinkClick r:id="rId2"/>
              </a:rPr>
              <a:t>https://mihirakijava.github.io/support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2023/03</a:t>
            </a:r>
            <a:r>
              <a:rPr kumimoji="1" lang="ja-JP" altLang="en-US" dirty="0" smtClean="0"/>
              <a:t>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0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92" y="2608451"/>
            <a:ext cx="5015613" cy="325800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rgbClr val="0070C0"/>
                </a:solidFill>
              </a:rPr>
              <a:t>TeraPad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(5) </a:t>
            </a:r>
            <a:r>
              <a:rPr lang="ja-JP" altLang="en-US" dirty="0" smtClean="0"/>
              <a:t>インストールを実行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インストール先を確認して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[</a:t>
            </a:r>
            <a:r>
              <a:rPr lang="ja-JP" altLang="en-US" dirty="0" smtClean="0"/>
              <a:t>次へ</a:t>
            </a:r>
            <a:r>
              <a:rPr lang="en-US" altLang="ja-JP" dirty="0" smtClean="0"/>
              <a:t>]</a:t>
            </a:r>
            <a:r>
              <a:rPr lang="ja-JP" altLang="en-US" dirty="0" smtClean="0"/>
              <a:t> をクリック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実行完了を待つ</a:t>
            </a:r>
            <a:endParaRPr kumimoji="1" lang="en-US" altLang="ja-JP" dirty="0" smtClean="0"/>
          </a:p>
        </p:txBody>
      </p:sp>
      <p:sp>
        <p:nvSpPr>
          <p:cNvPr id="13" name="角丸四角形 12"/>
          <p:cNvSpPr/>
          <p:nvPr/>
        </p:nvSpPr>
        <p:spPr>
          <a:xfrm>
            <a:off x="3977189" y="5511219"/>
            <a:ext cx="979679" cy="30310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4488815" y="5994036"/>
            <a:ext cx="1584176" cy="453394"/>
          </a:xfrm>
          <a:prstGeom prst="wedgeRoundRectCallout">
            <a:avLst>
              <a:gd name="adj1" fmla="val -39138"/>
              <a:gd name="adj2" fmla="val -7564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93" y="2608451"/>
            <a:ext cx="5015613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3" y="2626968"/>
            <a:ext cx="6308336" cy="36142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rgbClr val="0070C0"/>
                </a:solidFill>
              </a:rPr>
              <a:t>TeraPad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(6) </a:t>
            </a:r>
            <a:r>
              <a:rPr lang="ja-JP" altLang="en-US" dirty="0" smtClean="0"/>
              <a:t>インストール完了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TeraPad</a:t>
            </a:r>
            <a:r>
              <a:rPr kumimoji="1" lang="ja-JP" altLang="en-US" dirty="0" smtClean="0"/>
              <a:t>ウインドウが開く</a:t>
            </a:r>
            <a:endParaRPr lang="en-US" altLang="ja-JP" dirty="0"/>
          </a:p>
          <a:p>
            <a:pPr lvl="1"/>
            <a:r>
              <a:rPr lang="ja-JP" altLang="en-US" dirty="0" smtClean="0"/>
              <a:t>続けて設定を行うので閉じない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デスクトップにアイコンが現れる</a:t>
            </a:r>
            <a:endParaRPr kumimoji="1" lang="en-US" altLang="ja-JP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333" y="2782800"/>
            <a:ext cx="2133333" cy="2009524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8328248" y="3356992"/>
            <a:ext cx="1008112" cy="93610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535225" y="5105301"/>
            <a:ext cx="3602269" cy="70788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TeraPad</a:t>
            </a:r>
            <a:r>
              <a:rPr kumimoji="1" lang="ja-JP" altLang="en-US" sz="2000" dirty="0" smtClean="0"/>
              <a:t>が必要なときには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これをダブルクリックすればよい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7923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 smtClean="0"/>
              <a:t>TeraPad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0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3" y="2626968"/>
            <a:ext cx="6308336" cy="361429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934" y="2626968"/>
            <a:ext cx="4277322" cy="3991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rgbClr val="0070C0"/>
                </a:solidFill>
              </a:rPr>
              <a:t>TeraPad</a:t>
            </a:r>
            <a:r>
              <a:rPr lang="ja-JP" altLang="en-US" dirty="0" smtClean="0">
                <a:solidFill>
                  <a:srgbClr val="0070C0"/>
                </a:solidFill>
              </a:rPr>
              <a:t>の設定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(1) </a:t>
            </a:r>
            <a:r>
              <a:rPr lang="ja-JP" altLang="en-US" dirty="0" smtClean="0"/>
              <a:t>全角空白などを可視化するよう設定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メニューから 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表示</a:t>
            </a:r>
            <a:r>
              <a:rPr kumimoji="1" lang="en-US" altLang="ja-JP" dirty="0" smtClean="0"/>
              <a:t>]-[</a:t>
            </a:r>
            <a:r>
              <a:rPr kumimoji="1" lang="ja-JP" altLang="en-US" dirty="0" smtClean="0"/>
              <a:t>オプション</a:t>
            </a:r>
            <a:r>
              <a:rPr kumimoji="1" lang="en-US" altLang="ja-JP" dirty="0" smtClean="0"/>
              <a:t>]</a:t>
            </a:r>
            <a:br>
              <a:rPr kumimoji="1" lang="en-US" altLang="ja-JP" dirty="0" smtClean="0"/>
            </a:br>
            <a:r>
              <a:rPr kumimoji="1" lang="ja-JP" altLang="en-US" dirty="0" smtClean="0"/>
              <a:t>を選択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732195" y="6202391"/>
            <a:ext cx="2844800" cy="365125"/>
          </a:xfrm>
        </p:spPr>
        <p:txBody>
          <a:bodyPr/>
          <a:lstStyle/>
          <a:p>
            <a:fld id="{21A2121D-0ADF-4030-BB98-E654A7C5287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表示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タブを開く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各種マークにチェック</a:t>
            </a:r>
            <a:endParaRPr kumimoji="1" lang="en-US" altLang="ja-JP" dirty="0" smtClean="0"/>
          </a:p>
        </p:txBody>
      </p:sp>
      <p:sp>
        <p:nvSpPr>
          <p:cNvPr id="16" name="角丸四角形 15"/>
          <p:cNvSpPr/>
          <p:nvPr/>
        </p:nvSpPr>
        <p:spPr>
          <a:xfrm>
            <a:off x="1486586" y="2780928"/>
            <a:ext cx="432048" cy="180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818787" y="3059016"/>
            <a:ext cx="648072" cy="29342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491284" y="4958975"/>
            <a:ext cx="1789562" cy="25825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2135560" y="2307753"/>
            <a:ext cx="1584176" cy="453394"/>
          </a:xfrm>
          <a:prstGeom prst="wedgeRoundRectCallout">
            <a:avLst>
              <a:gd name="adj1" fmla="val -63114"/>
              <a:gd name="adj2" fmla="val 4691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表示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2135560" y="5348158"/>
            <a:ext cx="2308052" cy="453394"/>
          </a:xfrm>
          <a:prstGeom prst="wedgeRoundRectCallout">
            <a:avLst>
              <a:gd name="adj1" fmla="val -39012"/>
              <a:gd name="adj2" fmla="val -6944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オプション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7026699" y="3562508"/>
            <a:ext cx="576064" cy="29342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674771" y="3562508"/>
            <a:ext cx="576064" cy="29342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304531" y="3562508"/>
            <a:ext cx="594376" cy="29342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9835011" y="3563111"/>
            <a:ext cx="792088" cy="29342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48465" y="4982095"/>
            <a:ext cx="3528530" cy="70788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全角空白は</a:t>
            </a:r>
            <a:r>
              <a:rPr lang="ja-JP" altLang="en-US" sz="2000" dirty="0" smtClean="0"/>
              <a:t>エラーのもとなので</a:t>
            </a:r>
            <a:endParaRPr lang="en-US" altLang="ja-JP" sz="2000" dirty="0" smtClean="0"/>
          </a:p>
          <a:p>
            <a:r>
              <a:rPr kumimoji="1" lang="ja-JP" altLang="en-US" sz="2000" dirty="0"/>
              <a:t>可視化</a:t>
            </a:r>
            <a:r>
              <a:rPr kumimoji="1" lang="ja-JP" altLang="en-US" sz="2000" dirty="0" smtClean="0"/>
              <a:t>するよう</a:t>
            </a:r>
            <a:r>
              <a:rPr kumimoji="1" lang="ja-JP" altLang="en-US" sz="2000" dirty="0"/>
              <a:t>設定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189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4" grpId="0" animBg="1"/>
      <p:bldP spid="15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/>
          <p:cNvSpPr/>
          <p:nvPr/>
        </p:nvSpPr>
        <p:spPr>
          <a:xfrm>
            <a:off x="7809572" y="5444211"/>
            <a:ext cx="3772827" cy="983540"/>
          </a:xfrm>
          <a:prstGeom prst="rect">
            <a:avLst/>
          </a:prstGeom>
          <a:solidFill>
            <a:srgbClr val="CCFFFF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7809572" y="3815652"/>
            <a:ext cx="3772827" cy="1563924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rgbClr val="0070C0"/>
                </a:solidFill>
              </a:rPr>
              <a:t>TeraPad</a:t>
            </a:r>
            <a:r>
              <a:rPr lang="ja-JP" altLang="en-US" dirty="0" smtClean="0">
                <a:solidFill>
                  <a:srgbClr val="0070C0"/>
                </a:solidFill>
              </a:rPr>
              <a:t>の設定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初期文字コード（既定の文字コード）を設定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/>
              <a:t>[</a:t>
            </a:r>
            <a:r>
              <a:rPr lang="ja-JP" altLang="en-US" dirty="0"/>
              <a:t>文字コード</a:t>
            </a:r>
            <a:r>
              <a:rPr lang="en-US" altLang="ja-JP" dirty="0"/>
              <a:t>]</a:t>
            </a:r>
            <a:r>
              <a:rPr lang="ja-JP" altLang="en-US" dirty="0"/>
              <a:t>タブを開く</a:t>
            </a:r>
            <a:endParaRPr lang="en-US" altLang="ja-JP" dirty="0"/>
          </a:p>
          <a:p>
            <a:r>
              <a:rPr lang="ja-JP" altLang="en-US" dirty="0"/>
              <a:t>初期文字コードを</a:t>
            </a:r>
            <a:r>
              <a:rPr lang="ja-JP" altLang="en-US" dirty="0" smtClean="0"/>
              <a:t>設定</a:t>
            </a:r>
            <a:endParaRPr lang="en-US" altLang="ja-JP" sz="200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使用する</a:t>
            </a:r>
            <a:r>
              <a:rPr lang="en-US" altLang="ja-JP" dirty="0" smtClean="0"/>
              <a:t>JDK</a:t>
            </a:r>
            <a:r>
              <a:rPr kumimoji="1" lang="ja-JP" altLang="en-US" dirty="0" smtClean="0"/>
              <a:t>に合わせるとよい</a:t>
            </a:r>
            <a:endParaRPr lang="en-US" altLang="ja-JP" dirty="0"/>
          </a:p>
          <a:p>
            <a:pPr lvl="1"/>
            <a:r>
              <a:rPr lang="en-US" altLang="ja-JP" dirty="0" smtClean="0"/>
              <a:t>JDK 17</a:t>
            </a:r>
            <a:r>
              <a:rPr lang="ja-JP" altLang="en-US" dirty="0" smtClean="0"/>
              <a:t>まで </a:t>
            </a:r>
            <a:r>
              <a:rPr lang="en-US" altLang="ja-JP" dirty="0" smtClean="0"/>
              <a:t>....</a:t>
            </a:r>
            <a:r>
              <a:rPr lang="ja-JP" altLang="en-US" dirty="0" smtClean="0"/>
              <a:t> </a:t>
            </a:r>
            <a:r>
              <a:rPr lang="en-US" altLang="ja-JP" b="1" dirty="0" smtClean="0">
                <a:solidFill>
                  <a:srgbClr val="002060"/>
                </a:solidFill>
              </a:rPr>
              <a:t>SHIFT-JIS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JDK 18</a:t>
            </a:r>
            <a:r>
              <a:rPr lang="ja-JP" altLang="en-US" dirty="0" smtClean="0"/>
              <a:t>以降 </a:t>
            </a:r>
            <a:r>
              <a:rPr lang="en-US" altLang="ja-JP" dirty="0" smtClean="0"/>
              <a:t>...</a:t>
            </a:r>
            <a:r>
              <a:rPr lang="ja-JP" altLang="en-US" dirty="0" smtClean="0"/>
              <a:t> </a:t>
            </a:r>
            <a:r>
              <a:rPr lang="en-US" altLang="ja-JP" b="1" dirty="0" smtClean="0">
                <a:solidFill>
                  <a:schemeClr val="accent2">
                    <a:lumMod val="50000"/>
                  </a:schemeClr>
                </a:solidFill>
              </a:rPr>
              <a:t>UTF-8N</a:t>
            </a:r>
            <a:endParaRPr kumimoji="1" lang="ja-JP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42" y="2626968"/>
            <a:ext cx="4277322" cy="3991532"/>
          </a:xfrm>
          <a:prstGeom prst="rect">
            <a:avLst/>
          </a:prstGeom>
        </p:spPr>
      </p:pic>
      <p:sp>
        <p:nvSpPr>
          <p:cNvPr id="20" name="角丸四角形 19"/>
          <p:cNvSpPr/>
          <p:nvPr/>
        </p:nvSpPr>
        <p:spPr>
          <a:xfrm>
            <a:off x="4040730" y="3057144"/>
            <a:ext cx="864096" cy="29342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2409507" y="4039779"/>
            <a:ext cx="911142" cy="1008160"/>
          </a:xfrm>
          <a:prstGeom prst="roundRect">
            <a:avLst>
              <a:gd name="adj" fmla="val 10630"/>
            </a:avLst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8296" y="5134571"/>
            <a:ext cx="3438762" cy="70788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002060"/>
                </a:solidFill>
              </a:rPr>
              <a:t>シフト</a:t>
            </a:r>
            <a:r>
              <a:rPr kumimoji="1" lang="en-US" altLang="ja-JP" sz="2000" b="1" dirty="0" smtClean="0">
                <a:solidFill>
                  <a:srgbClr val="002060"/>
                </a:solidFill>
              </a:rPr>
              <a:t>JIS</a:t>
            </a:r>
            <a:r>
              <a:rPr kumimoji="1" lang="ja-JP" altLang="en-US" sz="2000" dirty="0" smtClean="0"/>
              <a:t>にするなら</a:t>
            </a:r>
            <a:r>
              <a:rPr kumimoji="1" lang="en-US" altLang="ja-JP" sz="2000" dirty="0" smtClean="0"/>
              <a:t> ... </a:t>
            </a:r>
            <a:r>
              <a:rPr kumimoji="1" lang="en-US" altLang="ja-JP" sz="2000" b="1" dirty="0" smtClean="0">
                <a:solidFill>
                  <a:srgbClr val="002060"/>
                </a:solidFill>
              </a:rPr>
              <a:t>SHIFT-JIS</a:t>
            </a:r>
          </a:p>
          <a:p>
            <a:r>
              <a:rPr lang="en-US" altLang="ja-JP" sz="2000" b="1" dirty="0" smtClean="0">
                <a:solidFill>
                  <a:schemeClr val="accent2">
                    <a:lumMod val="50000"/>
                  </a:schemeClr>
                </a:solidFill>
              </a:rPr>
              <a:t>UTF-8</a:t>
            </a:r>
            <a:r>
              <a:rPr lang="ja-JP" altLang="en-US" sz="2000" dirty="0" smtClean="0"/>
              <a:t>にするなら </a:t>
            </a:r>
            <a:r>
              <a:rPr lang="en-US" altLang="ja-JP" sz="2000" dirty="0" smtClean="0"/>
              <a:t>....... </a:t>
            </a:r>
            <a:r>
              <a:rPr lang="en-US" altLang="ja-JP" sz="2000" b="1" dirty="0" smtClean="0">
                <a:solidFill>
                  <a:schemeClr val="accent2">
                    <a:lumMod val="50000"/>
                  </a:schemeClr>
                </a:solidFill>
              </a:rPr>
              <a:t>UTF-8N</a:t>
            </a:r>
          </a:p>
        </p:txBody>
      </p:sp>
      <p:sp>
        <p:nvSpPr>
          <p:cNvPr id="29" name="角丸四角形吹き出し 28"/>
          <p:cNvSpPr/>
          <p:nvPr/>
        </p:nvSpPr>
        <p:spPr>
          <a:xfrm>
            <a:off x="3519734" y="5859286"/>
            <a:ext cx="2160000" cy="432000"/>
          </a:xfrm>
          <a:prstGeom prst="wedgeRoundRectCallout">
            <a:avLst>
              <a:gd name="adj1" fmla="val -41485"/>
              <a:gd name="adj2" fmla="val -83366"/>
              <a:gd name="adj3" fmla="val 16667"/>
            </a:avLst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※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最後に</a:t>
            </a:r>
            <a:r>
              <a:rPr kumimoji="1" lang="en-US" altLang="ja-JP" sz="2000" b="1" dirty="0" smtClean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ja-JP" altLang="en-US" sz="2000" dirty="0" smtClean="0">
                <a:solidFill>
                  <a:schemeClr val="tx1"/>
                </a:solidFill>
              </a:rPr>
              <a:t>がある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020772" y="4023277"/>
            <a:ext cx="1285179" cy="3141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020774" y="4362893"/>
            <a:ext cx="1285179" cy="3141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JDK 15</a:t>
            </a:r>
            <a:endParaRPr kumimoji="1" lang="ja-JP" altLang="en-US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020774" y="4702509"/>
            <a:ext cx="1285179" cy="3141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JDK 16</a:t>
            </a:r>
            <a:endParaRPr kumimoji="1" lang="ja-JP" altLang="en-US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020773" y="5042125"/>
            <a:ext cx="1285179" cy="3141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JDK 17</a:t>
            </a:r>
            <a:endParaRPr kumimoji="1" lang="ja-JP" altLang="en-US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020772" y="5488514"/>
            <a:ext cx="1285179" cy="3141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JDK 18</a:t>
            </a:r>
            <a:endParaRPr kumimoji="1" lang="ja-JP" altLang="en-US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7642785" y="3769933"/>
            <a:ext cx="45719" cy="227835"/>
            <a:chOff x="10257532" y="4119150"/>
            <a:chExt cx="45719" cy="227835"/>
          </a:xfrm>
        </p:grpSpPr>
        <p:sp>
          <p:nvSpPr>
            <p:cNvPr id="10" name="円/楕円 9"/>
            <p:cNvSpPr/>
            <p:nvPr/>
          </p:nvSpPr>
          <p:spPr>
            <a:xfrm>
              <a:off x="10257532" y="4119150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10257532" y="4210208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10257532" y="4301266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7020772" y="5828130"/>
            <a:ext cx="1285179" cy="3141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7640501" y="6167746"/>
            <a:ext cx="45719" cy="227835"/>
            <a:chOff x="10257532" y="4119150"/>
            <a:chExt cx="45719" cy="227835"/>
          </a:xfrm>
        </p:grpSpPr>
        <p:sp>
          <p:nvSpPr>
            <p:cNvPr id="39" name="円/楕円 38"/>
            <p:cNvSpPr/>
            <p:nvPr/>
          </p:nvSpPr>
          <p:spPr>
            <a:xfrm>
              <a:off x="10257532" y="4119150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10257532" y="4210208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10257532" y="4301266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6157200" y="5488514"/>
            <a:ext cx="77585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000" dirty="0" smtClean="0"/>
              <a:t>2022</a:t>
            </a:r>
            <a:r>
              <a:rPr kumimoji="1" lang="ja-JP" altLang="en-US" sz="2000" dirty="0" smtClean="0"/>
              <a:t>年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157199" y="5048455"/>
            <a:ext cx="77585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000" dirty="0" smtClean="0"/>
              <a:t>2021</a:t>
            </a:r>
            <a:r>
              <a:rPr kumimoji="1" lang="ja-JP" altLang="en-US" sz="2000" dirty="0" smtClean="0"/>
              <a:t>年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57199" y="4717660"/>
            <a:ext cx="77585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000" dirty="0" smtClean="0"/>
              <a:t>2021</a:t>
            </a:r>
            <a:r>
              <a:rPr kumimoji="1" lang="ja-JP" altLang="en-US" sz="2000" dirty="0" smtClean="0"/>
              <a:t>年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157199" y="4367481"/>
            <a:ext cx="77585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000" dirty="0" smtClean="0"/>
              <a:t>2020</a:t>
            </a:r>
            <a:r>
              <a:rPr kumimoji="1" lang="ja-JP" altLang="en-US" sz="2000" dirty="0" smtClean="0"/>
              <a:t>年</a:t>
            </a:r>
          </a:p>
        </p:txBody>
      </p:sp>
      <p:cxnSp>
        <p:nvCxnSpPr>
          <p:cNvPr id="45" name="直線コネクタ 44"/>
          <p:cNvCxnSpPr/>
          <p:nvPr/>
        </p:nvCxnSpPr>
        <p:spPr bwMode="auto">
          <a:xfrm flipV="1">
            <a:off x="7222711" y="5405085"/>
            <a:ext cx="4320000" cy="11312"/>
          </a:xfrm>
          <a:prstGeom prst="line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48" name="直線矢印コネクタ 47"/>
          <p:cNvCxnSpPr/>
          <p:nvPr/>
        </p:nvCxnSpPr>
        <p:spPr bwMode="auto">
          <a:xfrm>
            <a:off x="6950529" y="3769933"/>
            <a:ext cx="0" cy="2657818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</p:spPr>
      </p:cxnSp>
      <p:sp>
        <p:nvSpPr>
          <p:cNvPr id="49" name="テキスト ボックス 48"/>
          <p:cNvSpPr txBox="1"/>
          <p:nvPr/>
        </p:nvSpPr>
        <p:spPr>
          <a:xfrm>
            <a:off x="6285150" y="3154380"/>
            <a:ext cx="129580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rgbClr val="C00000"/>
                </a:solidFill>
              </a:rPr>
              <a:t>Java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と</a:t>
            </a:r>
            <a:r>
              <a:rPr kumimoji="1" lang="en-US" altLang="ja-JP" sz="2000" b="1" dirty="0" smtClean="0">
                <a:solidFill>
                  <a:srgbClr val="C00000"/>
                </a:solidFill>
              </a:rPr>
              <a:t>JDK</a:t>
            </a:r>
            <a:r>
              <a:rPr kumimoji="1" lang="ja-JP" altLang="en-US" sz="2000" b="1" dirty="0" smtClean="0">
                <a:solidFill>
                  <a:srgbClr val="C00000"/>
                </a:solidFill>
              </a:rPr>
              <a:t>の</a:t>
            </a:r>
            <a:endParaRPr kumimoji="1" lang="en-US" altLang="ja-JP" sz="2000" b="1" dirty="0" smtClean="0">
              <a:solidFill>
                <a:srgbClr val="C00000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rgbClr val="C00000"/>
                </a:solidFill>
              </a:rPr>
              <a:t>変遷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47256" y="4337384"/>
            <a:ext cx="304262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000" dirty="0" smtClean="0"/>
              <a:t>日本語</a:t>
            </a:r>
            <a:r>
              <a:rPr kumimoji="1" lang="en-US" altLang="ja-JP" sz="2000" dirty="0" smtClean="0"/>
              <a:t>Windows</a:t>
            </a:r>
            <a:r>
              <a:rPr kumimoji="1" lang="ja-JP" altLang="en-US" sz="2000" dirty="0" smtClean="0"/>
              <a:t>環境では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シフト</a:t>
            </a:r>
            <a:r>
              <a:rPr lang="en-US" altLang="ja-JP" sz="2000" dirty="0" smtClean="0"/>
              <a:t>JIS (MS932)</a:t>
            </a:r>
          </a:p>
          <a:p>
            <a:r>
              <a:rPr kumimoji="1" lang="en-US" altLang="ja-JP" sz="2000" dirty="0" smtClean="0"/>
              <a:t>※</a:t>
            </a:r>
            <a:r>
              <a:rPr kumimoji="1" lang="en-US" altLang="ja-JP" sz="2000" dirty="0" err="1" smtClean="0"/>
              <a:t>TeraPad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b="1" dirty="0" smtClean="0">
                <a:solidFill>
                  <a:srgbClr val="002060"/>
                </a:solidFill>
              </a:rPr>
              <a:t>SHIFT-JIS</a:t>
            </a:r>
            <a:r>
              <a:rPr kumimoji="1" lang="ja-JP" altLang="en-US" sz="2000" dirty="0" smtClean="0"/>
              <a:t>に相当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445456" y="5523518"/>
            <a:ext cx="287912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000" dirty="0" smtClean="0"/>
              <a:t>どの環境でも</a:t>
            </a:r>
            <a:r>
              <a:rPr kumimoji="1" lang="en-US" altLang="ja-JP" sz="2000" dirty="0" smtClean="0"/>
              <a:t>UTF-8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※</a:t>
            </a:r>
            <a:r>
              <a:rPr kumimoji="1" lang="en-US" altLang="ja-JP" sz="2000" dirty="0" err="1" smtClean="0"/>
              <a:t>TeraPad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b="1" dirty="0" smtClean="0">
                <a:solidFill>
                  <a:schemeClr val="accent2">
                    <a:lumMod val="50000"/>
                  </a:schemeClr>
                </a:solidFill>
              </a:rPr>
              <a:t>UTF-8N</a:t>
            </a:r>
            <a:r>
              <a:rPr kumimoji="1" lang="ja-JP" altLang="en-US" sz="2000" dirty="0" smtClean="0"/>
              <a:t>に相当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635065" y="3147939"/>
            <a:ext cx="197009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rgbClr val="C00000"/>
                </a:solidFill>
              </a:rPr>
              <a:t>Java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と</a:t>
            </a:r>
            <a:r>
              <a:rPr kumimoji="1" lang="en-US" altLang="ja-JP" sz="2000" b="1" dirty="0" smtClean="0">
                <a:solidFill>
                  <a:srgbClr val="C00000"/>
                </a:solidFill>
              </a:rPr>
              <a:t>JDK</a:t>
            </a:r>
            <a:r>
              <a:rPr kumimoji="1" lang="ja-JP" altLang="en-US" sz="2000" b="1" dirty="0" smtClean="0">
                <a:solidFill>
                  <a:srgbClr val="C00000"/>
                </a:solidFill>
              </a:rPr>
              <a:t>の</a:t>
            </a:r>
            <a:endParaRPr kumimoji="1" lang="en-US" altLang="ja-JP" sz="2000" b="1" dirty="0" smtClean="0">
              <a:solidFill>
                <a:srgbClr val="C00000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rgbClr val="C00000"/>
                </a:solidFill>
              </a:rPr>
              <a:t>既定の文字コード</a:t>
            </a:r>
          </a:p>
        </p:txBody>
      </p:sp>
    </p:spTree>
    <p:extLst>
      <p:ext uri="{BB962C8B-B14F-4D97-AF65-F5344CB8AC3E}">
        <p14:creationId xmlns:p14="http://schemas.microsoft.com/office/powerpoint/2010/main" val="109742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solidFill>
                  <a:srgbClr val="0070C0"/>
                </a:solidFill>
              </a:rPr>
              <a:t>TeraPad</a:t>
            </a:r>
            <a:r>
              <a:rPr lang="ja-JP" altLang="en-US" dirty="0">
                <a:solidFill>
                  <a:srgbClr val="0070C0"/>
                </a:solidFill>
              </a:rPr>
              <a:t>の</a:t>
            </a:r>
            <a:r>
              <a:rPr lang="ja-JP" altLang="en-US" dirty="0" smtClean="0">
                <a:solidFill>
                  <a:srgbClr val="0070C0"/>
                </a:solidFill>
              </a:rPr>
              <a:t>設定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(3) </a:t>
            </a:r>
            <a:r>
              <a:rPr lang="ja-JP" altLang="en-US" dirty="0" smtClean="0"/>
              <a:t>行番号を設定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/>
              <a:t>[</a:t>
            </a:r>
            <a:r>
              <a:rPr lang="ja-JP" altLang="en-US" dirty="0"/>
              <a:t>ルーラー</a:t>
            </a:r>
            <a:r>
              <a:rPr lang="en-US" altLang="ja-JP" dirty="0"/>
              <a:t>/</a:t>
            </a:r>
            <a:r>
              <a:rPr lang="ja-JP" altLang="en-US" dirty="0"/>
              <a:t>行番号</a:t>
            </a:r>
            <a:r>
              <a:rPr lang="en-US" altLang="ja-JP" dirty="0"/>
              <a:t>]</a:t>
            </a:r>
            <a:r>
              <a:rPr lang="ja-JP" altLang="en-US" dirty="0"/>
              <a:t>タブを開く</a:t>
            </a:r>
          </a:p>
          <a:p>
            <a:r>
              <a:rPr lang="ja-JP" altLang="en-US" dirty="0"/>
              <a:t>「論理行で行番号～」に</a:t>
            </a:r>
            <a:r>
              <a:rPr lang="ja-JP" altLang="en-US" dirty="0" smtClean="0"/>
              <a:t>チェック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設定が完了したら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TeraPad</a:t>
            </a:r>
            <a:r>
              <a:rPr kumimoji="1" lang="ja-JP" altLang="en-US" dirty="0" smtClean="0"/>
              <a:t>を閉じる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368" y="3429000"/>
            <a:ext cx="1905165" cy="95258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9568703" y="3421261"/>
            <a:ext cx="432048" cy="26431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9568703" y="2762548"/>
            <a:ext cx="1395407" cy="453394"/>
          </a:xfrm>
          <a:prstGeom prst="wedgeRoundRectCallout">
            <a:avLst>
              <a:gd name="adj1" fmla="val -37016"/>
              <a:gd name="adj2" fmla="val 7813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閉じる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39" y="2782800"/>
            <a:ext cx="4277322" cy="3991532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1415480" y="5419784"/>
            <a:ext cx="1656184" cy="24146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143672" y="3212976"/>
            <a:ext cx="1152128" cy="29342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686265" y="6450946"/>
            <a:ext cx="955538" cy="29342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2974297" y="5815096"/>
            <a:ext cx="2691778" cy="453394"/>
          </a:xfrm>
          <a:prstGeom prst="wedgeRoundRectCallout">
            <a:avLst>
              <a:gd name="adj1" fmla="val -40470"/>
              <a:gd name="adj2" fmla="val 81044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終わったら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[OK]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ソースファイルの作成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034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Java</a:t>
            </a:r>
            <a:r>
              <a:rPr lang="ja-JP" altLang="en-US" dirty="0" smtClean="0">
                <a:solidFill>
                  <a:srgbClr val="0070C0"/>
                </a:solidFill>
              </a:rPr>
              <a:t>ソースファイルの作成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/>
              <a:t>(1)</a:t>
            </a:r>
            <a:r>
              <a:rPr lang="ja-JP" altLang="en-US" dirty="0"/>
              <a:t> </a:t>
            </a:r>
            <a:r>
              <a:rPr lang="en-US" altLang="ja-JP" dirty="0" err="1" smtClean="0"/>
              <a:t>TeraPad</a:t>
            </a:r>
            <a:r>
              <a:rPr lang="ja-JP" altLang="en-US" dirty="0" smtClean="0"/>
              <a:t>を開く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TeraPad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を起動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デスクトップのアイコンを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ダブルクリック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またはスタートメニューから選択</a:t>
            </a:r>
            <a:endParaRPr lang="en-US" altLang="ja-JP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 err="1" smtClean="0"/>
              <a:t>TeraPad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が開く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50" y="2564904"/>
            <a:ext cx="1706666" cy="1607619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4007768" y="2972669"/>
            <a:ext cx="792088" cy="79208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23" y="2142072"/>
            <a:ext cx="4505954" cy="258163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787" y="4936936"/>
            <a:ext cx="3048426" cy="1371791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2267206" y="5531211"/>
            <a:ext cx="1440159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左矢印吹き出し 11"/>
          <p:cNvSpPr/>
          <p:nvPr/>
        </p:nvSpPr>
        <p:spPr>
          <a:xfrm>
            <a:off x="3863752" y="5387238"/>
            <a:ext cx="7056784" cy="738926"/>
          </a:xfrm>
          <a:prstGeom prst="leftArrowCallout">
            <a:avLst>
              <a:gd name="adj1" fmla="val 12082"/>
              <a:gd name="adj2" fmla="val 20553"/>
              <a:gd name="adj3" fmla="val 34055"/>
              <a:gd name="adj4" fmla="val 60172"/>
            </a:avLst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（参考） これを右クリックすると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スタート画面へのピン止めもできる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2207568" y="4986664"/>
            <a:ext cx="1440159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4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32" y="2150914"/>
            <a:ext cx="5367134" cy="40553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Java</a:t>
            </a:r>
            <a:r>
              <a:rPr lang="ja-JP" altLang="en-US" dirty="0">
                <a:solidFill>
                  <a:srgbClr val="0070C0"/>
                </a:solidFill>
              </a:rPr>
              <a:t>ソースファイルの作成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</a:t>
            </a:r>
            <a:r>
              <a:rPr lang="en-US" altLang="ja-JP" dirty="0"/>
              <a:t>2)</a:t>
            </a:r>
            <a:r>
              <a:rPr lang="ja-JP" altLang="en-US" dirty="0"/>
              <a:t> 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プログラム</a:t>
            </a:r>
            <a:r>
              <a:rPr lang="ja-JP" altLang="en-US" dirty="0"/>
              <a:t>の入力と保存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プログラム</a:t>
            </a:r>
            <a:r>
              <a:rPr lang="ja-JP" altLang="en-US" dirty="0"/>
              <a:t>を</a:t>
            </a:r>
            <a:r>
              <a:rPr lang="ja-JP" altLang="en-US" dirty="0" smtClean="0"/>
              <a:t>入力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ファイルに上書き</a:t>
            </a:r>
            <a:r>
              <a:rPr lang="ja-JP" altLang="en-US" dirty="0" smtClean="0"/>
              <a:t>保存</a:t>
            </a:r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新規保存時のみ保存先を</a:t>
            </a:r>
            <a:r>
              <a:rPr lang="ja-JP" altLang="en-US" dirty="0" smtClean="0"/>
              <a:t>指定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35" y="2150914"/>
            <a:ext cx="3810330" cy="228619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b="56271"/>
          <a:stretch/>
        </p:blipFill>
        <p:spPr>
          <a:xfrm>
            <a:off x="1396835" y="5237584"/>
            <a:ext cx="3810330" cy="999728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1756701" y="5586095"/>
            <a:ext cx="234843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279576" y="5284054"/>
            <a:ext cx="1440000" cy="453394"/>
          </a:xfrm>
          <a:prstGeom prst="wedgeRoundRectCallout">
            <a:avLst>
              <a:gd name="adj1" fmla="val -66890"/>
              <a:gd name="adj2" fmla="val 3125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保存</a:t>
            </a:r>
          </a:p>
        </p:txBody>
      </p:sp>
      <p:cxnSp>
        <p:nvCxnSpPr>
          <p:cNvPr id="12" name="直線コネクタ 11"/>
          <p:cNvCxnSpPr/>
          <p:nvPr/>
        </p:nvCxnSpPr>
        <p:spPr bwMode="auto">
          <a:xfrm flipV="1">
            <a:off x="7503577" y="2694612"/>
            <a:ext cx="1234023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13" name="角丸四角形 12"/>
          <p:cNvSpPr/>
          <p:nvPr/>
        </p:nvSpPr>
        <p:spPr>
          <a:xfrm>
            <a:off x="7216750" y="5226575"/>
            <a:ext cx="1224136" cy="27989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7747764" y="4141389"/>
            <a:ext cx="2782182" cy="775737"/>
          </a:xfrm>
          <a:prstGeom prst="wedgeRoundRectCallout">
            <a:avLst>
              <a:gd name="adj1" fmla="val -38020"/>
              <a:gd name="adj2" fmla="val 7915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③</a:t>
            </a:r>
            <a:r>
              <a:rPr lang="ja-JP" altLang="en-US" sz="2400" dirty="0" smtClean="0">
                <a:solidFill>
                  <a:schemeClr val="tx1"/>
                </a:solidFill>
              </a:rPr>
              <a:t> </a:t>
            </a:r>
            <a:r>
              <a:rPr lang="ja-JP" altLang="en-US" sz="2400" dirty="0">
                <a:solidFill>
                  <a:schemeClr val="tx1"/>
                </a:solidFill>
              </a:rPr>
              <a:t>ファイル名には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「</a:t>
            </a:r>
            <a:r>
              <a:rPr lang="en-US" altLang="ja-JP" sz="2400" b="1" dirty="0">
                <a:solidFill>
                  <a:srgbClr val="C00000"/>
                </a:solidFill>
              </a:rPr>
              <a:t>.java</a:t>
            </a:r>
            <a:r>
              <a:rPr lang="ja-JP" altLang="en-US" sz="2400" dirty="0">
                <a:solidFill>
                  <a:schemeClr val="tx1"/>
                </a:solidFill>
              </a:rPr>
              <a:t>」が必要</a:t>
            </a:r>
          </a:p>
        </p:txBody>
      </p:sp>
      <p:sp>
        <p:nvSpPr>
          <p:cNvPr id="15" name="角丸四角形吹き出し 14"/>
          <p:cNvSpPr/>
          <p:nvPr/>
        </p:nvSpPr>
        <p:spPr>
          <a:xfrm>
            <a:off x="7753605" y="3040708"/>
            <a:ext cx="1944000" cy="784141"/>
          </a:xfrm>
          <a:prstGeom prst="wedgeRoundRectCallout">
            <a:avLst>
              <a:gd name="adj1" fmla="val -33579"/>
              <a:gd name="adj2" fmla="val -8414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保存先</a:t>
            </a:r>
            <a:r>
              <a:rPr lang="ja-JP" altLang="en-US" sz="2400" dirty="0">
                <a:solidFill>
                  <a:schemeClr val="tx1"/>
                </a:solidFill>
              </a:rPr>
              <a:t>を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指定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9691948" y="5842491"/>
            <a:ext cx="936104" cy="27989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10110855" y="5146564"/>
            <a:ext cx="1614237" cy="453394"/>
          </a:xfrm>
          <a:prstGeom prst="wedgeRoundRectCallout">
            <a:avLst>
              <a:gd name="adj1" fmla="val -38333"/>
              <a:gd name="adj2" fmla="val 9624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③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保存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7747764" y="3047799"/>
            <a:ext cx="1944000" cy="784141"/>
          </a:xfrm>
          <a:prstGeom prst="wedgeRoundRectCallout">
            <a:avLst>
              <a:gd name="adj1" fmla="val -78759"/>
              <a:gd name="adj2" fmla="val 61624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保存先</a:t>
            </a:r>
            <a:r>
              <a:rPr lang="ja-JP" altLang="en-US" sz="2400" dirty="0">
                <a:solidFill>
                  <a:schemeClr val="tx1"/>
                </a:solidFill>
              </a:rPr>
              <a:t>を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指定</a:t>
            </a:r>
          </a:p>
        </p:txBody>
      </p:sp>
    </p:spTree>
    <p:extLst>
      <p:ext uri="{BB962C8B-B14F-4D97-AF65-F5344CB8AC3E}">
        <p14:creationId xmlns:p14="http://schemas.microsoft.com/office/powerpoint/2010/main" val="205822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Java</a:t>
            </a:r>
            <a:r>
              <a:rPr lang="ja-JP" altLang="en-US" dirty="0">
                <a:solidFill>
                  <a:srgbClr val="0070C0"/>
                </a:solidFill>
              </a:rPr>
              <a:t>ソースファイルの作成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 </a:t>
            </a:r>
            <a:r>
              <a:rPr lang="ja-JP" altLang="en-US" dirty="0" smtClean="0"/>
              <a:t>入力</a:t>
            </a:r>
            <a:r>
              <a:rPr lang="ja-JP" altLang="en-US" dirty="0"/>
              <a:t>の終了</a:t>
            </a:r>
            <a:r>
              <a:rPr lang="ja-JP" altLang="en-US" dirty="0" smtClean="0"/>
              <a:t>と編集再開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err="1"/>
              <a:t>TeraPad</a:t>
            </a:r>
            <a:r>
              <a:rPr lang="en-US" altLang="ja-JP" dirty="0"/>
              <a:t> </a:t>
            </a:r>
            <a:r>
              <a:rPr lang="ja-JP" altLang="en-US" dirty="0" smtClean="0"/>
              <a:t>を閉じる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もし開きなおしたいなら（方法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[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開き直す</a:t>
            </a:r>
            <a:r>
              <a:rPr lang="en-US" altLang="ja-JP" dirty="0" smtClean="0"/>
              <a:t>]</a:t>
            </a:r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もし開きなおしたいなら（方法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TeraPad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を開いて</a:t>
            </a:r>
            <a:endParaRPr lang="en-US" altLang="ja-JP" dirty="0" smtClean="0"/>
          </a:p>
          <a:p>
            <a:pPr lvl="1"/>
            <a:r>
              <a:rPr lang="ja-JP" altLang="en-US" dirty="0"/>
              <a:t>ファイル</a:t>
            </a:r>
            <a:r>
              <a:rPr lang="ja-JP" altLang="en-US" dirty="0" smtClean="0"/>
              <a:t>をドラッグ＆ドロップ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17" y="2404409"/>
            <a:ext cx="1905165" cy="952583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3863752" y="2396670"/>
            <a:ext cx="432048" cy="26431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863752" y="1737957"/>
            <a:ext cx="1395407" cy="453394"/>
          </a:xfrm>
          <a:prstGeom prst="wedgeRoundRectCallout">
            <a:avLst>
              <a:gd name="adj1" fmla="val -37016"/>
              <a:gd name="adj2" fmla="val 7813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閉じる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6" y="4764094"/>
            <a:ext cx="5334745" cy="19052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角丸四角形 9"/>
          <p:cNvSpPr/>
          <p:nvPr/>
        </p:nvSpPr>
        <p:spPr>
          <a:xfrm>
            <a:off x="591412" y="4980403"/>
            <a:ext cx="536036" cy="19230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84286" y="5652196"/>
            <a:ext cx="2343362" cy="19230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802" y="3192994"/>
            <a:ext cx="4572396" cy="3048264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8911478" y="5229200"/>
            <a:ext cx="1432994" cy="26431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曲折矢印 16"/>
          <p:cNvSpPr/>
          <p:nvPr/>
        </p:nvSpPr>
        <p:spPr>
          <a:xfrm rot="16200000">
            <a:off x="7452938" y="4016278"/>
            <a:ext cx="1008113" cy="1705767"/>
          </a:xfrm>
          <a:prstGeom prst="bentArrow">
            <a:avLst>
              <a:gd name="adj1" fmla="val 8378"/>
              <a:gd name="adj2" fmla="val 14644"/>
              <a:gd name="adj3" fmla="val 30532"/>
              <a:gd name="adj4" fmla="val 62254"/>
            </a:avLst>
          </a:prstGeom>
          <a:solidFill>
            <a:srgbClr val="C00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7464152" y="5697455"/>
            <a:ext cx="1728192" cy="727835"/>
          </a:xfrm>
          <a:prstGeom prst="wedgeRoundRectCallout">
            <a:avLst>
              <a:gd name="adj1" fmla="val -34984"/>
              <a:gd name="adj2" fmla="val -8818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ドラッグ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＆ドロップ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1492831" y="5998842"/>
            <a:ext cx="2232247" cy="453394"/>
          </a:xfrm>
          <a:prstGeom prst="wedgeRoundRectCallout">
            <a:avLst>
              <a:gd name="adj1" fmla="val -39355"/>
              <a:gd name="adj2" fmla="val -7456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開き直す</a:t>
            </a:r>
            <a:r>
              <a:rPr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1492831" y="4664719"/>
            <a:ext cx="2037463" cy="453394"/>
          </a:xfrm>
          <a:prstGeom prst="wedgeRoundRectCallout">
            <a:avLst>
              <a:gd name="adj1" fmla="val -64755"/>
              <a:gd name="adj2" fmla="val 3592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ファイル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2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この資料の使用について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本資料は下記書籍の補足資料です。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近代科学社</a:t>
            </a:r>
            <a:r>
              <a:rPr lang="en-US" altLang="ja-JP" dirty="0" smtClean="0"/>
              <a:t>, (2019).</a:t>
            </a:r>
          </a:p>
          <a:p>
            <a:pPr lvl="4"/>
            <a:endParaRPr lang="en-US" altLang="ja-JP" dirty="0" smtClean="0"/>
          </a:p>
          <a:p>
            <a:r>
              <a:rPr kumimoji="1" lang="ja-JP" altLang="en-US" dirty="0" smtClean="0"/>
              <a:t>本資料の著作権は著者が所有します。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ただし、引用されている著作物の著作権はその著作権者のものです。</a:t>
            </a:r>
            <a:endParaRPr lang="en-US" altLang="ja-JP" dirty="0" smtClean="0"/>
          </a:p>
          <a:p>
            <a:pPr lvl="4"/>
            <a:endParaRPr lang="en-US" altLang="ja-JP" dirty="0" smtClean="0"/>
          </a:p>
          <a:p>
            <a:r>
              <a:rPr lang="ja-JP" altLang="en-US" dirty="0"/>
              <a:t>本資料</a:t>
            </a:r>
            <a:r>
              <a:rPr lang="ja-JP" altLang="en-US" dirty="0" smtClean="0"/>
              <a:t>の改変・配布は、</a:t>
            </a:r>
            <a:r>
              <a:rPr lang="ja-JP" altLang="en-US" dirty="0"/>
              <a:t>学校</a:t>
            </a:r>
            <a:r>
              <a:rPr kumimoji="1" lang="ja-JP" altLang="en-US" dirty="0" smtClean="0"/>
              <a:t>・企業等の団体内部での利用に限り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可能です。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ただし、団体外部への配布は禁止します。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Java</a:t>
            </a:r>
            <a:r>
              <a:rPr lang="ja-JP" altLang="en-US" dirty="0">
                <a:solidFill>
                  <a:srgbClr val="0070C0"/>
                </a:solidFill>
              </a:rPr>
              <a:t>ソースファイルの作成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(4)</a:t>
            </a:r>
            <a:r>
              <a:rPr lang="ja-JP" altLang="en-US" dirty="0" smtClean="0"/>
              <a:t> 文字コードの変更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JDK</a:t>
            </a:r>
            <a:r>
              <a:rPr lang="ja-JP" altLang="en-US" dirty="0" smtClean="0"/>
              <a:t>とファイルの文字コードが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一致しないと</a:t>
            </a:r>
            <a:r>
              <a:rPr lang="en-US" altLang="ja-JP" dirty="0" smtClean="0"/>
              <a:t>...</a:t>
            </a:r>
          </a:p>
          <a:p>
            <a:pPr lvl="1"/>
            <a:r>
              <a:rPr lang="en-US" altLang="ja-JP" dirty="0" err="1" smtClean="0"/>
              <a:t>javac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コンパイルエラーや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文字化けが起きる</a:t>
            </a:r>
            <a:endParaRPr lang="ja-JP" altLang="en-US" dirty="0"/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 smtClean="0"/>
              <a:t>ファイルの現在の文字コードは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TeraPad</a:t>
            </a:r>
            <a:r>
              <a:rPr lang="ja-JP" altLang="en-US" dirty="0" smtClean="0"/>
              <a:t>の右下に表示される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20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83" y="3535192"/>
            <a:ext cx="5334745" cy="6858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25" y="1870312"/>
            <a:ext cx="3810330" cy="22861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5" name="角丸四角形吹き出し 34"/>
          <p:cNvSpPr/>
          <p:nvPr/>
        </p:nvSpPr>
        <p:spPr>
          <a:xfrm>
            <a:off x="7306922" y="3153921"/>
            <a:ext cx="4275478" cy="453394"/>
          </a:xfrm>
          <a:prstGeom prst="wedgeRoundRectCallout">
            <a:avLst>
              <a:gd name="adj1" fmla="val -40655"/>
              <a:gd name="adj2" fmla="val 7909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文字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/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改行コード指定</a:t>
            </a:r>
            <a:r>
              <a:rPr lang="ja-JP" altLang="en-US" sz="2400" dirty="0" smtClean="0">
                <a:solidFill>
                  <a:schemeClr val="tx1"/>
                </a:solidFill>
              </a:rPr>
              <a:t>保存</a:t>
            </a:r>
            <a:r>
              <a:rPr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6" name="角丸四角形吹き出し 35"/>
          <p:cNvSpPr/>
          <p:nvPr/>
        </p:nvSpPr>
        <p:spPr>
          <a:xfrm>
            <a:off x="7306922" y="1600201"/>
            <a:ext cx="2037463" cy="453394"/>
          </a:xfrm>
          <a:prstGeom prst="wedgeRoundRectCallout">
            <a:avLst>
              <a:gd name="adj1" fmla="val -58344"/>
              <a:gd name="adj2" fmla="val 4873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ファイル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6550181" y="2081612"/>
            <a:ext cx="536036" cy="19230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572513" y="3796309"/>
            <a:ext cx="2343362" cy="19230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/>
          <p:nvPr/>
        </p:nvCxnSpPr>
        <p:spPr bwMode="auto">
          <a:xfrm>
            <a:off x="1847528" y="4005064"/>
            <a:ext cx="2376264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21" name="正方形/長方形 20"/>
          <p:cNvSpPr/>
          <p:nvPr/>
        </p:nvSpPr>
        <p:spPr>
          <a:xfrm>
            <a:off x="4295800" y="4156510"/>
            <a:ext cx="1800000" cy="367278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文字化けの例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>
            <a:stCxn id="21" idx="1"/>
          </p:cNvCxnSpPr>
          <p:nvPr/>
        </p:nvCxnSpPr>
        <p:spPr bwMode="auto">
          <a:xfrm flipH="1" flipV="1">
            <a:off x="3831780" y="4077073"/>
            <a:ext cx="464020" cy="263076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05" y="5476308"/>
            <a:ext cx="2286198" cy="45724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974" y="5476308"/>
            <a:ext cx="2286198" cy="457240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>
          <a:xfrm>
            <a:off x="1559496" y="5724060"/>
            <a:ext cx="432049" cy="275298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198831" y="5733736"/>
            <a:ext cx="432049" cy="275298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39520" y="6093875"/>
            <a:ext cx="1872000" cy="367278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UTF-8</a:t>
            </a:r>
            <a:r>
              <a:rPr lang="ja-JP" altLang="en-US" sz="2000" dirty="0" smtClean="0">
                <a:solidFill>
                  <a:schemeClr val="tx1"/>
                </a:solidFill>
              </a:rPr>
              <a:t>の場合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478855" y="6093875"/>
            <a:ext cx="1872000" cy="367278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シフト</a:t>
            </a:r>
            <a:r>
              <a:rPr lang="en-US" altLang="ja-JP" sz="2000" dirty="0" smtClean="0">
                <a:solidFill>
                  <a:schemeClr val="tx1"/>
                </a:solidFill>
              </a:rPr>
              <a:t>JIS</a:t>
            </a:r>
            <a:r>
              <a:rPr lang="ja-JP" altLang="en-US" sz="2000" dirty="0" smtClean="0">
                <a:solidFill>
                  <a:schemeClr val="tx1"/>
                </a:solidFill>
              </a:rPr>
              <a:t>の場合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186" y="5132980"/>
            <a:ext cx="2772015" cy="1486029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7860073" y="5456283"/>
            <a:ext cx="1023436" cy="1004869"/>
          </a:xfrm>
          <a:prstGeom prst="roundRect">
            <a:avLst>
              <a:gd name="adj" fmla="val 9825"/>
            </a:avLst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7306922" y="4290849"/>
            <a:ext cx="2513560" cy="775736"/>
          </a:xfrm>
          <a:prstGeom prst="wedgeRoundRectCallout">
            <a:avLst>
              <a:gd name="adj1" fmla="val 3808"/>
              <a:gd name="adj2" fmla="val 9129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③ 文字コードを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適切に修正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917859" y="5456284"/>
            <a:ext cx="873597" cy="2774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3" name="角丸四角形吹き出し 32"/>
          <p:cNvSpPr/>
          <p:nvPr/>
        </p:nvSpPr>
        <p:spPr>
          <a:xfrm>
            <a:off x="9984432" y="5002890"/>
            <a:ext cx="1341177" cy="453394"/>
          </a:xfrm>
          <a:prstGeom prst="wedgeRoundRectCallout">
            <a:avLst>
              <a:gd name="adj1" fmla="val -64632"/>
              <a:gd name="adj2" fmla="val 3920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④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[OK]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5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21" grpId="0" animBg="1"/>
      <p:bldP spid="41" grpId="0" animBg="1"/>
      <p:bldP spid="42" grpId="0" animBg="1"/>
      <p:bldP spid="43" grpId="0" animBg="1"/>
      <p:bldP spid="44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改版</a:t>
            </a:r>
            <a:r>
              <a:rPr lang="ja-JP" altLang="en-US" dirty="0"/>
              <a:t>履歴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2019/08/31: 2019/08</a:t>
            </a:r>
            <a:r>
              <a:rPr kumimoji="1" lang="ja-JP" altLang="en-US" dirty="0" smtClean="0"/>
              <a:t>版。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Windows</a:t>
            </a:r>
            <a:r>
              <a:rPr lang="ja-JP" altLang="en-US" dirty="0" smtClean="0"/>
              <a:t>付属「メモ帳」の代わりに使用できるエディタとして紹介。</a:t>
            </a:r>
            <a:endParaRPr kumimoji="1" lang="en-US" altLang="ja-JP" dirty="0" smtClean="0"/>
          </a:p>
          <a:p>
            <a:r>
              <a:rPr lang="en-US" altLang="ja-JP" dirty="0" smtClean="0"/>
              <a:t>2022/03/25: 2022/03</a:t>
            </a:r>
            <a:r>
              <a:rPr lang="ja-JP" altLang="en-US" dirty="0" smtClean="0"/>
              <a:t>版。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文字コード関係の手順を更新。</a:t>
            </a:r>
            <a:endParaRPr kumimoji="1" lang="en-US" altLang="ja-JP" dirty="0" smtClean="0"/>
          </a:p>
          <a:p>
            <a:r>
              <a:rPr lang="en-US" altLang="ja-JP" dirty="0" smtClean="0"/>
              <a:t>2023/03/30: </a:t>
            </a:r>
            <a:r>
              <a:rPr lang="en-US" altLang="ja-JP" dirty="0" smtClean="0"/>
              <a:t>2023/03</a:t>
            </a:r>
            <a:r>
              <a:rPr lang="ja-JP" altLang="en-US" dirty="0" smtClean="0"/>
              <a:t>版。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TeraPad</a:t>
            </a:r>
            <a:r>
              <a:rPr kumimoji="1" lang="en-US" altLang="ja-JP" dirty="0" smtClean="0"/>
              <a:t> 1.23</a:t>
            </a:r>
            <a:r>
              <a:rPr kumimoji="1" lang="ja-JP" altLang="en-US" dirty="0" smtClean="0"/>
              <a:t>に対応。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70C0"/>
                </a:solidFill>
              </a:rPr>
              <a:t>はじめに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この資料の概要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TeraPad</a:t>
            </a:r>
            <a:r>
              <a:rPr kumimoji="1" lang="ja-JP" altLang="en-US" dirty="0" smtClean="0"/>
              <a:t>のインストール方法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で使用できる、定評あるテキストエディタ</a:t>
            </a:r>
            <a:endParaRPr kumimoji="1" lang="en-US" altLang="ja-JP" dirty="0" smtClean="0"/>
          </a:p>
          <a:p>
            <a:pPr lvl="4"/>
            <a:endParaRPr kumimoji="1" lang="en-US" altLang="ja-JP" dirty="0"/>
          </a:p>
          <a:p>
            <a:r>
              <a:rPr kumimoji="1" lang="ja-JP" altLang="en-US" dirty="0" smtClean="0"/>
              <a:t>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オペレーティングシステムとして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を使用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で</a:t>
            </a:r>
            <a:r>
              <a:rPr lang="ja-JP" altLang="en-US" dirty="0"/>
              <a:t>使用</a:t>
            </a:r>
            <a:r>
              <a:rPr lang="ja-JP" altLang="en-US" dirty="0" smtClean="0"/>
              <a:t>する</a:t>
            </a:r>
            <a:r>
              <a:rPr kumimoji="1" lang="ja-JP" altLang="en-US" dirty="0" smtClean="0"/>
              <a:t>ユーザアカウントの種類は「管理者」</a:t>
            </a:r>
            <a:endParaRPr kumimoji="1" lang="en-US" altLang="ja-JP" dirty="0" smtClean="0"/>
          </a:p>
          <a:p>
            <a:pPr lvl="4"/>
            <a:endParaRPr lang="en-US" altLang="ja-JP" dirty="0"/>
          </a:p>
          <a:p>
            <a:r>
              <a:rPr kumimoji="1" lang="ja-JP" altLang="en-US" dirty="0" smtClean="0"/>
              <a:t>注意事項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この資料中の画面は主に </a:t>
            </a:r>
            <a:r>
              <a:rPr kumimoji="1" lang="en-US" altLang="ja-JP" dirty="0" smtClean="0"/>
              <a:t>Windows 10 Home (64 bit)</a:t>
            </a:r>
            <a:r>
              <a:rPr kumimoji="1" lang="ja-JP" altLang="en-US" dirty="0" smtClean="0"/>
              <a:t> のもの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ソフトウェアのアップデート等に伴い手順や画面は変わることがある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 smtClean="0"/>
              <a:t>TeraPad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1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562" y="2241195"/>
            <a:ext cx="5486875" cy="411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2" y="2241195"/>
            <a:ext cx="5486875" cy="41151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70C0"/>
                </a:solidFill>
              </a:rPr>
              <a:t>TeraPad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(1) </a:t>
            </a:r>
            <a:r>
              <a:rPr lang="ja-JP" altLang="en-US" dirty="0"/>
              <a:t>入手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>
                <a:hlinkClick r:id="rId4"/>
              </a:rPr>
              <a:t>https://tera-net.com</a:t>
            </a:r>
            <a:r>
              <a:rPr lang="en-US" altLang="ja-JP" dirty="0" smtClean="0">
                <a:hlinkClick r:id="rId4"/>
              </a:rPr>
              <a:t>/</a:t>
            </a:r>
            <a:r>
              <a:rPr lang="ja-JP" altLang="en-US" dirty="0" smtClean="0"/>
              <a:t> にアクセス</a:t>
            </a:r>
            <a:endParaRPr kumimoji="1" lang="ja-JP" altLang="en-US" dirty="0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ダウンロード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03171" y="6381328"/>
            <a:ext cx="618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※</a:t>
            </a:r>
            <a:r>
              <a:rPr lang="en-US" altLang="ja-JP" dirty="0" err="1" smtClean="0"/>
              <a:t>TeraPad</a:t>
            </a:r>
            <a:r>
              <a:rPr lang="en-US" altLang="ja-JP" dirty="0" smtClean="0"/>
              <a:t> </a:t>
            </a:r>
            <a:r>
              <a:rPr lang="ja-JP" altLang="en-US" dirty="0" smtClean="0"/>
              <a:t>公式</a:t>
            </a:r>
            <a:r>
              <a:rPr kumimoji="1" lang="ja-JP" altLang="en-US" dirty="0" smtClean="0"/>
              <a:t>サイト </a:t>
            </a:r>
            <a:r>
              <a:rPr lang="en-US" altLang="ja-JP" dirty="0">
                <a:hlinkClick r:id="rId4"/>
              </a:rPr>
              <a:t>https://tera-net.com</a:t>
            </a:r>
            <a:r>
              <a:rPr lang="en-US" altLang="ja-JP" dirty="0" smtClean="0">
                <a:hlinkClick r:id="rId4"/>
              </a:rPr>
              <a:t>/</a:t>
            </a:r>
            <a:r>
              <a:rPr lang="ja-JP" altLang="en-US" dirty="0" smtClean="0"/>
              <a:t> （</a:t>
            </a:r>
            <a:r>
              <a:rPr lang="en-US" altLang="ja-JP" dirty="0" smtClean="0"/>
              <a:t>2023/03/28</a:t>
            </a:r>
            <a:r>
              <a:rPr lang="ja-JP" altLang="en-US" dirty="0" smtClean="0"/>
              <a:t>閲覧）</a:t>
            </a:r>
            <a:endParaRPr kumimoji="1" lang="ja-JP" altLang="en-US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7428092" y="3960516"/>
            <a:ext cx="1224136" cy="21602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737853" y="3608523"/>
            <a:ext cx="936104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13640" y="5367732"/>
            <a:ext cx="5764720" cy="70788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他のソフトウェアの広告が表示されることがあるので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混同しないように注意すること</a:t>
            </a:r>
            <a:endParaRPr kumimoji="1" lang="ja-JP" altLang="en-US" sz="2000" dirty="0" smtClean="0"/>
          </a:p>
        </p:txBody>
      </p:sp>
      <p:sp>
        <p:nvSpPr>
          <p:cNvPr id="16" name="角丸四角形吹き出し 15"/>
          <p:cNvSpPr/>
          <p:nvPr/>
        </p:nvSpPr>
        <p:spPr>
          <a:xfrm>
            <a:off x="3525642" y="4031959"/>
            <a:ext cx="1584176" cy="453394"/>
          </a:xfrm>
          <a:prstGeom prst="wedgeRoundRectCallout">
            <a:avLst>
              <a:gd name="adj1" fmla="val -39138"/>
              <a:gd name="adj2" fmla="val -7564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17" name="角丸四角形吹き出し 16"/>
          <p:cNvSpPr/>
          <p:nvPr/>
        </p:nvSpPr>
        <p:spPr>
          <a:xfrm>
            <a:off x="8543960" y="4302271"/>
            <a:ext cx="1584176" cy="453394"/>
          </a:xfrm>
          <a:prstGeom prst="wedgeRoundRectCallout">
            <a:avLst>
              <a:gd name="adj1" fmla="val -39138"/>
              <a:gd name="adj2" fmla="val -7564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2444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6" y="2429239"/>
            <a:ext cx="4938188" cy="34445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31" y="2790025"/>
            <a:ext cx="3830538" cy="2294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rgbClr val="0070C0"/>
                </a:solidFill>
              </a:rPr>
              <a:t>TeraPad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インストーラを起動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インストーラをダブルクリック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警告には「はい」を選択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564052" y="5165953"/>
            <a:ext cx="2347102" cy="50405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354604" y="3466563"/>
            <a:ext cx="844227" cy="80078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488321" y="5267071"/>
            <a:ext cx="3312369" cy="813434"/>
          </a:xfrm>
          <a:prstGeom prst="wedgeRoundRectCallout">
            <a:avLst>
              <a:gd name="adj1" fmla="val 19835"/>
              <a:gd name="adj2" fmla="val -15161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入手した</a:t>
            </a:r>
            <a:r>
              <a:rPr lang="ja-JP" altLang="en-US" sz="2400" dirty="0" smtClean="0">
                <a:solidFill>
                  <a:schemeClr val="tx1"/>
                </a:solidFill>
              </a:rPr>
              <a:t>インストーラを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ダブルクリック</a:t>
            </a:r>
          </a:p>
        </p:txBody>
      </p:sp>
      <p:sp>
        <p:nvSpPr>
          <p:cNvPr id="13" name="角丸四角形吹き出し 12"/>
          <p:cNvSpPr/>
          <p:nvPr/>
        </p:nvSpPr>
        <p:spPr>
          <a:xfrm>
            <a:off x="7680176" y="5902957"/>
            <a:ext cx="1584176" cy="453394"/>
          </a:xfrm>
          <a:prstGeom prst="wedgeRoundRectCallout">
            <a:avLst>
              <a:gd name="adj1" fmla="val -38379"/>
              <a:gd name="adj2" fmla="val -9156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11872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93" y="2612615"/>
            <a:ext cx="5015613" cy="325800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93" y="2612616"/>
            <a:ext cx="5015613" cy="325800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rgbClr val="0070C0"/>
                </a:solidFill>
              </a:rPr>
              <a:t>TeraPad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 </a:t>
            </a:r>
            <a:r>
              <a:rPr lang="ja-JP" altLang="en-US" dirty="0" smtClean="0"/>
              <a:t>インストーラの表示を確認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次へ</a:t>
            </a:r>
            <a:r>
              <a:rPr lang="en-US" altLang="ja-JP" dirty="0" smtClean="0"/>
              <a:t>] </a:t>
            </a:r>
            <a:r>
              <a:rPr lang="ja-JP" altLang="en-US" dirty="0" smtClean="0"/>
              <a:t>をクリック</a:t>
            </a:r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次へ</a:t>
            </a:r>
            <a:r>
              <a:rPr kumimoji="1" lang="en-US" altLang="ja-JP" dirty="0" smtClean="0"/>
              <a:t>] </a:t>
            </a:r>
            <a:r>
              <a:rPr kumimoji="1" lang="ja-JP" altLang="en-US" dirty="0" smtClean="0"/>
              <a:t>をクリック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961654" y="5514293"/>
            <a:ext cx="979200" cy="30310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4427270" y="5974357"/>
            <a:ext cx="1584176" cy="453394"/>
          </a:xfrm>
          <a:prstGeom prst="wedgeRoundRectCallout">
            <a:avLst>
              <a:gd name="adj1" fmla="val -39138"/>
              <a:gd name="adj2" fmla="val -7564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9523144" y="5503921"/>
            <a:ext cx="979200" cy="30310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10027201" y="5963985"/>
            <a:ext cx="1584176" cy="453394"/>
          </a:xfrm>
          <a:prstGeom prst="wedgeRoundRectCallout">
            <a:avLst>
              <a:gd name="adj1" fmla="val -39138"/>
              <a:gd name="adj2" fmla="val -7564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263669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629" y="2818731"/>
            <a:ext cx="3162741" cy="14670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92" y="2608452"/>
            <a:ext cx="5015613" cy="325800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rgbClr val="0070C0"/>
                </a:solidFill>
              </a:rPr>
              <a:t>TeraPad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(4) </a:t>
            </a:r>
            <a:r>
              <a:rPr lang="ja-JP" altLang="en-US" dirty="0" smtClean="0"/>
              <a:t>インストール先を指定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コピー先は通常その</a:t>
            </a:r>
            <a:r>
              <a:rPr lang="ja-JP" altLang="en-US" dirty="0"/>
              <a:t>まま</a:t>
            </a:r>
            <a:r>
              <a:rPr lang="ja-JP" altLang="en-US" dirty="0" smtClean="0"/>
              <a:t>でよい</a:t>
            </a:r>
            <a:endParaRPr lang="en-US" altLang="ja-JP" dirty="0"/>
          </a:p>
          <a:p>
            <a:r>
              <a:rPr lang="en-US" altLang="ja-JP" dirty="0" smtClean="0"/>
              <a:t>[</a:t>
            </a:r>
            <a:r>
              <a:rPr lang="ja-JP" altLang="en-US" dirty="0" smtClean="0"/>
              <a:t>次へ</a:t>
            </a:r>
            <a:r>
              <a:rPr lang="en-US" altLang="ja-JP" dirty="0" smtClean="0"/>
              <a:t>] </a:t>
            </a:r>
            <a:r>
              <a:rPr lang="ja-JP" altLang="en-US" dirty="0"/>
              <a:t>をクリック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インストール先フォルダの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作成を確認</a:t>
            </a:r>
            <a:endParaRPr kumimoji="1" lang="en-US" altLang="ja-JP" dirty="0" smtClean="0"/>
          </a:p>
        </p:txBody>
      </p:sp>
      <p:sp>
        <p:nvSpPr>
          <p:cNvPr id="13" name="角丸四角形 12"/>
          <p:cNvSpPr/>
          <p:nvPr/>
        </p:nvSpPr>
        <p:spPr>
          <a:xfrm>
            <a:off x="3954035" y="5491540"/>
            <a:ext cx="979679" cy="30310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4465661" y="5974357"/>
            <a:ext cx="1584176" cy="453394"/>
          </a:xfrm>
          <a:prstGeom prst="wedgeRoundRectCallout">
            <a:avLst>
              <a:gd name="adj1" fmla="val -39138"/>
              <a:gd name="adj2" fmla="val -7564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8729445" y="3897513"/>
            <a:ext cx="865006" cy="30310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9090394" y="4383183"/>
            <a:ext cx="1584176" cy="453394"/>
          </a:xfrm>
          <a:prstGeom prst="wedgeRoundRectCallout">
            <a:avLst>
              <a:gd name="adj1" fmla="val -39138"/>
              <a:gd name="adj2" fmla="val -7564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36108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0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C00000"/>
          </a:solidFill>
          <a:prstDash val="solid"/>
        </a:ln>
      </a:spPr>
      <a:bodyPr rtlCol="0" anchor="ctr"/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>
          <a:solidFill>
            <a:schemeClr val="tx1"/>
          </a:solidFill>
          <a:round/>
          <a:headEnd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スライド資料テンプレ(PPT2010)</Template>
  <TotalTime>1026</TotalTime>
  <Words>731</Words>
  <Application>Microsoft Office PowerPoint</Application>
  <PresentationFormat>ワイド画面</PresentationFormat>
  <Paragraphs>186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Meiryo UI</vt:lpstr>
      <vt:lpstr>ＭＳ Ｐゴシック</vt:lpstr>
      <vt:lpstr>Arial</vt:lpstr>
      <vt:lpstr>Calibri</vt:lpstr>
      <vt:lpstr>Office テーマ</vt:lpstr>
      <vt:lpstr>TeraPadのインストール (Windows 10)</vt:lpstr>
      <vt:lpstr>この資料の使用について</vt:lpstr>
      <vt:lpstr>改版履歴</vt:lpstr>
      <vt:lpstr>はじめに この資料の概要</vt:lpstr>
      <vt:lpstr>PowerPoint プレゼンテーション</vt:lpstr>
      <vt:lpstr>TeraPadのインストール (1) 入手</vt:lpstr>
      <vt:lpstr>TeraPadのインストール (2) インストーラを起動</vt:lpstr>
      <vt:lpstr>TeraPadのインストール (3) インストーラの表示を確認</vt:lpstr>
      <vt:lpstr>TeraPadのインストール (4) インストール先を指定</vt:lpstr>
      <vt:lpstr>TeraPadのインストール (5) インストールを実行</vt:lpstr>
      <vt:lpstr>TeraPadのインストール (6) インストール完了</vt:lpstr>
      <vt:lpstr>PowerPoint プレゼンテーション</vt:lpstr>
      <vt:lpstr>TeraPadの設定 (1) 全角空白などを可視化するよう設定</vt:lpstr>
      <vt:lpstr>TeraPadの設定 (2) 初期文字コード（既定の文字コード）を設定</vt:lpstr>
      <vt:lpstr>TeraPadの設定 (3) 行番号を設定</vt:lpstr>
      <vt:lpstr>PowerPoint プレゼンテーション</vt:lpstr>
      <vt:lpstr>Javaソースファイルの作成 (1) TeraPadを開く</vt:lpstr>
      <vt:lpstr>Javaソースファイルの作成 (2) Javaプログラムの入力と保存</vt:lpstr>
      <vt:lpstr>Javaソースファイルの作成 (3) 入力の終了と編集再開</vt:lpstr>
      <vt:lpstr>Javaソースファイルの作成 (4) 文字コードの変更</vt:lpstr>
    </vt:vector>
  </TitlesOfParts>
  <Company>九州産業大学 古井研究室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TeraPadのインストール</dc:title>
  <dc:subject/>
  <dc:creator>古井陽之助</dc:creator>
  <cp:lastModifiedBy>古井 陽之助</cp:lastModifiedBy>
  <cp:revision>130</cp:revision>
  <cp:lastPrinted>2016-04-12T02:46:45Z</cp:lastPrinted>
  <dcterms:created xsi:type="dcterms:W3CDTF">2012-05-07T13:56:41Z</dcterms:created>
  <dcterms:modified xsi:type="dcterms:W3CDTF">2023-03-30T12:40:36Z</dcterms:modified>
</cp:coreProperties>
</file>