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305" r:id="rId4"/>
    <p:sldId id="306" r:id="rId5"/>
    <p:sldId id="307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0B7C1"/>
    <a:srgbClr val="969FAC"/>
    <a:srgbClr val="607083"/>
    <a:srgbClr val="006666"/>
    <a:srgbClr val="43727A"/>
    <a:srgbClr val="084651"/>
    <a:srgbClr val="09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778" y="342"/>
      </p:cViewPr>
      <p:guideLst>
        <p:guide orient="horz" pos="39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562C-79DD-4A8D-BE1D-6F8625BCFFE8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80A7-3456-4592-BADD-529B27BD8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F81A-0F75-4518-9F3E-C4F3859EB2F3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671-533D-419F-AB30-469C7350B345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7-2FE4-4A88-BE65-5FEE8F8A1804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F63-4288-40B9-9BC0-4B3BA3DCF6C4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6268-74FA-422C-A827-12E595090E00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5B2-EE15-4E6F-9173-F102FD228D10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E969-2F0C-465D-AA61-6A2A62D5D8A2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CF1B-A003-42D2-88E1-8504CA4E0C8E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EDEF-4C5F-4211-BA0D-0C48D1C30471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7505-6546-4C62-9676-A50CFE73A407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680B-27E2-431F-8D70-A5A071785EBD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20A-345B-4F23-B347-4030C9092170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ko/docs/Web/HTTP/Overview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6400" y="1628775"/>
            <a:ext cx="9518650" cy="12818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smtClean="0"/>
              <a:t>웹 프로그래밍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수업을 마치며</a:t>
            </a:r>
            <a:r>
              <a:rPr lang="en-US" altLang="ko-KR" sz="3200" b="1" dirty="0" smtClean="0"/>
              <a:t>…</a:t>
            </a:r>
            <a:endParaRPr lang="ko-KR" altLang="en-US" sz="3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23090" y="635128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AI &amp; CT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연구실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8356" y="4584251"/>
            <a:ext cx="481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김 영 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일 </a:t>
            </a:r>
            <a:r>
              <a:rPr lang="en-US" altLang="ko-KR" dirty="0" smtClean="0">
                <a:latin typeface="+mn-ea"/>
              </a:rPr>
              <a:t>: 2019. </a:t>
            </a:r>
            <a:r>
              <a:rPr lang="en-US" altLang="ko-KR" dirty="0" smtClean="0">
                <a:latin typeface="+mn-ea"/>
              </a:rPr>
              <a:t>06. </a:t>
            </a:r>
            <a:r>
              <a:rPr lang="en-US" altLang="ko-KR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0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소     속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한국기술교육대학교 컴퓨터공학부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 메 일 </a:t>
            </a:r>
            <a:r>
              <a:rPr lang="en-US" altLang="ko-KR" dirty="0" smtClean="0">
                <a:latin typeface="+mn-ea"/>
              </a:rPr>
              <a:t>: you359@koreatech.ac.kr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1200" y="653200"/>
            <a:ext cx="9518650" cy="52761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1200" y="322980"/>
            <a:ext cx="101441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4459" y="270295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수업내용 되짚어 보기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459" y="335111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시행착오 및 </a:t>
            </a:r>
            <a:r>
              <a:rPr lang="ko-KR" altLang="en-US" b="1" dirty="0" smtClean="0">
                <a:solidFill>
                  <a:schemeClr val="bg1"/>
                </a:solidFill>
              </a:rPr>
              <a:t>개발의 불편함 찾아보기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4459" y="399927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웹 개발자로 가려면 다음에는 무엇을 공부하지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  <a:endParaRPr lang="ko-KR" alt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수업내용 되짚어 보기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95336" y="967912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200" b="1" dirty="0" smtClean="0"/>
              <a:t>기본적인 웹 서버의 동작</a:t>
            </a:r>
            <a:endParaRPr lang="ko-KR" altLang="en-US" sz="12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727181" y="2571352"/>
            <a:ext cx="605122" cy="1788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WAS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082427" y="2918512"/>
            <a:ext cx="842069" cy="346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Browser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8082427" y="3334999"/>
            <a:ext cx="842069" cy="346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082427" y="3751486"/>
            <a:ext cx="842069" cy="346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Program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974851" y="2830355"/>
            <a:ext cx="1045882" cy="13591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173023" y="251935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client</a:t>
            </a:r>
            <a:endParaRPr lang="ko-KR" altLang="en-US" sz="1400" b="1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1452282" y="2741436"/>
            <a:ext cx="502024" cy="4263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자기 디스크 16"/>
          <p:cNvSpPr/>
          <p:nvPr/>
        </p:nvSpPr>
        <p:spPr>
          <a:xfrm>
            <a:off x="1452282" y="3261914"/>
            <a:ext cx="502024" cy="4263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자기 디스크 17"/>
          <p:cNvSpPr/>
          <p:nvPr/>
        </p:nvSpPr>
        <p:spPr>
          <a:xfrm>
            <a:off x="1452282" y="3801986"/>
            <a:ext cx="502024" cy="4263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050" y="2284930"/>
            <a:ext cx="10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databases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1234930" y="2571352"/>
            <a:ext cx="972583" cy="1788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/>
          <p:cNvCxnSpPr>
            <a:stCxn id="21" idx="3"/>
            <a:endCxn id="2" idx="1"/>
          </p:cNvCxnSpPr>
          <p:nvPr/>
        </p:nvCxnSpPr>
        <p:spPr>
          <a:xfrm>
            <a:off x="2207513" y="3465513"/>
            <a:ext cx="5196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002661" y="3751486"/>
            <a:ext cx="39721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002662" y="3112752"/>
            <a:ext cx="397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51709" y="2794760"/>
            <a:ext cx="826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request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03898" y="3767766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response</a:t>
            </a:r>
            <a:endParaRPr lang="ko-KR" altLang="en-US" sz="1400" b="1" dirty="0"/>
          </a:p>
        </p:txBody>
      </p:sp>
      <p:sp>
        <p:nvSpPr>
          <p:cNvPr id="30" name="사각형 설명선 29"/>
          <p:cNvSpPr/>
          <p:nvPr/>
        </p:nvSpPr>
        <p:spPr>
          <a:xfrm>
            <a:off x="5751709" y="1204948"/>
            <a:ext cx="2486397" cy="1299644"/>
          </a:xfrm>
          <a:prstGeom prst="wedgeRectCallout">
            <a:avLst>
              <a:gd name="adj1" fmla="val -36652"/>
              <a:gd name="adj2" fmla="val 71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 설명선 30"/>
          <p:cNvSpPr/>
          <p:nvPr/>
        </p:nvSpPr>
        <p:spPr>
          <a:xfrm rot="10800000">
            <a:off x="6025115" y="4447789"/>
            <a:ext cx="3197868" cy="1897480"/>
          </a:xfrm>
          <a:prstGeom prst="wedgeRectCallout">
            <a:avLst>
              <a:gd name="adj1" fmla="val 41186"/>
              <a:gd name="adj2" fmla="val 672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 basic HTTP requ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20" y="1287260"/>
            <a:ext cx="2438586" cy="11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dn.mozillademos.org/files/13691/HTTP_Respons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13"/>
          <a:stretch/>
        </p:blipFill>
        <p:spPr bwMode="auto">
          <a:xfrm>
            <a:off x="6096000" y="4470368"/>
            <a:ext cx="2936089" cy="14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2243" y="6285903"/>
            <a:ext cx="4264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그림 출처</a:t>
            </a:r>
            <a:r>
              <a:rPr lang="en-US" altLang="ko-KR" sz="1000" dirty="0" smtClean="0"/>
              <a:t>: </a:t>
            </a:r>
            <a:r>
              <a:rPr lang="en-US" altLang="ko-KR" sz="1000" dirty="0">
                <a:hlinkClick r:id="rId5"/>
              </a:rPr>
              <a:t>https://developer.mozilla.org/ko/docs/Web/HTTP/Overview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6689333" y="6039722"/>
            <a:ext cx="2218764" cy="1894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&lt;html&gt; …&lt;/html&gt;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8908097" y="5245894"/>
            <a:ext cx="505386" cy="25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8908097" y="5999955"/>
            <a:ext cx="505386" cy="107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413483" y="5074146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Headers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9419833" y="5856022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Body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039306" y="3077430"/>
            <a:ext cx="24000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브라우저 외에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ko-KR" altLang="en-US" sz="1000" dirty="0" smtClean="0"/>
              <a:t>어떠한 클라이언트도 사용 가능</a:t>
            </a:r>
            <a:r>
              <a:rPr lang="en-US" altLang="ko-KR" sz="1000" dirty="0" smtClean="0"/>
              <a:t>!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ex) </a:t>
            </a:r>
            <a:r>
              <a:rPr lang="ko-KR" altLang="en-US" sz="1000" dirty="0" smtClean="0"/>
              <a:t>안드로이드 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윈도우 프로그램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ex) Postman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727181" y="4436797"/>
            <a:ext cx="195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Web Server +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WAS (Web Application Server)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85917" y="1157850"/>
            <a:ext cx="326724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 smtClean="0"/>
              <a:t>웹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브라우저에 </a:t>
            </a: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입력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 smtClean="0"/>
              <a:t>&lt;a&gt;, &lt;form&gt; </a:t>
            </a:r>
            <a:r>
              <a:rPr lang="ko-KR" altLang="en-US" sz="1000" dirty="0" smtClean="0"/>
              <a:t>등의 태그를 통해 페이지 이동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 err="1" smtClean="0"/>
              <a:t>Javascript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를 통해 페이지 이동</a:t>
            </a:r>
            <a:r>
              <a:rPr lang="en-US" altLang="ko-KR" sz="1000" dirty="0" smtClean="0"/>
              <a:t>…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모두 동일한 관점에서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서버에 </a:t>
            </a:r>
            <a:r>
              <a:rPr lang="en-US" altLang="ko-KR" sz="1000" dirty="0" smtClean="0"/>
              <a:t>request </a:t>
            </a:r>
            <a:r>
              <a:rPr lang="ko-KR" altLang="en-US" sz="1000" dirty="0" smtClean="0"/>
              <a:t>요청을 한 것</a:t>
            </a:r>
            <a:r>
              <a:rPr lang="en-US" altLang="ko-KR" sz="1000" dirty="0"/>
              <a:t>!</a:t>
            </a:r>
            <a:endParaRPr lang="en-US" altLang="ko-KR" sz="10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3350876" y="2571352"/>
            <a:ext cx="651786" cy="1788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Web</a:t>
            </a:r>
          </a:p>
          <a:p>
            <a:pPr algn="ctr"/>
            <a:r>
              <a:rPr lang="en-US" altLang="ko-KR" sz="1100" dirty="0" smtClean="0"/>
              <a:t>Server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2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시행착오 및 </a:t>
            </a:r>
            <a:r>
              <a:rPr lang="ko-KR" altLang="en-US" sz="2000" b="1" dirty="0" smtClean="0"/>
              <a:t>개발의 불편함 찾아보기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1291285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6232" y="1276610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200" b="1" dirty="0" smtClean="0"/>
              <a:t>중구난방의 </a:t>
            </a:r>
            <a:r>
              <a:rPr lang="en-US" altLang="ko-KR" sz="1200" b="1" dirty="0" smtClean="0"/>
              <a:t>include </a:t>
            </a:r>
            <a:r>
              <a:rPr lang="ko-KR" altLang="en-US" sz="1200" b="1" dirty="0" smtClean="0"/>
              <a:t>문</a:t>
            </a:r>
            <a:r>
              <a:rPr lang="en-US" altLang="ko-KR" sz="1200" b="1" dirty="0" smtClean="0"/>
              <a:t>…</a:t>
            </a:r>
            <a:endParaRPr lang="ko-KR" altLang="en-US" sz="12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65555" y="2871913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6232" y="2857238"/>
            <a:ext cx="9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b="1" dirty="0" smtClean="0"/>
              <a:t>URL Path…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865555" y="4751176"/>
            <a:ext cx="247650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36232" y="4736501"/>
            <a:ext cx="3754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b="1" dirty="0" smtClean="0"/>
              <a:t>HTML </a:t>
            </a:r>
            <a:r>
              <a:rPr lang="ko-KR" altLang="en-US" sz="1200" b="1" dirty="0" smtClean="0"/>
              <a:t>태그 마다 만들어야 하는 </a:t>
            </a:r>
            <a:r>
              <a:rPr lang="en-US" altLang="ko-KR" sz="1200" b="1" dirty="0" smtClean="0"/>
              <a:t>JS </a:t>
            </a:r>
            <a:r>
              <a:rPr lang="ko-KR" altLang="en-US" sz="1200" b="1" dirty="0" smtClean="0"/>
              <a:t>및 </a:t>
            </a:r>
            <a:r>
              <a:rPr lang="en-US" altLang="ko-KR" sz="1200" b="1" dirty="0" smtClean="0"/>
              <a:t>CSS </a:t>
            </a:r>
            <a:r>
              <a:rPr lang="ko-KR" altLang="en-US" sz="1200" b="1" dirty="0" smtClean="0"/>
              <a:t>코드들</a:t>
            </a:r>
            <a:r>
              <a:rPr lang="en-US" altLang="ko-KR" sz="1200" b="1" dirty="0" smtClean="0"/>
              <a:t>…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865555" y="1721825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36232" y="1707150"/>
            <a:ext cx="2472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b="1" dirty="0" smtClean="0"/>
              <a:t>HTML 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PHP </a:t>
            </a:r>
            <a:r>
              <a:rPr lang="ko-KR" altLang="en-US" sz="1200" b="1" dirty="0" smtClean="0"/>
              <a:t>서버 기능의 혼합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36232" y="2195985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b="1" dirty="0" smtClean="0"/>
              <a:t>-&gt; </a:t>
            </a:r>
            <a:r>
              <a:rPr lang="ko-KR" altLang="en-US" sz="1200" b="1" dirty="0" smtClean="0"/>
              <a:t>코드의 해석이 매우 어려움</a:t>
            </a:r>
            <a:r>
              <a:rPr lang="en-US" altLang="ko-KR" sz="1200" b="1" dirty="0" smtClean="0"/>
              <a:t>…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36232" y="3242934"/>
            <a:ext cx="184858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-&gt; </a:t>
            </a:r>
            <a:r>
              <a:rPr lang="ko-KR" altLang="en-US" sz="1200" b="1" dirty="0" smtClean="0"/>
              <a:t>절대 경로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상대 경로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-&gt; Path </a:t>
            </a:r>
            <a:r>
              <a:rPr lang="ko-KR" altLang="en-US" sz="1200" b="1" dirty="0" smtClean="0"/>
              <a:t>꼬임 현상</a:t>
            </a:r>
            <a:r>
              <a:rPr lang="en-US" altLang="ko-KR" sz="1200" b="1" dirty="0" smtClean="0"/>
              <a:t>…</a:t>
            </a:r>
            <a:endParaRPr lang="ko-KR" altLang="en-US" sz="1200" b="1" dirty="0"/>
          </a:p>
        </p:txBody>
      </p:sp>
      <p:sp>
        <p:nvSpPr>
          <p:cNvPr id="2" name="오른쪽 화살표 1"/>
          <p:cNvSpPr/>
          <p:nvPr/>
        </p:nvSpPr>
        <p:spPr>
          <a:xfrm>
            <a:off x="5009836" y="3171123"/>
            <a:ext cx="1682750" cy="542802"/>
          </a:xfrm>
          <a:prstGeom prst="rightArrow">
            <a:avLst>
              <a:gd name="adj1" fmla="val 50000"/>
              <a:gd name="adj2" fmla="val 9094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274519" y="3017916"/>
            <a:ext cx="4009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개발의 특정 디자인 패턴 없이</a:t>
            </a:r>
            <a:r>
              <a:rPr lang="en-US" altLang="ko-KR" sz="1600" b="1" dirty="0" smtClean="0"/>
              <a:t>,</a:t>
            </a:r>
            <a:br>
              <a:rPr lang="en-US" altLang="ko-KR" sz="1600" b="1" dirty="0" smtClean="0"/>
            </a:br>
            <a:r>
              <a:rPr lang="ko-KR" altLang="en-US" sz="1600" b="1" dirty="0" smtClean="0">
                <a:solidFill>
                  <a:srgbClr val="C00000"/>
                </a:solidFill>
              </a:rPr>
              <a:t>개발자 본인만</a:t>
            </a:r>
            <a:r>
              <a:rPr lang="ko-KR" altLang="en-US" sz="1600" b="1" dirty="0" smtClean="0"/>
              <a:t> 쉽게 파악이 가능한 코드</a:t>
            </a:r>
            <a:r>
              <a:rPr lang="en-US" altLang="ko-KR" sz="1600" b="1" dirty="0" smtClean="0"/>
              <a:t>…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865555" y="5196064"/>
            <a:ext cx="247650" cy="247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36232" y="5181389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200" b="1" smtClean="0"/>
              <a:t>중구난방의 </a:t>
            </a:r>
            <a:r>
              <a:rPr lang="en-US" altLang="ko-KR" sz="1200" b="1" dirty="0" smtClean="0"/>
              <a:t>JS </a:t>
            </a:r>
            <a:r>
              <a:rPr lang="ko-KR" altLang="en-US" sz="1200" b="1" dirty="0" smtClean="0"/>
              <a:t>코드들</a:t>
            </a:r>
            <a:r>
              <a:rPr lang="en-US" altLang="ko-KR" sz="1200" b="1" dirty="0" smtClean="0"/>
              <a:t>…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227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웹 개발자가 되려면 다음에는 무엇을 공부하지</a:t>
            </a:r>
            <a:r>
              <a:rPr lang="en-US" altLang="ko-KR" sz="2000" b="1" dirty="0" smtClean="0"/>
              <a:t>??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10832" y="948862"/>
            <a:ext cx="165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b="1" dirty="0" smtClean="0"/>
              <a:t>Back End Developer</a:t>
            </a:r>
            <a:endParaRPr lang="ko-KR" altLang="en-US" sz="12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10832" y="1408424"/>
            <a:ext cx="879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PHP </a:t>
            </a:r>
            <a:r>
              <a:rPr lang="ko-KR" altLang="en-US" sz="1200" dirty="0" smtClean="0"/>
              <a:t>를 계속 공부하고 싶다면</a:t>
            </a:r>
            <a:r>
              <a:rPr lang="en-US" altLang="ko-KR" sz="1200" dirty="0" smtClean="0"/>
              <a:t>? -&gt; class </a:t>
            </a:r>
            <a:r>
              <a:rPr lang="ko-KR" altLang="en-US" sz="1200" dirty="0" smtClean="0"/>
              <a:t>사용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디자인 패턴 공부하기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다른 </a:t>
            </a:r>
            <a:r>
              <a:rPr lang="en-US" altLang="ko-KR" sz="1200" dirty="0" smtClean="0"/>
              <a:t>Back End </a:t>
            </a:r>
            <a:r>
              <a:rPr lang="ko-KR" altLang="en-US" sz="1200" dirty="0" smtClean="0"/>
              <a:t>언어는</a:t>
            </a:r>
            <a:r>
              <a:rPr lang="en-US" altLang="ko-KR" sz="1200" dirty="0" smtClean="0"/>
              <a:t>? </a:t>
            </a:r>
            <a:br>
              <a:rPr lang="en-US" altLang="ko-KR" sz="1200" dirty="0" smtClean="0"/>
            </a:br>
            <a:r>
              <a:rPr lang="en-US" altLang="ko-KR" sz="1200" dirty="0" smtClean="0"/>
              <a:t>-&gt;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Python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기반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Flask, Django )  #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만약 머신 러닝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딥 러닝 등을 졸업 작품에 사용하고자 할 경우 더욱이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….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기반</a:t>
            </a:r>
            <a:r>
              <a:rPr lang="en-US" altLang="ko-KR" sz="1200" dirty="0" smtClean="0"/>
              <a:t> ( Node.js )</a:t>
            </a:r>
            <a:br>
              <a:rPr lang="en-US" altLang="ko-KR" sz="1200" dirty="0" smtClean="0"/>
            </a:b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데이터베이스 설계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우대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5555" y="3943780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0832" y="3914431"/>
            <a:ext cx="1698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b="1" dirty="0" smtClean="0"/>
              <a:t>Front End Developer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04417" y="4303110"/>
            <a:ext cx="627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기본적인 </a:t>
            </a:r>
            <a:r>
              <a:rPr lang="en-US" altLang="ko-KR" sz="1200" dirty="0" smtClean="0"/>
              <a:t>HTML/CSS/JS </a:t>
            </a:r>
            <a:r>
              <a:rPr lang="ko-KR" altLang="en-US" sz="1200" dirty="0" smtClean="0"/>
              <a:t>의 해석 및 자유로운 사용이 가능한 정도로 익히는 것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기본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solidFill>
                  <a:srgbClr val="C00000"/>
                </a:solidFill>
              </a:rPr>
              <a:t>Vue.js</a:t>
            </a:r>
            <a:r>
              <a:rPr lang="en-US" altLang="ko-KR" sz="1200" dirty="0" smtClean="0"/>
              <a:t>, React.js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…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628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78718" y="246681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b="1" dirty="0" smtClean="0">
                <a:solidFill>
                  <a:srgbClr val="C00000"/>
                </a:solidFill>
              </a:rPr>
              <a:t>Q &amp; A</a:t>
            </a:r>
            <a:endParaRPr lang="ko-KR" altLang="en-US" sz="6000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800" y="6629400"/>
            <a:ext cx="120745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1178718" y="373576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b="1" dirty="0" smtClean="0"/>
              <a:t>한 학기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공부하느라 수고 많으셨습니다</a:t>
            </a:r>
            <a:r>
              <a:rPr lang="en-US" altLang="ko-KR" sz="2400" b="1" dirty="0" smtClean="0"/>
              <a:t>.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감사합니다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248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웹 프로그래밍 수업을 마치며…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스마트훈련을 위한 테스트베드 설계 및 구현</dc:title>
  <dc:creator>Windows 사용자</dc:creator>
  <cp:lastModifiedBy>kim young-jin</cp:lastModifiedBy>
  <cp:revision>118</cp:revision>
  <dcterms:created xsi:type="dcterms:W3CDTF">2017-08-31T07:21:26Z</dcterms:created>
  <dcterms:modified xsi:type="dcterms:W3CDTF">2019-06-20T02:06:22Z</dcterms:modified>
</cp:coreProperties>
</file>