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90"/>
  </p:notesMasterIdLst>
  <p:sldIdLst>
    <p:sldId id="256" r:id="rId2"/>
    <p:sldId id="516" r:id="rId3"/>
    <p:sldId id="517" r:id="rId4"/>
    <p:sldId id="598" r:id="rId5"/>
    <p:sldId id="257" r:id="rId6"/>
    <p:sldId id="597" r:id="rId7"/>
    <p:sldId id="599" r:id="rId8"/>
    <p:sldId id="518" r:id="rId9"/>
    <p:sldId id="601" r:id="rId10"/>
    <p:sldId id="519" r:id="rId11"/>
    <p:sldId id="602" r:id="rId12"/>
    <p:sldId id="607" r:id="rId13"/>
    <p:sldId id="603" r:id="rId14"/>
    <p:sldId id="604" r:id="rId15"/>
    <p:sldId id="605" r:id="rId16"/>
    <p:sldId id="593" r:id="rId17"/>
    <p:sldId id="606" r:id="rId18"/>
    <p:sldId id="608" r:id="rId19"/>
    <p:sldId id="594" r:id="rId20"/>
    <p:sldId id="610" r:id="rId21"/>
    <p:sldId id="609" r:id="rId22"/>
    <p:sldId id="631" r:id="rId23"/>
    <p:sldId id="632" r:id="rId24"/>
    <p:sldId id="611" r:id="rId25"/>
    <p:sldId id="586" r:id="rId26"/>
    <p:sldId id="588" r:id="rId27"/>
    <p:sldId id="587" r:id="rId28"/>
    <p:sldId id="600" r:id="rId29"/>
    <p:sldId id="522" r:id="rId30"/>
    <p:sldId id="521" r:id="rId31"/>
    <p:sldId id="584" r:id="rId32"/>
    <p:sldId id="585" r:id="rId33"/>
    <p:sldId id="589" r:id="rId34"/>
    <p:sldId id="591" r:id="rId35"/>
    <p:sldId id="590" r:id="rId36"/>
    <p:sldId id="528" r:id="rId37"/>
    <p:sldId id="529" r:id="rId38"/>
    <p:sldId id="532" r:id="rId39"/>
    <p:sldId id="613" r:id="rId40"/>
    <p:sldId id="614" r:id="rId41"/>
    <p:sldId id="612" r:id="rId42"/>
    <p:sldId id="535" r:id="rId43"/>
    <p:sldId id="616" r:id="rId44"/>
    <p:sldId id="615" r:id="rId45"/>
    <p:sldId id="617" r:id="rId46"/>
    <p:sldId id="619" r:id="rId47"/>
    <p:sldId id="539" r:id="rId48"/>
    <p:sldId id="618" r:id="rId49"/>
    <p:sldId id="621" r:id="rId50"/>
    <p:sldId id="623" r:id="rId51"/>
    <p:sldId id="624" r:id="rId52"/>
    <p:sldId id="625" r:id="rId53"/>
    <p:sldId id="626" r:id="rId54"/>
    <p:sldId id="628" r:id="rId55"/>
    <p:sldId id="627" r:id="rId56"/>
    <p:sldId id="629" r:id="rId57"/>
    <p:sldId id="630" r:id="rId58"/>
    <p:sldId id="578" r:id="rId59"/>
    <p:sldId id="583" r:id="rId60"/>
    <p:sldId id="582" r:id="rId61"/>
    <p:sldId id="580" r:id="rId62"/>
    <p:sldId id="581" r:id="rId63"/>
    <p:sldId id="568" r:id="rId64"/>
    <p:sldId id="571" r:id="rId65"/>
    <p:sldId id="574" r:id="rId66"/>
    <p:sldId id="575" r:id="rId67"/>
    <p:sldId id="573" r:id="rId68"/>
    <p:sldId id="569" r:id="rId69"/>
    <p:sldId id="577" r:id="rId70"/>
    <p:sldId id="540" r:id="rId71"/>
    <p:sldId id="543" r:id="rId72"/>
    <p:sldId id="546" r:id="rId73"/>
    <p:sldId id="545" r:id="rId74"/>
    <p:sldId id="550" r:id="rId75"/>
    <p:sldId id="552" r:id="rId76"/>
    <p:sldId id="553" r:id="rId77"/>
    <p:sldId id="541" r:id="rId78"/>
    <p:sldId id="559" r:id="rId79"/>
    <p:sldId id="634" r:id="rId80"/>
    <p:sldId id="645" r:id="rId81"/>
    <p:sldId id="646" r:id="rId82"/>
    <p:sldId id="640" r:id="rId83"/>
    <p:sldId id="642" r:id="rId84"/>
    <p:sldId id="641" r:id="rId85"/>
    <p:sldId id="639" r:id="rId86"/>
    <p:sldId id="637" r:id="rId87"/>
    <p:sldId id="638" r:id="rId88"/>
    <p:sldId id="635" r:id="rId8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1417" autoAdjust="0"/>
  </p:normalViewPr>
  <p:slideViewPr>
    <p:cSldViewPr>
      <p:cViewPr>
        <p:scale>
          <a:sx n="71" d="100"/>
          <a:sy n="71" d="100"/>
        </p:scale>
        <p:origin x="-185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70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B9CD-1839-4C9A-9586-1E8340D7A4A7}" type="datetimeFigureOut">
              <a:rPr lang="fr-FR" smtClean="0"/>
              <a:pPr/>
              <a:t>16/06/2014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ECE5-25AA-495B-9529-C71FDEC89D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1045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319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88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ECE5-25AA-495B-9529-C71FDEC89DB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171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E8717A-970B-4A0C-A43C-A15C76185FBC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DF4E9-8154-4451-AB11-69D8E5146828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2124FE-25BA-4E15-B0EA-0B2E9D19D6BE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extLst/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6D868-59CC-4EF9-8411-5129AE49111C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5482EC-27CD-42EA-8C6C-87CF1E06F71B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26541-C6FE-4968-90F9-EC47B7ED2530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A37EC7-8BE2-40EE-B997-18790948F389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95A734-BAE2-43EC-9A55-41E630BD9CE3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60805-C525-4887-92F6-6B805FF18738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F7313-B45D-47E2-B8C7-38FDE2A7F4E4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3CADF5-B1CA-4D7A-B70B-F3FF290514DD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B3C4DB6-15A1-4987-B40C-85A2B2A6BEA1}" type="datetime1">
              <a:rPr lang="fr-FR" smtClean="0"/>
              <a:pPr/>
              <a:t>16/06/2014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4165CB-770E-415D-B3CF-6A405238B7C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3608" y="5958519"/>
            <a:ext cx="1646508" cy="89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.io/lawnchair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4293096"/>
            <a:ext cx="6400800" cy="22860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Développement JavaScript Avancé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paulmallet\Pictures\j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92696"/>
            <a:ext cx="2008076" cy="2008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44208" y="2716406"/>
            <a:ext cx="2008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Du 17 au 20 Juin 2014</a:t>
            </a:r>
            <a:endParaRPr lang="fr-FR" sz="1500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5295085" y="1534697"/>
            <a:ext cx="2008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500" dirty="0" smtClean="0"/>
              <a:t>Paul MALLET</a:t>
            </a:r>
            <a:endParaRPr lang="fr-FR" sz="1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1957" y="5697870"/>
            <a:ext cx="1646508" cy="89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285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Valeurs et Propriétés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3971528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/>
              <a:t>En JavaScript, la plupart des valeurs contiennent d’autres valeurs qui leur sont associées, ce sont les propriétés</a:t>
            </a:r>
            <a:r>
              <a:rPr lang="fr-FR" dirty="0" smtClean="0"/>
              <a:t>.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sz="800" dirty="0" smtClean="0"/>
          </a:p>
          <a:p>
            <a:pPr marL="402336" lvl="1" indent="0">
              <a:buNone/>
            </a:pPr>
            <a:r>
              <a:rPr lang="fr-FR" dirty="0" smtClean="0"/>
              <a:t>Lorsque la valeur d’une propriété est une fonction, on parle alors de méthode.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4937" y="2537609"/>
            <a:ext cx="6696744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var texte =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"Hello World";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texte.length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// 11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texte[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length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] // 11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99792" y="4869160"/>
            <a:ext cx="5801399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var texte =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"Hello World";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texte.substr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(0, 5)    // "Hello"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texte["slice"](-5)    // "World"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69370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et Propriétés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628800"/>
            <a:ext cx="7168840" cy="1152128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Pour les valeurs de type </a:t>
            </a:r>
            <a:r>
              <a:rPr lang="fr-FR" sz="18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fr-FR" dirty="0" smtClean="0"/>
              <a:t>, il est possible d’ajouter, supprimer ou modifier ces propriétés :</a:t>
            </a: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4937" y="2780928"/>
            <a:ext cx="6696744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var chat = {couleur: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noir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, nom: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camomille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}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chat.age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= 5;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chat.couleur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=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beige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delete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chat.nom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chat; // {couleur: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beige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,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age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: 5}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907704" y="4869160"/>
            <a:ext cx="7066031" cy="115212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sz="2000" dirty="0" smtClean="0"/>
              <a:t>L’operateur </a:t>
            </a:r>
            <a:r>
              <a:rPr lang="fr-FR" sz="1800" dirty="0">
                <a:latin typeface="Consolas" pitchFamily="49" charset="0"/>
                <a:cs typeface="Consolas" pitchFamily="49" charset="0"/>
              </a:rPr>
              <a:t>in</a:t>
            </a:r>
            <a:r>
              <a:rPr lang="fr-FR" sz="2000" dirty="0">
                <a:latin typeface="+mj-lt"/>
                <a:cs typeface="Consolas" pitchFamily="49" charset="0"/>
              </a:rPr>
              <a:t> </a:t>
            </a:r>
            <a:r>
              <a:rPr lang="fr-FR" sz="2000" dirty="0">
                <a:cs typeface="Consolas" pitchFamily="49" charset="0"/>
              </a:rPr>
              <a:t>permet de tester si un objet possède ou non une certaine propriété.</a:t>
            </a:r>
          </a:p>
          <a:p>
            <a:pPr marL="402336" lvl="1" indent="0">
              <a:buFont typeface="Verdana"/>
              <a:buNone/>
            </a:pPr>
            <a:endParaRPr lang="fr-FR" dirty="0" smtClean="0">
              <a:latin typeface="Centaur" pitchFamily="18" charset="0"/>
            </a:endParaRPr>
          </a:p>
          <a:p>
            <a:pPr marL="402336" lvl="1" indent="0">
              <a:buFont typeface="Verdana"/>
              <a:buNone/>
            </a:pPr>
            <a:endParaRPr lang="fr-FR" dirty="0" smtClean="0">
              <a:latin typeface="Centaur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267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&amp; </a:t>
            </a:r>
            <a:r>
              <a:rPr lang="fr-FR" dirty="0" err="1" smtClean="0"/>
              <a:t>this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628800"/>
            <a:ext cx="7168840" cy="1152128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Il est possible d’ajouter des propriétés (ou méthodes) à tous les objets d’un type donné en passant par son prototype :</a:t>
            </a: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835696" y="2564904"/>
            <a:ext cx="7066031" cy="115212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sz="2000" dirty="0" smtClean="0"/>
              <a:t>A l’intérieur de la définition d’une méthode, le mot clé </a:t>
            </a:r>
            <a:r>
              <a:rPr lang="fr-FR" sz="18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fr-FR" sz="2000" dirty="0" smtClean="0"/>
              <a:t> permet d’accéder à l’objet possédant cette méthode </a:t>
            </a:r>
            <a:endParaRPr lang="fr-FR" sz="2000" dirty="0">
              <a:cs typeface="Consolas" pitchFamily="49" charset="0"/>
            </a:endParaRPr>
          </a:p>
          <a:p>
            <a:pPr marL="402336" lvl="1" indent="0">
              <a:buFont typeface="Verdana"/>
              <a:buNone/>
            </a:pPr>
            <a:endParaRPr lang="fr-FR" dirty="0" smtClean="0">
              <a:latin typeface="Centaur" pitchFamily="18" charset="0"/>
            </a:endParaRPr>
          </a:p>
          <a:p>
            <a:pPr marL="402336" lvl="1" indent="0">
              <a:buFont typeface="Verdana"/>
              <a:buNone/>
            </a:pPr>
            <a:endParaRPr lang="fr-FR" dirty="0" smtClean="0">
              <a:latin typeface="Centaur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35696" y="3717032"/>
            <a:ext cx="6696744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String.prototype.capitalize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 return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this.substr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(0,1).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toLocaleUpperCase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() +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	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this.substr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(1);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"hello".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capitalize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() // "Hello";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738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</a:t>
            </a:r>
            <a:r>
              <a:rPr lang="fr-FR" dirty="0" err="1" smtClean="0"/>
              <a:t>closures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628800"/>
            <a:ext cx="7168840" cy="648072"/>
          </a:xfrm>
        </p:spPr>
        <p:txBody>
          <a:bodyPr>
            <a:normAutofit lnSpcReduction="10000"/>
          </a:bodyPr>
          <a:lstStyle/>
          <a:p>
            <a:pPr marL="402336" lvl="1" indent="0">
              <a:buNone/>
            </a:pPr>
            <a:r>
              <a:rPr lang="fr-FR" dirty="0" smtClean="0"/>
              <a:t>Comme les fonctions sont des valeurs comme les autres,  elles peuvent être définies de 2 manières :</a:t>
            </a: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4937" y="2614260"/>
            <a:ext cx="6696744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maFonction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console.log(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"hello");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var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monAutreFonction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()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console.log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"world");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};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maFonction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(); // hello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monAutreFonction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() // world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9719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&amp; Scopes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84784"/>
            <a:ext cx="7168840" cy="98546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dirty="0" smtClean="0"/>
              <a:t>Les fonctions, contrairement aux structures, définissent leur propre scope :</a:t>
            </a: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27784" y="2276872"/>
            <a:ext cx="5688632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var x = 1;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 {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var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x = 2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console.log(x); // 2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var x = 3;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}()); </a:t>
            </a: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console.log(x); // 2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21044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&amp; </a:t>
            </a:r>
            <a:r>
              <a:rPr lang="fr-FR" dirty="0" err="1" smtClean="0"/>
              <a:t>Hoisting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fr-FR" sz="2000" dirty="0" smtClean="0"/>
              <a:t>En JavaScript, les déclarations de variables puis de fonctions sont automatiquement déplacées au début du scope :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1794937" y="2348880"/>
            <a:ext cx="6696744" cy="357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bar();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console.log(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");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var bar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console.log(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bar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};   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}());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undefined is not a function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0115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arguments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Le mot clé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fr-FR" dirty="0" smtClean="0"/>
              <a:t> permet de récupérer dynamiquement les arguments passés lors de l’appel d’une fonction. La valeur retournée se comporte comme un </a:t>
            </a:r>
            <a:r>
              <a:rPr lang="fr-FR" dirty="0" err="1" smtClean="0"/>
              <a:t>Array</a:t>
            </a:r>
            <a:r>
              <a:rPr lang="fr-FR" dirty="0" smtClean="0"/>
              <a:t> :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r>
              <a:rPr lang="fr-FR" dirty="0" smtClean="0"/>
              <a:t>Mais…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2708920"/>
            <a:ext cx="66967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arguments.length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(1, 2, 3); //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3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8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71800" y="4790762"/>
            <a:ext cx="5688632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arguments.join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(1, 2, 3); //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undefined is not a function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704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 &amp; </a:t>
            </a:r>
            <a:r>
              <a:rPr lang="fr-FR" dirty="0" err="1" smtClean="0"/>
              <a:t>Apply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213448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Il est possible de changer la valeur de </a:t>
            </a:r>
            <a:r>
              <a:rPr lang="fr-FR" sz="18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fr-FR" dirty="0" smtClean="0"/>
              <a:t> à l’intérieur d’une fonction (ou méthode) en faisant appel aux méthodes de fonctions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fr-FR" dirty="0" smtClean="0"/>
              <a:t> et </a:t>
            </a:r>
            <a:r>
              <a:rPr lang="fr-FR" sz="18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fr-FR" dirty="0">
                <a:latin typeface="+mj-lt"/>
                <a:cs typeface="Consolas" pitchFamily="49" charset="0"/>
              </a:rPr>
              <a:t> </a:t>
            </a:r>
            <a:r>
              <a:rPr lang="fr-FR" dirty="0" smtClean="0">
                <a:latin typeface="+mj-lt"/>
                <a:cs typeface="Consolas" pitchFamily="49" charset="0"/>
              </a:rPr>
              <a:t>:</a:t>
            </a:r>
          </a:p>
          <a:p>
            <a:pPr marL="402336" lvl="1" indent="0">
              <a:buNone/>
            </a:pPr>
            <a:endParaRPr lang="fr-FR" dirty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endParaRPr lang="fr-FR" dirty="0" smtClean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endParaRPr lang="fr-FR" dirty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endParaRPr lang="fr-FR" dirty="0" smtClean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endParaRPr lang="fr-FR" dirty="0" smtClean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r>
              <a:rPr lang="fr-FR" dirty="0" smtClean="0">
                <a:latin typeface="+mj-lt"/>
                <a:cs typeface="Consolas" pitchFamily="49" charset="0"/>
              </a:rPr>
              <a:t>La différence entre ces deux méthodes est que </a:t>
            </a:r>
            <a:r>
              <a:rPr lang="fr-FR" sz="18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fr-FR" dirty="0" smtClean="0">
                <a:latin typeface="+mj-lt"/>
                <a:cs typeface="Consolas" pitchFamily="49" charset="0"/>
              </a:rPr>
              <a:t> accepte les arguments de la fonction sous forme d’un </a:t>
            </a:r>
            <a:r>
              <a:rPr lang="fr-FR" dirty="0" err="1" smtClean="0">
                <a:latin typeface="+mj-lt"/>
                <a:cs typeface="Consolas" pitchFamily="49" charset="0"/>
              </a:rPr>
              <a:t>Array</a:t>
            </a:r>
            <a:r>
              <a:rPr lang="fr-FR" dirty="0" smtClean="0">
                <a:latin typeface="+mj-lt"/>
                <a:cs typeface="Consolas" pitchFamily="49" charset="0"/>
              </a:rPr>
              <a:t>.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907704" y="2579420"/>
            <a:ext cx="66967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concat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return [].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join.call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(arguments, "");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concat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(3, "hello", 4, 6);  // 3hello46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106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Les méthodes vues précédemment vont permettre d’implémenter différents aspects de la programmation fonctionnelle, comme le </a:t>
            </a:r>
            <a:r>
              <a:rPr lang="fr-FR" dirty="0" err="1" smtClean="0"/>
              <a:t>currying</a:t>
            </a:r>
            <a:r>
              <a:rPr lang="fr-FR" dirty="0" smtClean="0"/>
              <a:t>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2890679"/>
            <a:ext cx="6696744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curry(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method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slice.call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(arguments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function()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concat.apply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arguments);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method.apply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(this, a);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7904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fonctionnelle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Le </a:t>
            </a:r>
            <a:r>
              <a:rPr lang="fr-FR" dirty="0" err="1" smtClean="0"/>
              <a:t>binding</a:t>
            </a:r>
            <a:r>
              <a:rPr lang="fr-FR" dirty="0" smtClean="0"/>
              <a:t> d’une fonction permet de s’assurer de son contexte d’exécution (disponible nativement depuis ES5) :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71800" y="2235636"/>
            <a:ext cx="6048672" cy="4278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bind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context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method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function()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slice.call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(arguments, 0);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method.apply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(context, a);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var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wrongLog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=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console.log;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wrongLog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("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hello"); //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TypeError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Illegal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invocation</a:t>
            </a: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var log =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bind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(console.log, console);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log("hello"); // OK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75643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la formation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259632" y="2348880"/>
            <a:ext cx="7674056" cy="3816424"/>
          </a:xfrm>
        </p:spPr>
        <p:txBody>
          <a:bodyPr/>
          <a:lstStyle/>
          <a:p>
            <a:r>
              <a:rPr lang="fr-FR" dirty="0" smtClean="0"/>
              <a:t>Remise à niveau sur le langage (pièges et fonctionnalités méconnues) + nouveautés ES6 et HTML5</a:t>
            </a:r>
          </a:p>
          <a:p>
            <a:endParaRPr lang="fr-FR" dirty="0" smtClean="0"/>
          </a:p>
          <a:p>
            <a:r>
              <a:rPr lang="fr-FR" dirty="0" smtClean="0"/>
              <a:t>Prise en main des outils permettant de développer efficacement.</a:t>
            </a:r>
          </a:p>
          <a:p>
            <a:pPr marL="82296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06194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fonctionnelle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Le </a:t>
            </a:r>
            <a:r>
              <a:rPr lang="fr-FR" dirty="0" err="1" smtClean="0"/>
              <a:t>throttling</a:t>
            </a:r>
            <a:r>
              <a:rPr lang="fr-FR" dirty="0" smtClean="0"/>
              <a:t> et le </a:t>
            </a:r>
            <a:r>
              <a:rPr lang="fr-FR" dirty="0" err="1" smtClean="0"/>
              <a:t>debouncing</a:t>
            </a:r>
            <a:r>
              <a:rPr lang="fr-FR" dirty="0" smtClean="0"/>
              <a:t> d’une fonction permettent de limiter sa fréquence d’exécution (en réponse à un évènement par ex.)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2470244"/>
            <a:ext cx="6696744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debounce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delay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 {</a:t>
            </a:r>
            <a:br>
              <a:rPr lang="fr-FR" sz="1600" dirty="0">
                <a:latin typeface="Consolas" pitchFamily="49" charset="0"/>
                <a:cs typeface="Consolas" pitchFamily="49" charset="0"/>
              </a:rPr>
            </a:br>
            <a:r>
              <a:rPr lang="fr-FR" sz="16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var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timer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;</a:t>
            </a:r>
            <a:br>
              <a:rPr lang="fr-FR" sz="1600" dirty="0">
                <a:latin typeface="Consolas" pitchFamily="49" charset="0"/>
                <a:cs typeface="Consolas" pitchFamily="49" charset="0"/>
              </a:rPr>
            </a:br>
            <a:r>
              <a:rPr lang="fr-FR" sz="16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() {</a:t>
            </a:r>
            <a:br>
              <a:rPr lang="fr-FR" sz="1600" dirty="0">
                <a:latin typeface="Consolas" pitchFamily="49" charset="0"/>
                <a:cs typeface="Consolas" pitchFamily="49" charset="0"/>
              </a:rPr>
            </a:br>
            <a:r>
              <a:rPr lang="fr-FR" sz="16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var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context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arguments;</a:t>
            </a:r>
            <a:br>
              <a:rPr lang="fr-FR" sz="1600" dirty="0">
                <a:latin typeface="Consolas" pitchFamily="49" charset="0"/>
                <a:cs typeface="Consolas" pitchFamily="49" charset="0"/>
              </a:rPr>
            </a:br>
            <a:r>
              <a:rPr lang="fr-FR" sz="16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clearTimeout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timer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fr-FR" sz="1600" dirty="0">
                <a:latin typeface="Consolas" pitchFamily="49" charset="0"/>
                <a:cs typeface="Consolas" pitchFamily="49" charset="0"/>
              </a:rPr>
            </a:br>
            <a:r>
              <a:rPr lang="fr-FR" sz="16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timer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setTimeout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() {</a:t>
            </a:r>
            <a:br>
              <a:rPr lang="fr-FR" sz="1600" dirty="0">
                <a:latin typeface="Consolas" pitchFamily="49" charset="0"/>
                <a:cs typeface="Consolas" pitchFamily="49" charset="0"/>
              </a:rPr>
            </a:br>
            <a:r>
              <a:rPr lang="fr-FR" sz="1600" dirty="0">
                <a:latin typeface="Consolas" pitchFamily="49" charset="0"/>
                <a:cs typeface="Consolas" pitchFamily="49" charset="0"/>
              </a:rPr>
              <a:t>     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fn.apply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context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fr-FR" sz="1600" dirty="0">
                <a:latin typeface="Consolas" pitchFamily="49" charset="0"/>
                <a:cs typeface="Consolas" pitchFamily="49" charset="0"/>
              </a:rPr>
            </a:br>
            <a:r>
              <a:rPr lang="fr-FR" sz="16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},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delay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fr-FR" sz="1600" dirty="0">
                <a:latin typeface="Consolas" pitchFamily="49" charset="0"/>
                <a:cs typeface="Consolas" pitchFamily="49" charset="0"/>
              </a:rPr>
            </a:br>
            <a:r>
              <a:rPr lang="fr-FR" sz="16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};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fr-FR" sz="1600" dirty="0">
                <a:latin typeface="Consolas" pitchFamily="49" charset="0"/>
                <a:cs typeface="Consolas" pitchFamily="49" charset="0"/>
              </a:rPr>
            </a:b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37670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fonctionnelle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99792" y="1484785"/>
            <a:ext cx="5760640" cy="5016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throttle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threshold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threshold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|| 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threshold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250);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var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last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deferTimer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var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now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+new Date,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[].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slice.call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(arguments, 0);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if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(last &amp;&amp;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now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&lt; last +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threshold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clearTimeout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deferTimer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deferTimer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setTimeout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last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now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fn.apply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},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threshold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last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now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fn.apply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};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5166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Pattern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4800600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La fermeture lexicale qu’apportent les fonctions permet d’implémenter ce que l’on appelle communément le « Module Pattern »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27784" y="2420888"/>
            <a:ext cx="5544616" cy="3908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MY_MODULE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var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my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{},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privateVariable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privateMethod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	// ...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my.moduleProperty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my.moduleMethod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	// ...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};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return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my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}());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2140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Loose</a:t>
            </a:r>
            <a:r>
              <a:rPr lang="fr-FR" dirty="0" smtClean="0"/>
              <a:t> Augmentation &amp; </a:t>
            </a:r>
            <a:r>
              <a:rPr lang="fr-FR" dirty="0" err="1" smtClean="0"/>
              <a:t>Submodules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4800600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Une variante de ce pattern permet de modifier un module existant, ou le créer le cas échéant :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sz="1200" dirty="0" smtClean="0"/>
          </a:p>
          <a:p>
            <a:pPr marL="402336" lvl="1" indent="0">
              <a:buNone/>
            </a:pPr>
            <a:r>
              <a:rPr lang="fr-FR" dirty="0" smtClean="0"/>
              <a:t>Il peut être également intéressant de créer des sous-modules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2132856"/>
            <a:ext cx="6696744" cy="196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0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MODULE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my.anotherMethod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// ...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};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return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my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}(MODULE || {}));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99792" y="4653136"/>
            <a:ext cx="576064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MODULE.sub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= (function 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my = {};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//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...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return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my;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}());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9016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Orienté Objet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255" b="10255"/>
          <a:stretch>
            <a:fillRect/>
          </a:stretch>
        </p:blipFill>
        <p:spPr>
          <a:xfrm>
            <a:off x="827088" y="1125538"/>
            <a:ext cx="4419600" cy="3513137"/>
          </a:xfrm>
        </p:spPr>
      </p:pic>
    </p:spTree>
    <p:extLst>
      <p:ext uri="{BB962C8B-B14F-4D97-AF65-F5344CB8AC3E}">
        <p14:creationId xmlns="" xmlns:p14="http://schemas.microsoft.com/office/powerpoint/2010/main" val="1806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Constructeurs et « new »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1765176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Quand le mot clé new est utilisé lors de l’appel d’une fonction, celle-ci retourne un nouvel objet dont les membres sont définis à l’intérieur de cette fonction, on parle alors de constructeur.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4937" y="2735049"/>
            <a:ext cx="6696744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function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MyConstructor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(status) 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this.status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status ||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OK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instance =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MyConstructor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instance.status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 //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OK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435608" y="5157192"/>
            <a:ext cx="7312856" cy="9471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Par convention, les fonctions ayant pour vocation de servir de constructeur commencent par une majuscule.</a:t>
            </a:r>
          </a:p>
        </p:txBody>
      </p:sp>
    </p:spTree>
    <p:extLst>
      <p:ext uri="{BB962C8B-B14F-4D97-AF65-F5344CB8AC3E}">
        <p14:creationId xmlns="" xmlns:p14="http://schemas.microsoft.com/office/powerpoint/2010/main" val="1966969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Constructeurs et prototypes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528880" cy="1765176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Lorsqu’un objet est instancié via un constructeur, celui-ci possède un lien vers le prototype de ce constructeur, et à l’intérieur de celui-ci, le mot clé </a:t>
            </a:r>
            <a:r>
              <a:rPr lang="fr-FR" sz="18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fr-FR" dirty="0" smtClean="0"/>
              <a:t> correspondra bien à l’objet instancié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4937" y="2852936"/>
            <a:ext cx="6696744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function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MyConstructor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(status)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this.status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status ||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"OK";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MyConstructor.prototype.getStatus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function 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return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this.status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instance =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MyConstructor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instance.getStatus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(); //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OK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875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Instanceof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807840"/>
            <a:ext cx="7312856" cy="1045096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Le mot clé </a:t>
            </a:r>
            <a:r>
              <a:rPr lang="fr-FR" sz="1800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fr-FR" dirty="0" smtClean="0"/>
              <a:t> permet de déterminer quel constructeur a été utilisé pour instancier un objet.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4937" y="2852936"/>
            <a:ext cx="6696744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obj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MyConstructor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obj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 //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 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obj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instanceof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MyConstructor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// true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42921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New et les types natifs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03648" y="1268760"/>
            <a:ext cx="7312856" cy="685056"/>
          </a:xfrm>
        </p:spPr>
        <p:txBody>
          <a:bodyPr>
            <a:normAutofit lnSpcReduction="10000"/>
          </a:bodyPr>
          <a:lstStyle/>
          <a:p>
            <a:pPr marL="402336" lvl="1" indent="0">
              <a:buNone/>
            </a:pPr>
            <a:r>
              <a:rPr lang="fr-FR" dirty="0" smtClean="0"/>
              <a:t>Il est possible d’instancier des objets à partir des types natifs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4937" y="2060848"/>
            <a:ext cx="6696744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stringObject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new String(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"hello"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stringLitteral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"hello";</a:t>
            </a: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stringObject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stringLitteral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// true</a:t>
            </a:r>
            <a:endParaRPr lang="fr-FR" sz="16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435608" y="3573016"/>
            <a:ext cx="7312856" cy="685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En revanche les valeurs obtenues n’ont pas le même comportement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99792" y="4258072"/>
            <a:ext cx="5740616" cy="1835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stringObject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   // object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stringLitteral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 // string</a:t>
            </a:r>
            <a:endParaRPr lang="fr-FR" sz="16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if (0) { ...                   // passe pas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if (new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Number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(0)) { ...       // passe !!!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if (new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Boolean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(false)) { ...  // passe !!!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04457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Closures</a:t>
            </a:r>
            <a:r>
              <a:rPr lang="fr-FR" dirty="0" smtClean="0"/>
              <a:t> &amp; scopes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73088"/>
          </a:xfrm>
        </p:spPr>
        <p:txBody>
          <a:bodyPr>
            <a:normAutofit lnSpcReduction="10000"/>
          </a:bodyPr>
          <a:lstStyle/>
          <a:p>
            <a:pPr marL="402336" lvl="1" indent="0">
              <a:buNone/>
            </a:pPr>
            <a:r>
              <a:rPr lang="fr-FR" dirty="0" smtClean="0"/>
              <a:t>En </a:t>
            </a:r>
            <a:r>
              <a:rPr lang="fr-FR" dirty="0" err="1" smtClean="0"/>
              <a:t>Javascript</a:t>
            </a:r>
            <a:r>
              <a:rPr lang="fr-FR" dirty="0" smtClean="0"/>
              <a:t>, les fonctions internes (ou </a:t>
            </a:r>
            <a:r>
              <a:rPr lang="fr-FR" dirty="0" err="1" smtClean="0"/>
              <a:t>closures</a:t>
            </a:r>
            <a:r>
              <a:rPr lang="fr-FR" dirty="0" smtClean="0"/>
              <a:t>), ont accès aux variables et aux paramètres définis dans la fonction parente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2488828"/>
            <a:ext cx="6696744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function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outerFunction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maVariable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1;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function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innerFunction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maVariable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++; // 2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363020" y="5157192"/>
            <a:ext cx="7498080" cy="9730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Ce comportement va, entre autres, permettre de définir la visibilité des membres d’un objet.</a:t>
            </a:r>
          </a:p>
        </p:txBody>
      </p:sp>
    </p:spTree>
    <p:extLst>
      <p:ext uri="{BB962C8B-B14F-4D97-AF65-F5344CB8AC3E}">
        <p14:creationId xmlns="" xmlns:p14="http://schemas.microsoft.com/office/powerpoint/2010/main" val="26885523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Javascript</a:t>
            </a:r>
            <a:r>
              <a:rPr lang="fr-FR" dirty="0">
                <a:solidFill>
                  <a:schemeClr val="tx1"/>
                </a:solidFill>
              </a:rPr>
              <a:t> basics &amp; </a:t>
            </a:r>
            <a:r>
              <a:rPr lang="fr-FR" dirty="0" err="1">
                <a:solidFill>
                  <a:schemeClr val="tx1"/>
                </a:solidFill>
              </a:rPr>
              <a:t>wizardry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46" r="2846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0945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 et Méthodes privées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Les propriétés et méthodes privées des objets sont définis à l’intérieur du constructeur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2420888"/>
            <a:ext cx="6696744" cy="3293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function Container() 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function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privateMethod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privateProperty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++;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privateProperty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1;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 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c = new Container();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c.privateProperty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 // undefined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c.privateMethod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(); //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TypeError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5523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privilégiées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75656" y="1268760"/>
            <a:ext cx="7240848" cy="4800600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En définissant les méthodes publiques à l’intérieur du constructeur, celles-ci ont accès aux valeurs privées de l’objet.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71800" y="2420889"/>
            <a:ext cx="5688632" cy="4031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function Container() 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function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privateMethod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privateProperty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++;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privateProperty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1;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this.privilegedMethod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= function()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privateMethod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   return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privateProperty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};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 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c = new Container();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c.privilegedMethod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(); // 2</a:t>
            </a:r>
          </a:p>
          <a:p>
            <a:endParaRPr lang="fr-FR" sz="8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645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This &amp; That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837184"/>
          </a:xfrm>
        </p:spPr>
        <p:txBody>
          <a:bodyPr>
            <a:normAutofit lnSpcReduction="10000"/>
          </a:bodyPr>
          <a:lstStyle/>
          <a:p>
            <a:pPr marL="402336" lvl="1" indent="0">
              <a:buNone/>
            </a:pPr>
            <a:r>
              <a:rPr lang="fr-FR" dirty="0" smtClean="0"/>
              <a:t>A l’intérieur des méthodes privées, </a:t>
            </a:r>
            <a:r>
              <a:rPr lang="fr-FR" dirty="0" err="1" smtClean="0"/>
              <a:t>this</a:t>
            </a:r>
            <a:r>
              <a:rPr lang="fr-FR" dirty="0" smtClean="0"/>
              <a:t> est égal au contexte global, les méthodes et propriétés publiques ne sont donc plus accessibles.</a:t>
            </a:r>
          </a:p>
          <a:p>
            <a:pPr marL="402336" lvl="1" indent="0">
              <a:buNone/>
            </a:pPr>
            <a:endParaRPr lang="fr-FR" sz="800" dirty="0"/>
          </a:p>
          <a:p>
            <a:pPr marL="402336" lvl="1" indent="0">
              <a:buNone/>
            </a:pPr>
            <a:r>
              <a:rPr lang="fr-FR" dirty="0" smtClean="0"/>
              <a:t>Pour contourner ce problème, on stocke la valeur de </a:t>
            </a:r>
            <a:r>
              <a:rPr lang="fr-FR" dirty="0" err="1" smtClean="0"/>
              <a:t>this</a:t>
            </a:r>
            <a:r>
              <a:rPr lang="fr-FR" dirty="0" smtClean="0"/>
              <a:t> dans une autre propriété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35696" y="3356992"/>
            <a:ext cx="6696744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function Container() 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function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privateMethod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that.publicProperty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++;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that = this;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this.publicProperty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1;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5460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par prototype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1837184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dirty="0" smtClean="0"/>
              <a:t>En passant un objet au prototype d’un constructeur, les futures instances de ce constructeur « héritent » de ses membres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915816" y="2277447"/>
            <a:ext cx="5760640" cy="4031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function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Vehicule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modele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this.modele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modele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this.peutVoler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false;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function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Avion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Vehicule.apply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(this, arguments);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Avion.prototype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Vehicule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Avion.prototype.peutVoler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true;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mirage =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Avion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"Mirage 2000"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mirage.peutVoler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  // true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mirage.modele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     //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"Mirage 2000"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7067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par prototype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92247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dirty="0" smtClean="0"/>
              <a:t>Pour faire hériter un objet d’un autre objet, il est préférable de passer par ce </a:t>
            </a:r>
            <a:r>
              <a:rPr lang="fr-FR" dirty="0" err="1" smtClean="0"/>
              <a:t>helper</a:t>
            </a:r>
            <a:r>
              <a:rPr lang="fr-FR" dirty="0" smtClean="0"/>
              <a:t>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276872"/>
            <a:ext cx="7236368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Object.create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!== '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') {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Object.create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(o) {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F()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{};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F.prototype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o;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new F();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}; 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newObject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Object.create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oldObject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331640" y="5301208"/>
            <a:ext cx="7498080" cy="992247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Avec ES5, JavaScript dispose désormais d’une méthode équivalente…</a:t>
            </a:r>
          </a:p>
        </p:txBody>
      </p:sp>
    </p:spTree>
    <p:extLst>
      <p:ext uri="{BB962C8B-B14F-4D97-AF65-F5344CB8AC3E}">
        <p14:creationId xmlns="" xmlns:p14="http://schemas.microsoft.com/office/powerpoint/2010/main" val="4243329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par prototype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837184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dirty="0" smtClean="0"/>
              <a:t>Tout comme avec le constructeur, nous pouvons accéder aux </a:t>
            </a:r>
            <a:r>
              <a:rPr lang="fr-FR" dirty="0" err="1" smtClean="0"/>
              <a:t>methodes</a:t>
            </a:r>
            <a:r>
              <a:rPr lang="fr-FR" dirty="0" smtClean="0"/>
              <a:t> de l’objet hérité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12096" y="2440047"/>
            <a:ext cx="7236368" cy="3293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Vehicule.prototype.bouger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(destination)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return (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this.modele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va vers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destination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};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Avion.prototype.bouger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(destination) {</a:t>
            </a:r>
            <a:endParaRPr lang="fr-FR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return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Vehicule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.prototype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.bouger.call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destination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      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   +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 en volant";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mirage.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bouger(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Strasbourg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);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//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"Mirage 2000 va vers Strasbourg en volant"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6470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É</a:t>
            </a:r>
            <a:r>
              <a:rPr lang="fr-FR" dirty="0" smtClean="0"/>
              <a:t>volutions de JavaScript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85" r="808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0260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ECMAScript</a:t>
            </a:r>
            <a:r>
              <a:rPr lang="fr-FR" dirty="0"/>
              <a:t> </a:t>
            </a:r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2336" lvl="1" indent="0">
              <a:buNone/>
            </a:pPr>
            <a:r>
              <a:rPr lang="fr-FR" dirty="0" smtClean="0"/>
              <a:t>Spécification finalisée en 2009,  et implémentée dans les navigateurs suivants </a:t>
            </a:r>
            <a:r>
              <a:rPr lang="fr-FR" dirty="0" smtClean="0"/>
              <a:t>:</a:t>
            </a:r>
            <a:endParaRPr lang="fr-FR" dirty="0" smtClean="0"/>
          </a:p>
          <a:p>
            <a:pPr marL="402336" lvl="1" indent="0">
              <a:buNone/>
            </a:pPr>
            <a:r>
              <a:rPr lang="fr-FR" dirty="0" smtClean="0"/>
              <a:t>	Firefox 4, Chrome 13, Opéra 11.6,  Safari 5.1 et IE 9</a:t>
            </a:r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r>
              <a:rPr lang="fr-FR" dirty="0" smtClean="0"/>
              <a:t>Principales </a:t>
            </a:r>
            <a:r>
              <a:rPr lang="fr-FR" dirty="0" err="1" smtClean="0"/>
              <a:t>features</a:t>
            </a:r>
            <a:r>
              <a:rPr lang="fr-FR" dirty="0" smtClean="0"/>
              <a:t> :</a:t>
            </a:r>
            <a:endParaRPr lang="fr-FR" dirty="0"/>
          </a:p>
          <a:p>
            <a:pPr lvl="1"/>
            <a:r>
              <a:rPr lang="fr-FR" dirty="0" smtClean="0"/>
              <a:t>"use strict" : Variante restreinte de ES permettant une meilleure gestion des erreurs.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Clarification des ambiguïtés d’ES3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Meilleure gestion de l’orienté objet.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Quelques </a:t>
            </a:r>
            <a:r>
              <a:rPr lang="fr-FR" dirty="0" err="1" smtClean="0"/>
              <a:t>helpers</a:t>
            </a:r>
            <a:r>
              <a:rPr lang="fr-FR" dirty="0" smtClean="0"/>
              <a:t> (Base64, JSON…)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295681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ECMAScript</a:t>
            </a:r>
            <a:r>
              <a:rPr lang="fr-FR" dirty="0" smtClean="0"/>
              <a:t> </a:t>
            </a:r>
            <a:r>
              <a:rPr lang="fr-FR" dirty="0"/>
              <a:t>5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Nouvelles fonctions natives pour les </a:t>
            </a:r>
            <a:r>
              <a:rPr lang="fr-FR" dirty="0" err="1" smtClean="0"/>
              <a:t>Arrays</a:t>
            </a:r>
            <a:r>
              <a:rPr lang="fr-FR" dirty="0" smtClean="0"/>
              <a:t>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55776" y="1916832"/>
            <a:ext cx="6192688" cy="4248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["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"bar"].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(value, index)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console.log(index +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"-&gt;" + value);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}); // 0-&gt;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, 1-&gt;bar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["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"bar"].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(value, index)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return new String(value).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}); [3, 3]</a:t>
            </a: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["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"bar"].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(value, index)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return new String(value).slice(-1) === "r";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}); // ["bar"]</a:t>
            </a: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["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"bar"].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reduce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(value1, value2)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return new String(value1).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    new String(value2).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}); // 6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0551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 err="1"/>
              <a:t>ECMAScript</a:t>
            </a:r>
            <a:r>
              <a:rPr lang="fr-FR" dirty="0" smtClean="0"/>
              <a:t> </a:t>
            </a:r>
            <a:r>
              <a:rPr lang="fr-FR" dirty="0"/>
              <a:t>5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/>
              <a:t>Nouvelles fonctions </a:t>
            </a:r>
            <a:r>
              <a:rPr lang="fr-FR" dirty="0" smtClean="0"/>
              <a:t>pour l’Orienté Objet :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9672" y="1916832"/>
            <a:ext cx="6912768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var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Object.create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Object.prototype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,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myProperty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value: "TEST",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writable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enumerable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configurable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// ...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});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obj.hasOwnProperty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myProperty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Object.getPrototypeOf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 // Object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475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Instructions et </a:t>
            </a:r>
            <a:r>
              <a:rPr lang="fr-FR" dirty="0">
                <a:solidFill>
                  <a:schemeClr val="tx1"/>
                </a:solidFill>
              </a:rPr>
              <a:t>points-virgules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fr-FR" sz="2000" dirty="0" smtClean="0"/>
              <a:t>Comme dans chaque langage dont la syntaxe est inspirée du C, les instructions sont séparées par des points-virgules.</a:t>
            </a:r>
          </a:p>
          <a:p>
            <a:endParaRPr lang="fr-FR" sz="800" dirty="0"/>
          </a:p>
          <a:p>
            <a:pPr marL="82296" indent="0">
              <a:buNone/>
            </a:pPr>
            <a:r>
              <a:rPr lang="fr-FR" sz="2000" dirty="0" smtClean="0"/>
              <a:t>En revanche, leur usage dans le code source n’est pas obligatoire, et, en leur absence, </a:t>
            </a:r>
            <a:r>
              <a:rPr lang="fr-FR" sz="2000" dirty="0"/>
              <a:t>l’interpréteur insèrera </a:t>
            </a:r>
            <a:r>
              <a:rPr lang="fr-FR" sz="2000" dirty="0" smtClean="0"/>
              <a:t>ceux-ci aux endroits appropriés. Sauf que…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99791" y="3508553"/>
            <a:ext cx="5791889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return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: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bar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}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//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undefined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var value =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 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[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foo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,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bar"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].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indexOf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(value)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//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TypeError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4116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ECMAScript</a:t>
            </a:r>
            <a:r>
              <a:rPr lang="fr-FR" dirty="0" smtClean="0"/>
              <a:t> </a:t>
            </a:r>
            <a:r>
              <a:rPr lang="fr-FR" dirty="0"/>
              <a:t>5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Accessibilité des propriétés en fonction de leur configuration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7344816" cy="191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64286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Utiliser </a:t>
            </a:r>
            <a:r>
              <a:rPr lang="fr-FR" sz="1800" dirty="0" err="1" smtClean="0">
                <a:latin typeface="Consolas" pitchFamily="49" charset="0"/>
                <a:cs typeface="Consolas" pitchFamily="49" charset="0"/>
              </a:rPr>
              <a:t>Object.create</a:t>
            </a:r>
            <a:r>
              <a:rPr lang="fr-FR" dirty="0" smtClean="0"/>
              <a:t> pour l’héritage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83768" y="1916832"/>
            <a:ext cx="6372272" cy="4278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Shape()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0;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0;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function Rectangle() {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Shape.call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(this);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Rectangle.prototype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Object.create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Shape.prototype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Rectangle.prototype.constructor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Rectangle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Rectangle();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Rectangle // true.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Shape // true.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7086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err="1" smtClean="0"/>
              <a:t>Harmony</a:t>
            </a:r>
            <a:r>
              <a:rPr lang="fr-FR" dirty="0" smtClean="0"/>
              <a:t> est le nom de code de la version d’ES en cours de développement ( on parle également de </a:t>
            </a:r>
            <a:r>
              <a:rPr lang="fr-FR" dirty="0" err="1" smtClean="0"/>
              <a:t>ES.next</a:t>
            </a:r>
            <a:r>
              <a:rPr lang="fr-FR" dirty="0" smtClean="0"/>
              <a:t> )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r>
              <a:rPr lang="fr-FR" dirty="0" smtClean="0"/>
              <a:t>Lorsqu’elle sera finalisée, cette version sera la 6</a:t>
            </a:r>
            <a:r>
              <a:rPr lang="fr-FR" baseline="30000" dirty="0" smtClean="0"/>
              <a:t>ème</a:t>
            </a:r>
            <a:r>
              <a:rPr lang="fr-FR" dirty="0" smtClean="0"/>
              <a:t> d’</a:t>
            </a:r>
            <a:r>
              <a:rPr lang="fr-FR" dirty="0" err="1" smtClean="0"/>
              <a:t>ECMAScript</a:t>
            </a: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r>
              <a:rPr lang="fr-FR" dirty="0" smtClean="0"/>
              <a:t>Celle-ci, contrairement à ES5, contiendra de nombreuses nouveautés.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r>
              <a:rPr lang="fr-FR" dirty="0" smtClean="0"/>
              <a:t>Il est possible d’utiliser dès maintenant les nouveautés d’ES6 en compilant ses scripts avec un préprocesseur coté serveur.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0551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fr-FR" sz="2200" dirty="0" smtClean="0"/>
              <a:t> &amp;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200" dirty="0" smtClean="0">
                <a:latin typeface="+mj-lt"/>
                <a:cs typeface="Consolas" pitchFamily="49" charset="0"/>
              </a:rPr>
              <a:t>pour définir des variables avec une portée limitée au bloc de code :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02336" lvl="1" indent="0">
              <a:buNone/>
            </a:pPr>
            <a:endParaRPr lang="fr-FR" sz="2200" dirty="0"/>
          </a:p>
          <a:p>
            <a:pPr marL="402336" lvl="1" indent="0">
              <a:buNone/>
            </a:pPr>
            <a:endParaRPr lang="fr-FR" sz="2200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19672" y="2525995"/>
            <a:ext cx="6984776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var a = 10;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fr-FR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let a = 20;  </a:t>
            </a:r>
            <a:endParaRPr lang="fr-FR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 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a; // 10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MY_VALUE = 1;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MY_VALUE = 2;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MY_VALUE; // 1</a:t>
            </a: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896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03648" y="1340768"/>
            <a:ext cx="7498080" cy="480060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200" dirty="0" smtClean="0"/>
              <a:t>Arrow </a:t>
            </a:r>
            <a:r>
              <a:rPr lang="fr-FR" sz="2200" dirty="0" err="1" smtClean="0"/>
              <a:t>functions</a:t>
            </a:r>
            <a:r>
              <a:rPr lang="fr-FR" sz="2200" dirty="0" smtClean="0"/>
              <a:t> :</a:t>
            </a:r>
          </a:p>
          <a:p>
            <a:pPr marL="402336" lvl="1" indent="0">
              <a:buNone/>
            </a:pPr>
            <a:endParaRPr lang="fr-FR" sz="2200" dirty="0"/>
          </a:p>
          <a:p>
            <a:pPr marL="402336" lvl="1" indent="0">
              <a:buNone/>
            </a:pPr>
            <a:endParaRPr lang="fr-FR" sz="2200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19672" y="1844824"/>
            <a:ext cx="6984776" cy="4031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// ES5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Person()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0;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(function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growUp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{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this.age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}.bind(this),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1000);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// ES6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function Person()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this.age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0;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setInterval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(() =&gt; {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this.age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++; }, 1000);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175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200" dirty="0" err="1" smtClean="0"/>
              <a:t>Spread</a:t>
            </a:r>
            <a:r>
              <a:rPr lang="fr-FR" sz="2200" dirty="0" smtClean="0"/>
              <a:t> </a:t>
            </a:r>
            <a:r>
              <a:rPr lang="fr-FR" sz="2200" dirty="0" err="1" smtClean="0"/>
              <a:t>Operator</a:t>
            </a:r>
            <a:endParaRPr lang="fr-FR" sz="2200" dirty="0" smtClean="0"/>
          </a:p>
          <a:p>
            <a:pPr marL="402336" lvl="1" indent="0">
              <a:buNone/>
            </a:pPr>
            <a:endParaRPr lang="fr-FR" sz="2200" dirty="0"/>
          </a:p>
          <a:p>
            <a:pPr marL="402336" lvl="1" indent="0">
              <a:buNone/>
            </a:pPr>
            <a:endParaRPr lang="fr-FR" sz="2200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03648" y="2080007"/>
            <a:ext cx="7236368" cy="3293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// Pour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récuperer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le reste des arguments d’une fonction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(format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...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// ...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printf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Bonjour %s",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Paul");</a:t>
            </a: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// pour passer un tableau à la place d’une liste d’arguments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var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dateValues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[2014, 06, 17];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new Date(...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dateValues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 // 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Thu Jul 17 2014 00:00:00 GMT+0200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7448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200" dirty="0" smtClean="0"/>
              <a:t>Modules</a:t>
            </a:r>
          </a:p>
          <a:p>
            <a:pPr marL="402336" lvl="1" indent="0">
              <a:buNone/>
            </a:pPr>
            <a:endParaRPr lang="fr-FR" sz="2200" dirty="0"/>
          </a:p>
          <a:p>
            <a:pPr marL="402336" lvl="1" indent="0">
              <a:buNone/>
            </a:pPr>
            <a:endParaRPr lang="fr-FR" sz="2200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10998" y="2049229"/>
            <a:ext cx="6993450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// calc.js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var multiplier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(x)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(y)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return x * y;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export { multiplier }</a:t>
            </a: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// app.js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import { multiplier }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from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"./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adder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multiplier(3)(2); // 6 </a:t>
            </a: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221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 </a:t>
            </a:r>
            <a:r>
              <a:rPr lang="en-US" dirty="0" err="1" smtClean="0"/>
              <a:t>ensuite</a:t>
            </a:r>
            <a:r>
              <a:rPr lang="en-US" dirty="0" smtClean="0"/>
              <a:t>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Certaines nouveautés sont déjà prévues pour ES7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0998" y="2049229"/>
            <a:ext cx="7236368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var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response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await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fetch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(url);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var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json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await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response.body.to(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json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');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5204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 </a:t>
            </a:r>
            <a:r>
              <a:rPr lang="en-US" dirty="0" err="1" smtClean="0"/>
              <a:t>aujourd’hui</a:t>
            </a:r>
            <a:r>
              <a:rPr lang="en-US" dirty="0" smtClean="0"/>
              <a:t>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096832" cy="4800600"/>
          </a:xfrm>
        </p:spPr>
        <p:txBody>
          <a:bodyPr/>
          <a:lstStyle/>
          <a:p>
            <a:pPr lvl="1"/>
            <a:r>
              <a:rPr lang="fr-FR" dirty="0" err="1" smtClean="0"/>
              <a:t>ECMAScript</a:t>
            </a:r>
            <a:r>
              <a:rPr lang="fr-FR" dirty="0" smtClean="0"/>
              <a:t> 5 est implémenté dans toutes les dernières versions des navigateurs.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Underscore.js ou </a:t>
            </a:r>
            <a:r>
              <a:rPr lang="fr-FR" dirty="0" err="1" smtClean="0"/>
              <a:t>jQuery</a:t>
            </a:r>
            <a:r>
              <a:rPr lang="fr-FR" dirty="0" smtClean="0"/>
              <a:t> pour assurer la </a:t>
            </a:r>
            <a:r>
              <a:rPr lang="fr-FR" dirty="0" err="1" smtClean="0"/>
              <a:t>rétro-compatibilité</a:t>
            </a:r>
            <a:r>
              <a:rPr lang="fr-FR" dirty="0" smtClean="0"/>
              <a:t> (et +)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Certaines fonctionnalités d’</a:t>
            </a:r>
            <a:r>
              <a:rPr lang="fr-FR" dirty="0" err="1" smtClean="0"/>
              <a:t>ECMAScript</a:t>
            </a:r>
            <a:r>
              <a:rPr lang="fr-FR" dirty="0" smtClean="0"/>
              <a:t> 6 sont disponibles en passant par un </a:t>
            </a:r>
            <a:r>
              <a:rPr lang="fr-FR" dirty="0" err="1" smtClean="0"/>
              <a:t>pré-processeur</a:t>
            </a:r>
            <a:r>
              <a:rPr lang="fr-FR" dirty="0" smtClean="0"/>
              <a:t> adapté.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Ou en utilisant un langage comme </a:t>
            </a:r>
            <a:r>
              <a:rPr lang="fr-FR" dirty="0" err="1" smtClean="0"/>
              <a:t>CoffeeScript</a:t>
            </a:r>
            <a:r>
              <a:rPr lang="fr-FR" dirty="0" smtClean="0"/>
              <a:t> ou </a:t>
            </a:r>
            <a:r>
              <a:rPr lang="fr-FR" dirty="0" err="1" smtClean="0"/>
              <a:t>TypeScript</a:t>
            </a:r>
            <a:r>
              <a:rPr lang="fr-FR" dirty="0" smtClean="0"/>
              <a:t>, qui ont beaucoup influencés ES6.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57193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/^Reg(</a:t>
            </a:r>
            <a:r>
              <a:rPr lang="fr-FR" dirty="0" err="1" smtClean="0"/>
              <a:t>exp</a:t>
            </a:r>
            <a:r>
              <a:rPr lang="fr-FR" dirty="0" smtClean="0"/>
              <a:t>?|</a:t>
            </a:r>
            <a:r>
              <a:rPr lang="fr-FR" dirty="0" err="1" smtClean="0"/>
              <a:t>ular</a:t>
            </a:r>
            <a:r>
              <a:rPr lang="fr-FR" dirty="0" smtClean="0"/>
              <a:t> expressions)$/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xkcd.com</a:t>
            </a:r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018" r="17018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5664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Valeurs et types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fr-FR" sz="2000" dirty="0" smtClean="0"/>
          </a:p>
          <a:p>
            <a:r>
              <a:rPr lang="fr-FR" sz="2000" dirty="0" smtClean="0"/>
              <a:t>Chaque </a:t>
            </a:r>
            <a:r>
              <a:rPr lang="fr-FR" sz="2000" dirty="0"/>
              <a:t>valeur en </a:t>
            </a:r>
            <a:r>
              <a:rPr lang="fr-FR" sz="2000" dirty="0" smtClean="0"/>
              <a:t>JavaScript </a:t>
            </a:r>
            <a:r>
              <a:rPr lang="fr-FR" sz="2000" dirty="0"/>
              <a:t>a un type parmi les 6 types de base :</a:t>
            </a:r>
          </a:p>
          <a:p>
            <a:pPr lvl="1"/>
            <a:r>
              <a:rPr lang="fr-FR" dirty="0"/>
              <a:t>Les nombres (</a:t>
            </a:r>
            <a:r>
              <a:rPr lang="fr-FR" sz="18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Les chaînes de </a:t>
            </a:r>
            <a:r>
              <a:rPr lang="fr-FR" dirty="0" err="1"/>
              <a:t>caracères</a:t>
            </a:r>
            <a:r>
              <a:rPr lang="fr-FR" dirty="0"/>
              <a:t> (</a:t>
            </a:r>
            <a:r>
              <a:rPr lang="fr-FR" sz="1800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Les booléens (</a:t>
            </a:r>
            <a:r>
              <a:rPr lang="fr-FR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Les objets (</a:t>
            </a:r>
            <a:r>
              <a:rPr lang="fr-FR" sz="18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Les fonctions (</a:t>
            </a:r>
            <a:r>
              <a:rPr lang="fr-FR" sz="18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Les valeurs indéfinies (</a:t>
            </a:r>
            <a:r>
              <a:rPr lang="fr-FR" sz="1800" dirty="0" err="1">
                <a:latin typeface="Consolas" pitchFamily="49" charset="0"/>
                <a:cs typeface="Consolas" pitchFamily="49" charset="0"/>
              </a:rPr>
              <a:t>undefined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marL="365760" lvl="1" indent="0">
              <a:buNone/>
            </a:pPr>
            <a:r>
              <a:rPr lang="fr-FR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/>
              <a:t> permet de </a:t>
            </a:r>
            <a:r>
              <a:rPr lang="fr-FR" dirty="0" err="1"/>
              <a:t>récuperer</a:t>
            </a:r>
            <a:r>
              <a:rPr lang="fr-FR" dirty="0"/>
              <a:t> le type d’une valeur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26008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</a:t>
            </a:r>
            <a:r>
              <a:rPr lang="en-US" dirty="0" err="1" smtClean="0"/>
              <a:t>Régulières</a:t>
            </a:r>
            <a:r>
              <a:rPr lang="en-US" dirty="0" smtClean="0"/>
              <a:t> 101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250384" y="5661248"/>
            <a:ext cx="7498080" cy="720080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Mais aussi dans les IDE, CLI, bases de données etc.</a:t>
            </a:r>
          </a:p>
          <a:p>
            <a:pPr marL="402336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9672" y="3115994"/>
            <a:ext cx="6768752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if (/^p$/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i.test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element.nodeName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)) { ... }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property.replace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(/^-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webkit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-/, "-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moz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-");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contact@example.net".match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(/(\w+@)/)[1]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&lt;input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zip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pattern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d{5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}" /&gt;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250384" y="2132856"/>
            <a:ext cx="7282056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JavaScript supporte nativement les expressions régulières depuis ES3, les cas d’utilisations sont nombreux :</a:t>
            </a:r>
          </a:p>
          <a:p>
            <a:pPr marL="402336" lvl="1" indent="0">
              <a:buFont typeface="Verdana"/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19672" y="1412776"/>
            <a:ext cx="676875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/pattern/flags</a:t>
            </a: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4745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249096" y="1412776"/>
            <a:ext cx="728205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Les flags permettent de modifier le comportement du pattern. En JavaScript, seuls 3 flags sont supportés :</a:t>
            </a:r>
          </a:p>
          <a:p>
            <a:pPr marL="402336" lvl="1" indent="0">
              <a:buFont typeface="Verdana"/>
              <a:buNone/>
            </a:pPr>
            <a:endParaRPr lang="fr-FR" dirty="0"/>
          </a:p>
          <a:p>
            <a:pPr lvl="1"/>
            <a:r>
              <a:rPr lang="fr-FR" dirty="0" smtClean="0"/>
              <a:t>i : Ne prends pas la casse en compte</a:t>
            </a:r>
          </a:p>
          <a:p>
            <a:pPr lvl="1"/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g : capture globale </a:t>
            </a:r>
          </a:p>
          <a:p>
            <a:pPr marL="402336" lvl="1" indent="0">
              <a:buFont typeface="Verdana"/>
              <a:buNone/>
            </a:pPr>
            <a:endParaRPr lang="fr-FR" dirty="0" smtClean="0"/>
          </a:p>
          <a:p>
            <a:pPr marL="402336" lvl="1" indent="0">
              <a:buFont typeface="Verdana"/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/>
              <a:t>m</a:t>
            </a:r>
            <a:r>
              <a:rPr lang="fr-FR" dirty="0" smtClean="0"/>
              <a:t> : </a:t>
            </a:r>
            <a:r>
              <a:rPr lang="fr-FR" dirty="0" err="1" smtClean="0"/>
              <a:t>multiligne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19672" y="2924944"/>
            <a:ext cx="676875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/a/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i.test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 ... ) // ok pour les strings contenant a ou A</a:t>
            </a: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19672" y="4140369"/>
            <a:ext cx="676875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"a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a".match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(/a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/)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["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a"]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a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a".match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(/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a/g)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// ["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a",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a",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"a"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87341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Borner</a:t>
            </a:r>
            <a:r>
              <a:rPr lang="en-US" dirty="0" smtClean="0"/>
              <a:t> les expressions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249096" y="1412776"/>
            <a:ext cx="7282056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Les symboles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fr-FR" dirty="0" smtClean="0"/>
              <a:t> et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fr-FR" dirty="0" smtClean="0"/>
              <a:t> permettent de borner l’expression: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9672" y="1916832"/>
            <a:ext cx="6768752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/hello$/.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test("hello world")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// false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/hello/.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test("hello world")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/^hello/.test("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say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hello")        // false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/hello/.test("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say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hello")     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/^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hello$/.test("hello")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//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/^hello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$/.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test(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say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hello world")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false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1250384" y="4581128"/>
            <a:ext cx="7282056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En mode </a:t>
            </a:r>
            <a:r>
              <a:rPr lang="fr-FR" dirty="0" err="1" smtClean="0"/>
              <a:t>multiline</a:t>
            </a:r>
            <a:r>
              <a:rPr lang="fr-FR" dirty="0" smtClean="0"/>
              <a:t>,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fr-FR" dirty="0" smtClean="0"/>
              <a:t> et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fr-FR" dirty="0" smtClean="0"/>
              <a:t> bornent seulement chaque ligne 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19672" y="5157192"/>
            <a:ext cx="676875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/^hello$/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m.test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hello\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nworld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")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9110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Méta-caractères</a:t>
            </a:r>
            <a:r>
              <a:rPr lang="en-US" dirty="0" smtClean="0"/>
              <a:t> &amp; </a:t>
            </a:r>
            <a:r>
              <a:rPr lang="en-US" dirty="0" err="1" smtClean="0"/>
              <a:t>échappement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249096" y="1412776"/>
            <a:ext cx="7282056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Le point </a:t>
            </a:r>
            <a:r>
              <a:rPr lang="fr-FR" dirty="0"/>
              <a:t>". </a:t>
            </a:r>
            <a:r>
              <a:rPr lang="fr-FR" dirty="0" smtClean="0"/>
              <a:t>" correspond à tous les caractères, sauf \n</a:t>
            </a:r>
            <a:r>
              <a:rPr lang="fr-FR" dirty="0"/>
              <a:t>  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619672" y="1916832"/>
            <a:ext cx="6768752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/^.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$/.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test("cat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      //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/^.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$/.test("bat")  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/^.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$/.test("%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")  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/^.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$/.test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("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  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1250384" y="5661248"/>
            <a:ext cx="7282056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Les autres méta-caractères :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[ { ( \ ^ $ . | ? * +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19672" y="4581128"/>
            <a:ext cx="676875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/@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example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\.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com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$/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m.test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test@example.com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") //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/@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example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\.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com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$/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m.test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test@example%com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 // false</a:t>
            </a: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1236937" y="3573016"/>
            <a:ext cx="7282056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Pour utiliser de manière littérale un méta-caractère, il faut l’échapper avec un </a:t>
            </a:r>
            <a:r>
              <a:rPr lang="fr-FR" dirty="0" err="1" smtClean="0"/>
              <a:t>anti-slash</a:t>
            </a:r>
            <a:r>
              <a:rPr lang="fr-FR" dirty="0" smtClean="0"/>
              <a:t> : 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\.</a:t>
            </a:r>
          </a:p>
        </p:txBody>
      </p:sp>
    </p:spTree>
    <p:extLst>
      <p:ext uri="{BB962C8B-B14F-4D97-AF65-F5344CB8AC3E}">
        <p14:creationId xmlns="" xmlns:p14="http://schemas.microsoft.com/office/powerpoint/2010/main" val="14723315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Quantifieurs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54</a:t>
            </a:fld>
            <a:endParaRPr lang="fr-FR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249096" y="1412776"/>
            <a:ext cx="7282056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On peut cibler plusieurs caractères (ou série de caractère) de suite grâce aux quantifieurs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9672" y="2132856"/>
            <a:ext cx="676875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helllllo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".match(/l{3}/)    // 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lll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helllllo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".match(/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l{3,}/)   // 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lllll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 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helllllo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".match(/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l{3,4}/)  //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llll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1236937" y="3284984"/>
            <a:ext cx="7282056" cy="23042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Certains méta-caractères servent de raccourcis :</a:t>
            </a:r>
          </a:p>
          <a:p>
            <a:pPr lvl="1"/>
            <a:r>
              <a:rPr lang="fr-FR" sz="1800" dirty="0" smtClean="0">
                <a:latin typeface="Consolas" pitchFamily="49" charset="0"/>
                <a:cs typeface="Consolas" pitchFamily="49" charset="0"/>
              </a:rPr>
              <a:t>? : </a:t>
            </a:r>
            <a:r>
              <a:rPr lang="fr-FR" dirty="0" smtClean="0">
                <a:latin typeface="+mj-lt"/>
                <a:cs typeface="Consolas" pitchFamily="49" charset="0"/>
              </a:rPr>
              <a:t>0 ou 1 caractère</a:t>
            </a:r>
          </a:p>
          <a:p>
            <a:pPr lvl="1"/>
            <a:r>
              <a:rPr lang="fr-FR" sz="1800" dirty="0" smtClean="0">
                <a:latin typeface="Consolas" pitchFamily="49" charset="0"/>
                <a:cs typeface="Consolas" pitchFamily="49" charset="0"/>
              </a:rPr>
              <a:t>* : </a:t>
            </a:r>
            <a:r>
              <a:rPr lang="fr-FR" dirty="0" smtClean="0">
                <a:latin typeface="+mj-lt"/>
                <a:cs typeface="Consolas" pitchFamily="49" charset="0"/>
              </a:rPr>
              <a:t>0 ou n caractères</a:t>
            </a:r>
          </a:p>
          <a:p>
            <a:pPr lvl="1"/>
            <a:r>
              <a:rPr lang="fr-FR" sz="1800" dirty="0" smtClean="0">
                <a:latin typeface="Consolas" pitchFamily="49" charset="0"/>
                <a:cs typeface="Consolas" pitchFamily="49" charset="0"/>
              </a:rPr>
              <a:t>+ : </a:t>
            </a:r>
            <a:r>
              <a:rPr lang="fr-FR" dirty="0" smtClean="0">
                <a:latin typeface="+mj-lt"/>
                <a:cs typeface="Consolas" pitchFamily="49" charset="0"/>
              </a:rPr>
              <a:t>au moins 1 caractère</a:t>
            </a:r>
          </a:p>
          <a:p>
            <a:pPr lvl="1"/>
            <a:endParaRPr lang="fr-FR" sz="800" dirty="0" smtClean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r>
              <a:rPr lang="fr-FR" dirty="0" smtClean="0">
                <a:latin typeface="+mj-lt"/>
                <a:cs typeface="Consolas" pitchFamily="49" charset="0"/>
              </a:rPr>
              <a:t>Pour empêcher l’avarice des quantifieurs, on ajoute un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?</a:t>
            </a:r>
            <a:r>
              <a:rPr lang="fr-FR" dirty="0" smtClean="0">
                <a:latin typeface="+mj-lt"/>
                <a:cs typeface="Consolas" pitchFamily="49" charset="0"/>
              </a:rPr>
              <a:t> après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83768" y="5445224"/>
            <a:ext cx="6192688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"&lt;p&gt;Hello&lt;/p&gt;".match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(/&lt;.+&gt;/)   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// "&lt;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p&gt;Hello&lt;/p&gt;"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"&lt;p&gt;Hello&lt;/p&gt;".match(/&lt;.+?&gt;/)   // "&lt;p&gt;"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5895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de </a:t>
            </a:r>
            <a:r>
              <a:rPr lang="en-US" dirty="0" err="1" smtClean="0"/>
              <a:t>caractères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249096" y="1412776"/>
            <a:ext cx="7282056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Les Crochets permettent de cibler parmi plusieurs caractères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9672" y="1844824"/>
            <a:ext cx="676875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/[abc]{2}/.test("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aa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/[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abc]{2}/.test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")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/[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abc]{2}/.test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ac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   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1236936" y="2996952"/>
            <a:ext cx="7439519" cy="309634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Le tiret permet de définir des gammes de caractères :</a:t>
            </a:r>
          </a:p>
          <a:p>
            <a:pPr marL="402336" lvl="1" indent="0">
              <a:buNone/>
            </a:pPr>
            <a:endParaRPr lang="fr-FR" dirty="0" smtClean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endParaRPr lang="fr-FR" dirty="0" smtClean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endParaRPr lang="fr-FR" sz="1600" dirty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r>
              <a:rPr lang="fr-FR" dirty="0" smtClean="0">
                <a:latin typeface="+mj-lt"/>
                <a:cs typeface="Consolas" pitchFamily="49" charset="0"/>
              </a:rPr>
              <a:t>Raccourcis : 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\w = [a-zA-Z0-9_] \</a:t>
            </a:r>
            <a:r>
              <a:rPr lang="fr-FR" sz="1800" dirty="0">
                <a:latin typeface="Consolas" pitchFamily="49" charset="0"/>
                <a:cs typeface="Consolas" pitchFamily="49" charset="0"/>
              </a:rPr>
              <a:t>d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0-9] \s = [\t\r\n ]</a:t>
            </a:r>
          </a:p>
          <a:p>
            <a:pPr marL="402336" lvl="1" indent="0">
              <a:buNone/>
            </a:pPr>
            <a:endParaRPr lang="fr-FR" sz="1800" dirty="0" smtClean="0">
              <a:latin typeface="Consolas" pitchFamily="49" charset="0"/>
              <a:cs typeface="Consolas" pitchFamily="49" charset="0"/>
            </a:endParaRPr>
          </a:p>
          <a:p>
            <a:pPr marL="402336" lvl="1" indent="0">
              <a:buNone/>
            </a:pPr>
            <a:r>
              <a:rPr lang="fr-FR" dirty="0" smtClean="0">
                <a:latin typeface="+mj-lt"/>
                <a:cs typeface="Consolas" pitchFamily="49" charset="0"/>
              </a:rPr>
              <a:t>Négation de classes :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02336" lvl="1" indent="0">
              <a:buNone/>
            </a:pP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[^a] = </a:t>
            </a:r>
            <a:r>
              <a:rPr lang="fr-FR" dirty="0" smtClean="0">
                <a:latin typeface="+mj-lt"/>
                <a:cs typeface="Consolas" pitchFamily="49" charset="0"/>
              </a:rPr>
              <a:t>Tout sauf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 a, \W = [^\w] , \D = [^\d] , \S = [^\s]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19672" y="3429000"/>
            <a:ext cx="676875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/[a-z]+/.test("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aeiuwvzmoiqergbwc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/[A-Z0-9]+/.test(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AFAZ81AZHHZ48")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94293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Parenthèses</a:t>
            </a:r>
            <a:r>
              <a:rPr lang="en-US" dirty="0" smtClean="0"/>
              <a:t> &amp; Captures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56</a:t>
            </a:fld>
            <a:endParaRPr lang="fr-FR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259632" y="1268760"/>
            <a:ext cx="7282056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Les parenthèses permettent à la fois de laisser un choix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9672" y="1700808"/>
            <a:ext cx="676875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/bon(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jour|soir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)/.test("bonjour")  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bon(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jour|soir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)/.test("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bonsoir")   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1259632" y="2636912"/>
            <a:ext cx="7439519" cy="309634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Mais aussi de capturer une partie du pattern :</a:t>
            </a:r>
          </a:p>
          <a:p>
            <a:pPr marL="402336" lvl="1" indent="0">
              <a:buNone/>
            </a:pPr>
            <a:endParaRPr lang="fr-FR" dirty="0" smtClean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endParaRPr lang="fr-FR" dirty="0" smtClean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r>
              <a:rPr lang="fr-FR" dirty="0" smtClean="0">
                <a:latin typeface="+mj-lt"/>
                <a:cs typeface="Consolas" pitchFamily="49" charset="0"/>
              </a:rPr>
              <a:t>On peut empêcher ce comportement avec "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?:" </a:t>
            </a:r>
          </a:p>
          <a:p>
            <a:pPr marL="402336" lvl="1" indent="0">
              <a:buNone/>
            </a:pPr>
            <a:endParaRPr lang="fr-FR" dirty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endParaRPr lang="fr-FR" dirty="0" smtClean="0">
              <a:latin typeface="+mj-lt"/>
              <a:cs typeface="Consolas" pitchFamily="49" charset="0"/>
            </a:endParaRPr>
          </a:p>
          <a:p>
            <a:pPr marL="402336" lvl="1" indent="0">
              <a:buNone/>
            </a:pPr>
            <a:r>
              <a:rPr lang="fr-FR" dirty="0" smtClean="0">
                <a:latin typeface="+mj-lt"/>
                <a:cs typeface="Consolas" pitchFamily="49" charset="0"/>
              </a:rPr>
              <a:t>Ou bien utiliser ce qui a été capturé au sein même du pattern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19672" y="3068960"/>
            <a:ext cx="676875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bonsoir".match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/bon(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jour|soir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)/)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["bonsoir", 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soir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"]</a:t>
            </a: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619672" y="4221088"/>
            <a:ext cx="676875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bonsoir".match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/bon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(?: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jour|soir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)/)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["bonsoir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"]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27784" y="5661248"/>
            <a:ext cx="6336704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"&lt;p&gt;Hello&lt;/p&gt;".match(/&lt;([a-z]+?)&gt;(\w+)&lt;\/\1&gt;/)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// ["hello", "p", "hello"]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3857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Limite</a:t>
            </a:r>
            <a:r>
              <a:rPr lang="en-US" dirty="0" smtClean="0"/>
              <a:t> des mots &amp; assertions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1249096" y="1412776"/>
            <a:ext cx="7282056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Le caractère spécial \b capture la limite entre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\w</a:t>
            </a:r>
            <a:r>
              <a:rPr lang="fr-FR" dirty="0" smtClean="0"/>
              <a:t> et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\W</a:t>
            </a:r>
            <a:r>
              <a:rPr lang="fr-FR" dirty="0" smtClean="0">
                <a:latin typeface="+mj-lt"/>
                <a:cs typeface="Consolas" pitchFamily="49" charset="0"/>
              </a:rPr>
              <a:t>, c’est particulièrement </a:t>
            </a:r>
            <a:r>
              <a:rPr lang="fr-FR" dirty="0" smtClean="0">
                <a:latin typeface="+mj-lt"/>
              </a:rPr>
              <a:t> utile pour tester la présence d’un mot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9672" y="2268161"/>
            <a:ext cx="676875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/\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bfoo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\b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/.test("bar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bar");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/\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bfoo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\b/.test("bar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foobar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1236936" y="3429000"/>
            <a:ext cx="7439519" cy="266429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None/>
            </a:pPr>
            <a:r>
              <a:rPr lang="fr-FR" dirty="0" smtClean="0"/>
              <a:t>Il est également possible de capturer des éléments en fonction de ce qui leur suit, ou non, avec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(?=</a:t>
            </a:r>
            <a:r>
              <a:rPr lang="fr-FR" dirty="0" smtClean="0"/>
              <a:t> et </a:t>
            </a:r>
            <a:r>
              <a:rPr lang="fr-FR" sz="1800" dirty="0" smtClean="0">
                <a:latin typeface="Consolas" pitchFamily="49" charset="0"/>
                <a:cs typeface="Consolas" pitchFamily="49" charset="0"/>
              </a:rPr>
              <a:t>(?!</a:t>
            </a:r>
            <a:r>
              <a:rPr lang="fr-FR" dirty="0" smtClean="0"/>
              <a:t> :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r>
              <a:rPr lang="fr-FR" dirty="0" smtClean="0"/>
              <a:t>Pas de possibilité de retour en arrière en </a:t>
            </a:r>
            <a:r>
              <a:rPr lang="fr-FR" dirty="0" err="1" smtClean="0"/>
              <a:t>ECMAScript</a:t>
            </a:r>
            <a:r>
              <a:rPr lang="fr-FR" dirty="0" smtClean="0"/>
              <a:t>  :(</a:t>
            </a:r>
          </a:p>
          <a:p>
            <a:pPr marL="402336" lvl="1" indent="0">
              <a:buNone/>
            </a:pP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619672" y="4221088"/>
            <a:ext cx="676875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ab;cdz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".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match(/\w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+(?=z)/);  // ["cd"]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ab;cdz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".match(/\w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+(?!z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)/);  //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["ab"]</a:t>
            </a:r>
          </a:p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8784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APIs HTML5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58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2" r="8152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3520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&amp; </a:t>
            </a:r>
            <a:r>
              <a:rPr lang="en-US" dirty="0" err="1" smtClean="0"/>
              <a:t>FileReader</a:t>
            </a:r>
            <a:r>
              <a:rPr lang="en-US" dirty="0" smtClean="0"/>
              <a:t> API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250384" y="1412776"/>
            <a:ext cx="7498080" cy="4800600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Permet de lire et manipuler les fichiers depuis le navigateur, sans avoir a les envoyer vers le serveur.</a:t>
            </a:r>
          </a:p>
          <a:p>
            <a:pPr marL="402336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55776" y="2276872"/>
            <a:ext cx="6336704" cy="4031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readFile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(e)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var file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e.target.files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[0];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// récupération des données du fichier :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console.log(file.name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file.size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file.type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// lecture asynchrone du contenu du fichier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var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reader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FileReader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reader.onload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img.src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evt.target.result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};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reader.readAsDataURL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(file);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  </a:t>
            </a:r>
          </a:p>
          <a:p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input[type=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file"]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.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('change',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readFile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132716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== et ===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L’opérateur == convertit si besoin les opérandes pour qu’elles soient du même type.</a:t>
            </a:r>
          </a:p>
          <a:p>
            <a:r>
              <a:rPr lang="fr-FR" sz="2000" dirty="0" smtClean="0"/>
              <a:t>L’opérateur === renvoie false si les opérandes ne sont pas du même type.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4937" y="3429000"/>
            <a:ext cx="6696744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 a = 4,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b =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4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";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a == b            //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a === b           // false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a ===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parseInt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(b) //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3876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250384" y="1412776"/>
            <a:ext cx="7498080" cy="4800600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Chaque </a:t>
            </a:r>
            <a:r>
              <a:rPr lang="fr-FR" dirty="0"/>
              <a:t>URL doit correspondre à une ressource (document html, image, etc</a:t>
            </a:r>
            <a:r>
              <a:rPr lang="fr-FR" dirty="0" smtClean="0"/>
              <a:t>.).  AJAX </a:t>
            </a:r>
            <a:r>
              <a:rPr lang="fr-FR" dirty="0"/>
              <a:t>brise cette cohérence</a:t>
            </a:r>
            <a:r>
              <a:rPr lang="fr-FR" dirty="0" smtClean="0"/>
              <a:t>.</a:t>
            </a:r>
          </a:p>
          <a:p>
            <a:pPr marL="402336" lvl="1" indent="0">
              <a:buNone/>
            </a:pPr>
            <a:endParaRPr lang="fr-FR" sz="1400" dirty="0"/>
          </a:p>
          <a:p>
            <a:pPr marL="402336" lvl="1" indent="0">
              <a:buNone/>
            </a:pPr>
            <a:r>
              <a:rPr lang="fr-FR" dirty="0"/>
              <a:t>L’API </a:t>
            </a:r>
            <a:r>
              <a:rPr lang="fr-FR" dirty="0" err="1"/>
              <a:t>History</a:t>
            </a:r>
            <a:r>
              <a:rPr lang="fr-FR" dirty="0"/>
              <a:t> permet de rétablir </a:t>
            </a:r>
            <a:r>
              <a:rPr lang="fr-FR" dirty="0" smtClean="0"/>
              <a:t>depuis JavaScript le lien entre l’URL et le contenu de la page.</a:t>
            </a:r>
            <a:endParaRPr lang="fr-FR" dirty="0"/>
          </a:p>
          <a:p>
            <a:pPr marL="402336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55776" y="3232135"/>
            <a:ext cx="5976664" cy="3293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// naviguer dans l’historique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window.history.back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window.history.forward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// Ajouter un état à l’historique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>
                <a:latin typeface="Consolas" pitchFamily="49" charset="0"/>
                <a:ea typeface="DejaVu Sans Mono" pitchFamily="49" charset="0"/>
                <a:cs typeface="Consolas" pitchFamily="49" charset="0"/>
              </a:rPr>
              <a:t>window.history.pushState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(data, </a:t>
            </a:r>
            <a:r>
              <a:rPr lang="fr-FR" sz="1600" dirty="0" err="1">
                <a:latin typeface="Consolas" pitchFamily="49" charset="0"/>
                <a:ea typeface="DejaVu Sans Mono" pitchFamily="49" charset="0"/>
                <a:cs typeface="Consolas" pitchFamily="49" charset="0"/>
              </a:rPr>
              <a:t>title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, url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);</a:t>
            </a:r>
          </a:p>
          <a:p>
            <a:endParaRPr lang="fr-FR" sz="16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// Ecouter un changement d’état</a:t>
            </a: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window.addEventListener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("</a:t>
            </a:r>
            <a:r>
              <a:rPr lang="fr-FR" sz="1600" dirty="0" err="1">
                <a:latin typeface="Consolas" pitchFamily="49" charset="0"/>
                <a:ea typeface="DejaVu Sans Mono" pitchFamily="49" charset="0"/>
                <a:cs typeface="Consolas" pitchFamily="49" charset="0"/>
              </a:rPr>
              <a:t>popstate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", </a:t>
            </a:r>
            <a:r>
              <a:rPr lang="fr-FR" sz="1600" b="1" dirty="0" err="1">
                <a:latin typeface="Consolas" pitchFamily="49" charset="0"/>
                <a:ea typeface="DejaVu Sans Mono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(e) {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</a:p>
          <a:p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  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loadContent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location.pathname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); </a:t>
            </a: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});</a:t>
            </a:r>
            <a:endParaRPr lang="fr-FR" sz="16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endParaRPr lang="fr-FR" sz="16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9791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API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250384" y="1412776"/>
            <a:ext cx="7498080" cy="480060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400" dirty="0" smtClean="0"/>
              <a:t>Permet de </a:t>
            </a:r>
            <a:r>
              <a:rPr lang="fr-FR" sz="2400" dirty="0" err="1" smtClean="0"/>
              <a:t>récuperer</a:t>
            </a:r>
            <a:r>
              <a:rPr lang="fr-FR" sz="2400" dirty="0" smtClean="0"/>
              <a:t> des informations sur, entre autres, la position de l’utilisateur :</a:t>
            </a:r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259632" y="2924944"/>
            <a:ext cx="7488832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navigator.geolocation.getCurrentPosition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(function (data)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// success callback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console.log(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data.coords.latitude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data.coords.longitude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}, function (err)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// error callback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}, {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enableHighAccuracy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: true, timeout: 10000});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5659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API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250384" y="1412776"/>
            <a:ext cx="7498080" cy="72008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400" dirty="0" smtClean="0"/>
              <a:t>Détecte si l’utilisateur est connecté au réseau</a:t>
            </a:r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259632" y="2348880"/>
            <a:ext cx="7488832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window.addEventListener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load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,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var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status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document.querySelector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.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isOnline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");</a:t>
            </a:r>
          </a:p>
          <a:p>
            <a:endParaRPr lang="fr-FR" sz="16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   var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updateStatus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=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() {</a:t>
            </a: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   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status.innerHTML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navigator.onLine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?</a:t>
            </a:r>
          </a:p>
          <a:p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	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online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: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offline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;</a:t>
            </a:r>
            <a:endParaRPr lang="fr-FR" sz="16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    }</a:t>
            </a:r>
          </a:p>
          <a:p>
            <a:endParaRPr lang="fr-FR" sz="16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window.addEventListener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"online",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updateStatus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);</a:t>
            </a:r>
            <a:endParaRPr lang="fr-FR" sz="16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window.addEventListener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offline", </a:t>
            </a:r>
            <a:r>
              <a:rPr lang="fr-FR" sz="1600" dirty="0" err="1">
                <a:latin typeface="Consolas" pitchFamily="49" charset="0"/>
                <a:ea typeface="DejaVu Sans Mono" pitchFamily="49" charset="0"/>
                <a:cs typeface="Consolas" pitchFamily="49" charset="0"/>
              </a:rPr>
              <a:t>updateStatus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);</a:t>
            </a:r>
          </a:p>
          <a:p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  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updateStatus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();</a:t>
            </a:r>
            <a:endParaRPr lang="fr-FR" sz="16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});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3397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WebStorage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fr-FR" sz="2400" dirty="0" smtClean="0"/>
              <a:t>Stockage </a:t>
            </a:r>
            <a:r>
              <a:rPr lang="fr-FR" sz="2400" dirty="0"/>
              <a:t>des données directement dans le navigateur de l’utilisateur, sous la forme de couples clé/valeur;</a:t>
            </a:r>
          </a:p>
          <a:p>
            <a:endParaRPr lang="fr-FR" sz="1200" dirty="0" smtClean="0"/>
          </a:p>
          <a:p>
            <a:r>
              <a:rPr lang="fr-FR" dirty="0" smtClean="0"/>
              <a:t>2 </a:t>
            </a:r>
            <a:r>
              <a:rPr lang="fr-FR" dirty="0"/>
              <a:t>implémentations :</a:t>
            </a:r>
          </a:p>
          <a:p>
            <a:pPr lvl="1"/>
            <a:r>
              <a:rPr lang="fr-FR" dirty="0" err="1"/>
              <a:t>localStorage</a:t>
            </a:r>
            <a:r>
              <a:rPr lang="fr-FR" dirty="0"/>
              <a:t> : les données sont stockées potentiellement à vie</a:t>
            </a:r>
          </a:p>
          <a:p>
            <a:pPr lvl="1"/>
            <a:r>
              <a:rPr lang="fr-FR" dirty="0" err="1"/>
              <a:t>sessionStorage</a:t>
            </a:r>
            <a:r>
              <a:rPr lang="fr-FR" dirty="0"/>
              <a:t> : les données sont stockées pour la durée de la </a:t>
            </a:r>
            <a:r>
              <a:rPr lang="fr-FR" dirty="0" smtClean="0"/>
              <a:t>session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9672" y="4133398"/>
            <a:ext cx="6768752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// stocker une chaîne de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caractrère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window.localStorage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['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JSON.stringify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Récuperer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cette chaîne :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JSON.parse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window.localStorage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'])); </a:t>
            </a: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1363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400" dirty="0" smtClean="0"/>
              <a:t>Stockage de données sous forme de structures JSON dans des « stores </a:t>
            </a:r>
            <a:r>
              <a:rPr lang="fr-FR" sz="2400" dirty="0" smtClean="0"/>
              <a:t>»</a:t>
            </a:r>
            <a:endParaRPr lang="fr-FR" sz="1600" dirty="0"/>
          </a:p>
          <a:p>
            <a:pPr marL="402336" lvl="1" indent="0">
              <a:buNone/>
            </a:pPr>
            <a:r>
              <a:rPr lang="fr-FR" sz="2400" dirty="0" smtClean="0"/>
              <a:t>Philosophie semblable aux bases de données </a:t>
            </a:r>
            <a:r>
              <a:rPr lang="fr-FR" sz="2400" dirty="0" err="1" smtClean="0"/>
              <a:t>NoSQL</a:t>
            </a:r>
            <a:r>
              <a:rPr lang="fr-FR" sz="2400" dirty="0" smtClean="0"/>
              <a:t>. </a:t>
            </a:r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99792" y="2924944"/>
            <a:ext cx="6192688" cy="3773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request 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indexedDB.open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mydatabase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", 1);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request.onsuccess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function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(event) 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db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event.target.result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};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request.onupgradeneeded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function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 {   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db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e.target.result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,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store =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db.createObjectStore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users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, 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autoIncrement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: true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keyPath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: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login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store.createIndex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login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,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login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{unique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: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});    </a:t>
            </a:r>
          </a:p>
          <a:p>
            <a:pPr>
              <a:lnSpc>
                <a:spcPct val="115000"/>
              </a:lnSpc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6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nsolas" pitchFamily="49" charset="0"/>
                <a:cs typeface="Consolas" pitchFamily="49" charset="0"/>
              </a:rPr>
              <a:t>'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89688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400" dirty="0" smtClean="0"/>
              <a:t>Stockage de données dans un store :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171062"/>
            <a:ext cx="6552728" cy="3490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trans 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db.transaction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([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users"],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readwrite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"),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store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trans.objectStore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("users"),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request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store.put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({</a:t>
            </a:r>
          </a:p>
          <a:p>
            <a:pPr lvl="1"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"login": "foo"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 lvl="1"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"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timeStamp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 : new Date().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getTime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});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request.onsuccess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= function(e) {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// do stuff…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};</a:t>
            </a:r>
          </a:p>
          <a:p>
            <a:pPr>
              <a:lnSpc>
                <a:spcPct val="115000"/>
              </a:lnSpc>
            </a:pP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3348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400" dirty="0" err="1" smtClean="0"/>
              <a:t>Récuperation</a:t>
            </a:r>
            <a:r>
              <a:rPr lang="fr-FR" sz="2400" dirty="0" smtClean="0"/>
              <a:t> des données stockées :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99792" y="1988840"/>
            <a:ext cx="6120680" cy="4339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trans 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db.transaction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([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users"],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read"),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store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trans.objectStore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("users"),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keyRange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IDBKeyRange.lowerBound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(0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),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cursorRequest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store.openCursor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keyRange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</a:pP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cursorRequest.onsuccess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= function(e)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result =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e.target.result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if (result ===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false)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return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console.log(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result.value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result.continue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onsolas" pitchFamily="49" charset="0"/>
              </a:rPr>
              <a:t> }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endParaRPr lang="en-US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565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43608" y="1196752"/>
            <a:ext cx="7704856" cy="829072"/>
          </a:xfrm>
        </p:spPr>
        <p:txBody>
          <a:bodyPr>
            <a:noAutofit/>
          </a:bodyPr>
          <a:lstStyle/>
          <a:p>
            <a:pPr marL="402336" lvl="1" indent="0">
              <a:buNone/>
            </a:pPr>
            <a:r>
              <a:rPr lang="fr-FR" sz="2400" dirty="0" smtClean="0"/>
              <a:t>Bibliothèque de persistance légère et simple d’utilisation</a:t>
            </a:r>
          </a:p>
          <a:p>
            <a:pPr lvl="1" algn="ctr"/>
            <a:r>
              <a:rPr lang="fr-FR" sz="2400" dirty="0" smtClean="0">
                <a:hlinkClick r:id="rId3"/>
              </a:rPr>
              <a:t>http://brian.io/lawnchair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627784" y="2564904"/>
            <a:ext cx="6336704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store = new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lawnchair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({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:'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testing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'},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(store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 {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an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me = {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brian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'};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save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store.save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(me); </a:t>
            </a: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access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later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store.get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('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brian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(me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 {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	console.log(me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});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22407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entre documents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400" dirty="0" smtClean="0"/>
              <a:t>Possibilité à deux documents de s’envoyer des messages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9672" y="2428433"/>
            <a:ext cx="6984776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// Document HTML d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origine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iframe.contentWindow.postMessage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(message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origin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Document HTML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de l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iframe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window.addEventListener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('message',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event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if (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event.origin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===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'http://localhost') {</a:t>
            </a: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 console.log(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event.data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});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4705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sz="2400" dirty="0" smtClean="0"/>
              <a:t>Possibilité d’</a:t>
            </a:r>
            <a:r>
              <a:rPr lang="fr-FR" sz="2400" dirty="0" err="1" smtClean="0"/>
              <a:t>executer</a:t>
            </a:r>
            <a:r>
              <a:rPr lang="fr-FR" sz="2400" dirty="0" smtClean="0"/>
              <a:t> un script dans un thread séparé :</a:t>
            </a:r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>
              <a:buNone/>
            </a:pPr>
            <a:endParaRPr lang="fr-FR" sz="2400" dirty="0" smtClean="0"/>
          </a:p>
          <a:p>
            <a:pPr lvl="1"/>
            <a:r>
              <a:rPr lang="fr-FR" sz="2400" dirty="0" smtClean="0"/>
              <a:t>Ou du code avec </a:t>
            </a:r>
            <a:r>
              <a:rPr lang="fr-FR" sz="22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2200" dirty="0" err="1" smtClean="0">
                <a:latin typeface="Consolas" pitchFamily="49" charset="0"/>
                <a:cs typeface="Consolas" pitchFamily="49" charset="0"/>
              </a:rPr>
              <a:t>data:text</a:t>
            </a: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fr-FR" sz="2200" dirty="0" err="1" smtClean="0">
                <a:latin typeface="Consolas" pitchFamily="49" charset="0"/>
                <a:cs typeface="Consolas" pitchFamily="49" charset="0"/>
              </a:rPr>
              <a:t>javascript</a:t>
            </a: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;…"</a:t>
            </a:r>
            <a:endParaRPr lang="fr-FR" sz="2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69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9672" y="2132856"/>
            <a:ext cx="6984776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var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myWorker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Worker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heavyTask.js");</a:t>
            </a:r>
          </a:p>
          <a:p>
            <a:pPr>
              <a:buNone/>
            </a:pP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myWorker.addEventListener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("message",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(e) {</a:t>
            </a:r>
          </a:p>
          <a:p>
            <a:pPr>
              <a:buNone/>
            </a:pP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console.log(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Worker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said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 +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e.data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buNone/>
            </a:pP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},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false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myWorker.postMessage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doWork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");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start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the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worker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120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Conversions implicites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01080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De même, lors d’opérations sur des valeurs ayant des types différents,  des conversions implicites sont effectuées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23728" y="2348880"/>
            <a:ext cx="5873407" cy="3293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5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+ 2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 //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7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'5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 + 2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// '52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5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+ '2'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// '52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'5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 + '2'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//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'52'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[]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+ 3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// '3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3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+ []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//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'3'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{}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+ 3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// 3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ou '[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Object]3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3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+ {}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  // '3[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Object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]'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false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+ 3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// 3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3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// 4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3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// 3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var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x; x + 3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NaN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var x; x +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a' // '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undefineda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79342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</a:t>
            </a:r>
            <a:r>
              <a:rPr lang="fr-FR" dirty="0" smtClean="0"/>
              <a:t> Tools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70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55" b="145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40101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DevTools</a:t>
            </a:r>
            <a:r>
              <a:rPr lang="en-US" dirty="0" smtClean="0"/>
              <a:t> : Elements Panel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Edition « en live » du contenu du document HTML</a:t>
            </a:r>
          </a:p>
          <a:p>
            <a:pPr lvl="1"/>
            <a:r>
              <a:rPr lang="fr-FR" dirty="0" smtClean="0"/>
              <a:t>Application de styles CSS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71</a:t>
            </a:fld>
            <a:endParaRPr lang="fr-FR"/>
          </a:p>
        </p:txBody>
      </p:sp>
      <p:pic>
        <p:nvPicPr>
          <p:cNvPr id="1026" name="Picture 2" descr="C:\Users\paulmallet\Downloads\devtoo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92896"/>
            <a:ext cx="7001749" cy="30963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1234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: Console </a:t>
            </a:r>
            <a:r>
              <a:rPr lang="en-US" dirty="0" smtClean="0"/>
              <a:t>Panel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Accessible également depuis les autres panels</a:t>
            </a:r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r>
              <a:rPr lang="fr-FR" dirty="0" smtClean="0"/>
              <a:t>Exécution arbitraire de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marL="402336" lvl="1" indent="0">
              <a:buNone/>
            </a:pPr>
            <a:r>
              <a:rPr lang="fr-FR" dirty="0" smtClean="0"/>
              <a:t>Filtrage des informations affichées</a:t>
            </a:r>
          </a:p>
          <a:p>
            <a:pPr marL="402336" lvl="1" indent="0">
              <a:buNone/>
            </a:pPr>
            <a:r>
              <a:rPr lang="fr-FR" dirty="0" smtClean="0"/>
              <a:t>Inspection des éléments du DOM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72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7368307" cy="283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27025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: Sources </a:t>
            </a:r>
            <a:r>
              <a:rPr lang="en-US" dirty="0" smtClean="0"/>
              <a:t>Panel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259632" y="4149080"/>
            <a:ext cx="7282056" cy="2027312"/>
          </a:xfrm>
        </p:spPr>
        <p:txBody>
          <a:bodyPr numCol="2">
            <a:normAutofit fontScale="92500" lnSpcReduction="10000"/>
          </a:bodyPr>
          <a:lstStyle/>
          <a:p>
            <a:pPr lvl="1"/>
            <a:r>
              <a:rPr lang="fr-FR" dirty="0" smtClean="0"/>
              <a:t>Edition des fichiers source</a:t>
            </a:r>
          </a:p>
          <a:p>
            <a:pPr lvl="1"/>
            <a:r>
              <a:rPr lang="fr-FR" dirty="0" smtClean="0"/>
              <a:t>Points d’arrêt fixes</a:t>
            </a:r>
          </a:p>
          <a:p>
            <a:pPr lvl="1"/>
            <a:r>
              <a:rPr lang="fr-FR" dirty="0" smtClean="0"/>
              <a:t>Point d’arrêt sur </a:t>
            </a:r>
            <a:r>
              <a:rPr lang="fr-FR" dirty="0" err="1" smtClean="0"/>
              <a:t>events</a:t>
            </a:r>
            <a:r>
              <a:rPr lang="fr-FR" dirty="0"/>
              <a:t>/</a:t>
            </a:r>
            <a:r>
              <a:rPr lang="fr-FR" dirty="0" smtClean="0"/>
              <a:t>exceptions</a:t>
            </a:r>
          </a:p>
          <a:p>
            <a:pPr lvl="1"/>
            <a:r>
              <a:rPr lang="fr-FR" dirty="0" smtClean="0"/>
              <a:t>Inspection des variables</a:t>
            </a:r>
          </a:p>
          <a:p>
            <a:pPr lvl="1"/>
            <a:r>
              <a:rPr lang="fr-FR" dirty="0" smtClean="0"/>
              <a:t>Pas à Pas</a:t>
            </a:r>
          </a:p>
          <a:p>
            <a:pPr lvl="1"/>
            <a:r>
              <a:rPr lang="fr-FR" dirty="0" err="1" smtClean="0"/>
              <a:t>Callstacks</a:t>
            </a:r>
            <a:endParaRPr lang="fr-FR" dirty="0" smtClean="0"/>
          </a:p>
          <a:p>
            <a:pPr lvl="1"/>
            <a:r>
              <a:rPr lang="fr-FR" dirty="0" smtClean="0"/>
              <a:t>Sauvegarde des modifications</a:t>
            </a:r>
          </a:p>
          <a:p>
            <a:pPr lvl="1"/>
            <a:r>
              <a:rPr lang="fr-FR" dirty="0" smtClean="0"/>
              <a:t>Historique</a:t>
            </a:r>
          </a:p>
          <a:p>
            <a:pPr lvl="1"/>
            <a:r>
              <a:rPr lang="fr-FR" dirty="0" smtClean="0"/>
              <a:t>Formatage du code </a:t>
            </a:r>
            <a:r>
              <a:rPr lang="fr-FR" dirty="0" err="1" smtClean="0"/>
              <a:t>minifié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7229053" cy="276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48352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DevTools</a:t>
            </a:r>
            <a:r>
              <a:rPr lang="en-US" dirty="0" smtClean="0"/>
              <a:t> : Resource Panel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Inspection / modification des ressources stockées dans le navigateur : Cookies, </a:t>
            </a:r>
            <a:r>
              <a:rPr lang="fr-FR" dirty="0" err="1" smtClean="0"/>
              <a:t>webStorage</a:t>
            </a:r>
            <a:r>
              <a:rPr lang="fr-FR" dirty="0" smtClean="0"/>
              <a:t>, </a:t>
            </a:r>
            <a:r>
              <a:rPr lang="fr-FR" dirty="0" err="1" smtClean="0"/>
              <a:t>indexedDB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74</a:t>
            </a:fld>
            <a:endParaRPr lang="fr-FR"/>
          </a:p>
        </p:txBody>
      </p:sp>
      <p:pic>
        <p:nvPicPr>
          <p:cNvPr id="4098" name="Picture 2" descr="C:\Users\paulmallet\Downloads\indexedd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972086" cy="252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27025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DevTools</a:t>
            </a:r>
            <a:r>
              <a:rPr lang="en-US" dirty="0" smtClean="0"/>
              <a:t> : Timeline Panel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Détecter les problèmes de performances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75</a:t>
            </a:fld>
            <a:endParaRPr lang="fr-FR"/>
          </a:p>
        </p:txBody>
      </p:sp>
      <p:pic>
        <p:nvPicPr>
          <p:cNvPr id="5122" name="Picture 2" descr="C:\Users\paulmallet\Downloads\timeline-pan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49" y="2204864"/>
            <a:ext cx="7267915" cy="3312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27025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</a:t>
            </a:r>
            <a:r>
              <a:rPr lang="en-US" dirty="0" err="1" smtClean="0"/>
              <a:t>Pagespeed</a:t>
            </a:r>
            <a:r>
              <a:rPr lang="en-US" dirty="0" smtClean="0"/>
              <a:t> </a:t>
            </a:r>
            <a:r>
              <a:rPr lang="en-US" dirty="0" err="1" smtClean="0"/>
              <a:t>Extention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556792"/>
            <a:ext cx="7312856" cy="4691608"/>
          </a:xfrm>
        </p:spPr>
        <p:txBody>
          <a:bodyPr/>
          <a:lstStyle/>
          <a:p>
            <a:pPr lvl="1"/>
            <a:r>
              <a:rPr lang="fr-FR" dirty="0" smtClean="0"/>
              <a:t>Fournit un lot de suggestions / recommandation pour améliorer les performances (surtout au niveau réseau) de votre application.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76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82" y="2852936"/>
            <a:ext cx="7015882" cy="281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27025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fr-FR" dirty="0" smtClean="0"/>
              <a:t>Analyseur de code imaginé par Douglas </a:t>
            </a:r>
            <a:r>
              <a:rPr lang="fr-FR" dirty="0" err="1" smtClean="0"/>
              <a:t>CrockFord</a:t>
            </a: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r>
              <a:rPr lang="fr-FR" dirty="0" smtClean="0"/>
              <a:t>Disponible à l’origine via le site web  http</a:t>
            </a:r>
            <a:r>
              <a:rPr lang="fr-FR" dirty="0"/>
              <a:t>://www.jslint.com/ </a:t>
            </a:r>
            <a:endParaRPr lang="fr-FR" dirty="0" smtClean="0"/>
          </a:p>
          <a:p>
            <a:pPr marL="402336" lvl="1" indent="0">
              <a:buNone/>
            </a:pPr>
            <a:r>
              <a:rPr lang="fr-FR" dirty="0" smtClean="0"/>
              <a:t>+ Efficace lorsque intégré à son IDE favori.</a:t>
            </a:r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r>
              <a:rPr lang="fr-FR" dirty="0" smtClean="0"/>
              <a:t>Vérifie le style de codage et empêche l’utilisation de fonctionnalités « dangereuses » du JS.</a:t>
            </a:r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r>
              <a:rPr lang="fr-FR" dirty="0" smtClean="0"/>
              <a:t>Paramétrable  via des commentaires spécifiques :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9672" y="4941168"/>
            <a:ext cx="6984776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/*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globals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jQuery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*/ /*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jslint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browser:true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, indent:4 */</a:t>
            </a:r>
          </a:p>
          <a:p>
            <a:pPr>
              <a:buNone/>
            </a:pP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318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Industrialisation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78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93" r="3893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5186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Builds : Pour quoi faire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79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979712" y="1988840"/>
            <a:ext cx="6048672" cy="36724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355976" y="1412776"/>
            <a:ext cx="1152128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ysClr val="windowText" lastClr="000000"/>
                </a:solidFill>
              </a:rPr>
              <a:t>Build</a:t>
            </a:r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267744" y="2420888"/>
            <a:ext cx="201622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Ajouter/supprimer le </a:t>
            </a:r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267744" y="3212976"/>
            <a:ext cx="201622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Concaténer les fichiers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267744" y="4005064"/>
            <a:ext cx="2016224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Minifier</a:t>
            </a:r>
            <a:r>
              <a:rPr lang="fr-FR" dirty="0" smtClean="0"/>
              <a:t> les fichiers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652120" y="2420888"/>
            <a:ext cx="201622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 code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652120" y="3212976"/>
            <a:ext cx="2016224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Tester le code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652120" y="4005064"/>
            <a:ext cx="201622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Générer la doc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995936" y="4869160"/>
            <a:ext cx="2016224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Concaténer les fichiers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3400304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Conversions explicites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1120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Pour convertir explicitement des valeurs en nombres, nous disposons des fonctions </a:t>
            </a:r>
            <a:r>
              <a:rPr lang="fr-FR" dirty="0" err="1" smtClean="0"/>
              <a:t>parseInt</a:t>
            </a:r>
            <a:r>
              <a:rPr lang="fr-FR" dirty="0" smtClean="0"/>
              <a:t> et </a:t>
            </a:r>
            <a:r>
              <a:rPr lang="fr-FR" dirty="0" err="1" smtClean="0"/>
              <a:t>parseFloat</a:t>
            </a:r>
            <a:r>
              <a:rPr lang="fr-FR" dirty="0" smtClean="0"/>
              <a:t>, sauf que…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4937" y="2348880"/>
            <a:ext cx="6696744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parseInt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08'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)      // 0 ; pré-ES5 seulement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parseInt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4coucou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) // 4 et non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NaN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1403648" y="3680048"/>
            <a:ext cx="7498080" cy="1261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Il existe également plusieurs astuces pour convertir les valeurs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763688" y="4365104"/>
            <a:ext cx="66967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5 + ""   // "5"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+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"5"     // 5</a:t>
            </a:r>
            <a:endParaRPr lang="fr-FR" sz="1600" dirty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+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5.2"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 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// 5.2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 5.794|0  // 5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076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Outils</a:t>
            </a:r>
            <a:r>
              <a:rPr lang="en-US" dirty="0" smtClean="0">
                <a:solidFill>
                  <a:schemeClr val="tx1"/>
                </a:solidFill>
              </a:rPr>
              <a:t> de builds et </a:t>
            </a:r>
            <a:r>
              <a:rPr lang="en-US" dirty="0" err="1" smtClean="0">
                <a:solidFill>
                  <a:schemeClr val="tx1"/>
                </a:solidFill>
              </a:rPr>
              <a:t>dépendances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936104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Une énorme partie de l’écosystème JS repose aujourd’hui sur </a:t>
            </a:r>
            <a:r>
              <a:rPr lang="fr-FR" dirty="0" err="1" smtClean="0"/>
              <a:t>NodeJS</a:t>
            </a:r>
            <a:r>
              <a:rPr lang="fr-FR" dirty="0" smtClean="0"/>
              <a:t> et NPM :</a:t>
            </a:r>
          </a:p>
          <a:p>
            <a:pPr lvl="1"/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80</a:t>
            </a:fld>
            <a:endParaRPr lang="fr-FR"/>
          </a:p>
        </p:txBody>
      </p:sp>
      <p:pic>
        <p:nvPicPr>
          <p:cNvPr id="1026" name="Picture 2" descr="C:\Users\paulmallet\Pictures\logo-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87" y="2588394"/>
            <a:ext cx="2853129" cy="7685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6"/>
          <p:cNvSpPr txBox="1">
            <a:spLocks/>
          </p:cNvSpPr>
          <p:nvPr/>
        </p:nvSpPr>
        <p:spPr>
          <a:xfrm>
            <a:off x="1331640" y="3501008"/>
            <a:ext cx="7200800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 algn="ctr">
              <a:buNone/>
            </a:pPr>
            <a:r>
              <a:rPr lang="fr-FR" dirty="0" err="1" smtClean="0"/>
              <a:t>NodeJS</a:t>
            </a:r>
            <a:r>
              <a:rPr lang="fr-FR" dirty="0" smtClean="0"/>
              <a:t> : Couche IO au dessus de V8</a:t>
            </a:r>
          </a:p>
          <a:p>
            <a:pPr marL="402336" lvl="1" indent="0" algn="ctr">
              <a:buNone/>
            </a:pPr>
            <a:endParaRPr lang="fr-FR" dirty="0" smtClean="0"/>
          </a:p>
          <a:p>
            <a:pPr marL="402336" lvl="1" indent="0" algn="ctr">
              <a:buNone/>
            </a:pPr>
            <a:endParaRPr lang="fr-FR" dirty="0" smtClean="0"/>
          </a:p>
          <a:p>
            <a:pPr marL="402336" lvl="1" indent="0" algn="ctr">
              <a:buNone/>
            </a:pPr>
            <a:endParaRPr lang="fr-FR" dirty="0" smtClean="0"/>
          </a:p>
          <a:p>
            <a:pPr marL="402336" lvl="1" indent="0" algn="ctr">
              <a:buNone/>
            </a:pPr>
            <a:endParaRPr lang="fr-FR" dirty="0" smtClean="0"/>
          </a:p>
          <a:p>
            <a:pPr marL="402336" lvl="1" indent="0" algn="ctr">
              <a:buNone/>
            </a:pPr>
            <a:r>
              <a:rPr lang="fr-FR" dirty="0" smtClean="0"/>
              <a:t>NPM : Gestionnaire de packages pour </a:t>
            </a:r>
            <a:r>
              <a:rPr lang="fr-FR" dirty="0" err="1" smtClean="0"/>
              <a:t>Node</a:t>
            </a:r>
            <a:endParaRPr lang="fr-FR" dirty="0" smtClean="0"/>
          </a:p>
          <a:p>
            <a:pPr marL="402336" lvl="1" indent="0" algn="ctr">
              <a:buNone/>
            </a:pPr>
            <a:endParaRPr lang="fr-FR" dirty="0" smtClean="0"/>
          </a:p>
          <a:p>
            <a:pPr marL="402336" lvl="1" indent="0" algn="ctr">
              <a:buNone/>
            </a:pPr>
            <a:endParaRPr lang="fr-FR" dirty="0" smtClean="0"/>
          </a:p>
          <a:p>
            <a:pPr marL="402336" lvl="1" indent="0" algn="ctr">
              <a:buNone/>
            </a:pPr>
            <a:endParaRPr lang="fr-FR" dirty="0" smtClean="0"/>
          </a:p>
          <a:p>
            <a:pPr marL="402336" lvl="1" indent="0" algn="ctr">
              <a:buFont typeface="Verdana"/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1027" name="Picture 3" descr="C:\Users\paulmallet\Pictures\n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74" y="4389809"/>
            <a:ext cx="2337153" cy="911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9702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Outils</a:t>
            </a:r>
            <a:r>
              <a:rPr lang="en-US" dirty="0" smtClean="0">
                <a:solidFill>
                  <a:schemeClr val="tx1"/>
                </a:solidFill>
              </a:rPr>
              <a:t> de builds et </a:t>
            </a:r>
            <a:r>
              <a:rPr lang="en-US" dirty="0" err="1" smtClean="0">
                <a:solidFill>
                  <a:schemeClr val="tx1"/>
                </a:solidFill>
              </a:rPr>
              <a:t>dépendances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331640" y="1484784"/>
            <a:ext cx="7602048" cy="4608512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err="1" smtClean="0"/>
              <a:t>Grunt</a:t>
            </a:r>
            <a:r>
              <a:rPr lang="fr-FR" dirty="0" smtClean="0"/>
              <a:t> / </a:t>
            </a:r>
            <a:r>
              <a:rPr lang="fr-FR" dirty="0" err="1" smtClean="0"/>
              <a:t>Gulp</a:t>
            </a:r>
            <a:r>
              <a:rPr lang="fr-FR" dirty="0" smtClean="0"/>
              <a:t> / NPM scripts : </a:t>
            </a:r>
            <a:r>
              <a:rPr lang="fr-FR" dirty="0" err="1" smtClean="0"/>
              <a:t>Execution</a:t>
            </a:r>
            <a:r>
              <a:rPr lang="fr-FR" dirty="0" smtClean="0"/>
              <a:t> automatisée de commandes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r>
              <a:rPr lang="fr-FR" dirty="0" err="1" smtClean="0"/>
              <a:t>Bower</a:t>
            </a:r>
            <a:r>
              <a:rPr lang="fr-FR" dirty="0" smtClean="0"/>
              <a:t> / NPM : Gestionnaire de dépendances </a:t>
            </a:r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r>
              <a:rPr lang="fr-FR" dirty="0" smtClean="0"/>
              <a:t>Yeoman : </a:t>
            </a:r>
            <a:r>
              <a:rPr lang="fr-FR" dirty="0" err="1" smtClean="0"/>
              <a:t>Scaffolder</a:t>
            </a: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81</a:t>
            </a:fld>
            <a:endParaRPr lang="fr-FR"/>
          </a:p>
        </p:txBody>
      </p:sp>
      <p:pic>
        <p:nvPicPr>
          <p:cNvPr id="2050" name="Picture 2" descr="C:\Users\paulmallet\Pictures\grun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88840"/>
            <a:ext cx="1579488" cy="18602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ulmallet\Pictures\gulp-2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00762"/>
            <a:ext cx="825185" cy="18602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aulmallet\Pictures\bow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aulmallet\Pictures\yeoman-02.5df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45" y="4551870"/>
            <a:ext cx="1405088" cy="140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58507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“Compilation” des modules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475584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Avant même d’attendre la sortie de </a:t>
            </a:r>
            <a:r>
              <a:rPr lang="fr-FR" dirty="0" err="1" smtClean="0"/>
              <a:t>ECMAScript</a:t>
            </a:r>
            <a:r>
              <a:rPr lang="fr-FR" dirty="0" smtClean="0"/>
              <a:t> 6, il est possible (et préférable), de découpler sa code base en modules grâce aux bibliothèques appropriées.</a:t>
            </a:r>
          </a:p>
          <a:p>
            <a:pPr marL="402336" lvl="1" indent="0">
              <a:buNone/>
            </a:pPr>
            <a:endParaRPr lang="fr-FR" sz="1000" dirty="0"/>
          </a:p>
          <a:p>
            <a:pPr marL="402336" lvl="1" indent="0">
              <a:buNone/>
            </a:pPr>
            <a:r>
              <a:rPr lang="fr-FR" dirty="0" smtClean="0"/>
              <a:t>Leur création et leur import suivent 2 standards : </a:t>
            </a:r>
          </a:p>
          <a:p>
            <a:pPr marL="402336" lvl="1" indent="0">
              <a:buNone/>
            </a:pPr>
            <a:endParaRPr lang="fr-FR" dirty="0"/>
          </a:p>
          <a:p>
            <a:pPr lvl="1"/>
            <a:r>
              <a:rPr lang="fr-FR" dirty="0" err="1" smtClean="0"/>
              <a:t>CommonJS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Asynchronous</a:t>
            </a:r>
            <a:r>
              <a:rPr lang="fr-FR" dirty="0"/>
              <a:t> Module </a:t>
            </a:r>
            <a:r>
              <a:rPr lang="fr-FR" dirty="0" err="1"/>
              <a:t>Definition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02336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72633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CommonJS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4365104"/>
            <a:ext cx="7498080" cy="1872208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dirty="0" err="1" smtClean="0"/>
              <a:t>CommonJS</a:t>
            </a:r>
            <a:r>
              <a:rPr lang="fr-FR" dirty="0" smtClean="0"/>
              <a:t> est le format utilisé notamment dans </a:t>
            </a:r>
            <a:r>
              <a:rPr lang="fr-FR" dirty="0" err="1" smtClean="0"/>
              <a:t>NodeJS</a:t>
            </a:r>
            <a:r>
              <a:rPr lang="fr-FR" dirty="0" smtClean="0"/>
              <a:t>. Il est utilisable également dans le navigateur avec des outils comme </a:t>
            </a:r>
            <a:r>
              <a:rPr lang="fr-FR" dirty="0" err="1" smtClean="0"/>
              <a:t>browserify</a:t>
            </a:r>
            <a:r>
              <a:rPr lang="fr-FR" dirty="0" smtClean="0"/>
              <a:t> et </a:t>
            </a:r>
            <a:r>
              <a:rPr lang="fr-FR" dirty="0" err="1" smtClean="0"/>
              <a:t>watchify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533763" y="1412776"/>
            <a:ext cx="7200800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var module1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require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("lib/module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var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myFunc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() {</a:t>
            </a:r>
          </a:p>
          <a:p>
            <a:pPr>
              <a:buNone/>
            </a:pP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// ...</a:t>
            </a: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module1.func();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buNone/>
            </a:pP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exports.func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myFunc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739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Asynchronous Module Definition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75656" y="4149080"/>
            <a:ext cx="7498080" cy="1872208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fr-FR" dirty="0" smtClean="0"/>
              <a:t>Les modules sont ensuite dynamiquement chargés avec différents outils comme require.js ou crul.js</a:t>
            </a:r>
          </a:p>
          <a:p>
            <a:pPr lvl="1"/>
            <a:endParaRPr lang="fr-FR" dirty="0"/>
          </a:p>
          <a:p>
            <a:pPr marL="402336" lvl="1" indent="0">
              <a:buNone/>
            </a:pPr>
            <a:r>
              <a:rPr lang="fr-FR" dirty="0" smtClean="0"/>
              <a:t>Require.js </a:t>
            </a:r>
            <a:r>
              <a:rPr lang="fr-FR" dirty="0" err="1" smtClean="0"/>
              <a:t>Optimizer</a:t>
            </a:r>
            <a:r>
              <a:rPr lang="fr-FR" dirty="0" smtClean="0"/>
              <a:t> permet de compiler tous les modules dans un seul fichier avant de déployer l’application</a:t>
            </a:r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547664" y="1268760"/>
            <a:ext cx="7200800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define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module1", ["module2"],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(m2) { </a:t>
            </a:r>
          </a:p>
          <a:p>
            <a:pPr>
              <a:buNone/>
            </a:pP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var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() { console.log("module1.foo");</a:t>
            </a:r>
          </a:p>
          <a:p>
            <a:pPr>
              <a:buNone/>
            </a:pPr>
            <a:endParaRPr lang="fr-FR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return {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};</a:t>
            </a:r>
          </a:p>
          <a:p>
            <a:pPr>
              <a:buNone/>
            </a:pP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buNone/>
            </a:pP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require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([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module1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 ,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module3"],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(m1, m3) {</a:t>
            </a: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  m1.foo(); //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"module1.foo"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});</a:t>
            </a:r>
          </a:p>
          <a:p>
            <a:pPr>
              <a:buNone/>
            </a:pP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43229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Produire</a:t>
            </a:r>
            <a:r>
              <a:rPr lang="en-US" dirty="0" smtClean="0">
                <a:solidFill>
                  <a:schemeClr val="tx1"/>
                </a:solidFill>
              </a:rPr>
              <a:t> du code testable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475584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Quelques bonnes pratiques :</a:t>
            </a:r>
          </a:p>
          <a:p>
            <a:pPr marL="402336" lvl="1" indent="0">
              <a:buNone/>
            </a:pPr>
            <a:endParaRPr lang="fr-FR" dirty="0"/>
          </a:p>
          <a:p>
            <a:pPr lvl="1"/>
            <a:r>
              <a:rPr lang="fr-FR" dirty="0" smtClean="0"/>
              <a:t>Eviter les Singletons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Bien gérer les méthodes privées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Découpler son code de l’environnement (DOM, etc.)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Découpler son code de ses dépendances.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46908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Tests </a:t>
            </a:r>
            <a:r>
              <a:rPr lang="en-US" dirty="0" err="1" smtClean="0">
                <a:solidFill>
                  <a:schemeClr val="tx1"/>
                </a:solidFill>
              </a:rPr>
              <a:t>Unitaires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556792"/>
            <a:ext cx="7498080" cy="4475584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Pour tester le code métier, la logique de l’application.</a:t>
            </a:r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lvl="1"/>
            <a:r>
              <a:rPr lang="fr-FR" dirty="0" err="1" smtClean="0"/>
              <a:t>QUnit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Jasmine</a:t>
            </a:r>
          </a:p>
          <a:p>
            <a:pPr lvl="1"/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lvl="1"/>
            <a:r>
              <a:rPr lang="fr-FR" dirty="0" smtClean="0"/>
              <a:t>Mocha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86</a:t>
            </a:fld>
            <a:endParaRPr lang="fr-FR"/>
          </a:p>
        </p:txBody>
      </p:sp>
      <p:pic>
        <p:nvPicPr>
          <p:cNvPr id="7170" name="Picture 2" descr="C:\Users\paulmallet\Pictures\logo-qu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219325" cy="6286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10" y="4400897"/>
            <a:ext cx="15049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23" y="3337570"/>
            <a:ext cx="1475982" cy="14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271389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Tests </a:t>
            </a:r>
            <a:r>
              <a:rPr lang="en-US" dirty="0" err="1" smtClean="0">
                <a:solidFill>
                  <a:schemeClr val="tx1"/>
                </a:solidFill>
              </a:rPr>
              <a:t>Fonctionnels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2420888"/>
            <a:ext cx="7015696" cy="1152128"/>
          </a:xfrm>
        </p:spPr>
        <p:txBody>
          <a:bodyPr numCol="2">
            <a:normAutofit lnSpcReduction="10000"/>
          </a:bodyPr>
          <a:lstStyle/>
          <a:p>
            <a:pPr marL="402336" lvl="1" indent="0">
              <a:buNone/>
            </a:pPr>
            <a:endParaRPr lang="fr-FR" dirty="0"/>
          </a:p>
          <a:p>
            <a:pPr lvl="1"/>
            <a:r>
              <a:rPr lang="fr-FR" dirty="0" err="1" smtClean="0"/>
              <a:t>Selenium</a:t>
            </a:r>
            <a:endParaRPr lang="fr-FR" dirty="0" smtClean="0"/>
          </a:p>
          <a:p>
            <a:pPr lvl="1"/>
            <a:endParaRPr lang="fr-FR" dirty="0" smtClean="0"/>
          </a:p>
          <a:p>
            <a:pPr marL="40233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PhantomJS</a:t>
            </a:r>
            <a:r>
              <a:rPr lang="fr-FR" dirty="0" smtClean="0"/>
              <a:t> / </a:t>
            </a:r>
            <a:r>
              <a:rPr lang="fr-FR" dirty="0" err="1" smtClean="0"/>
              <a:t>CasperJS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87</a:t>
            </a:fld>
            <a:endParaRPr lang="fr-FR"/>
          </a:p>
        </p:txBody>
      </p:sp>
      <p:pic>
        <p:nvPicPr>
          <p:cNvPr id="8194" name="Picture 2" descr="C:\Users\paulmallet\Pictures\phantom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3" y="4240907"/>
            <a:ext cx="2286000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aulmallet\Pictures\casperjs-logo-medi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55426"/>
            <a:ext cx="1143000" cy="1809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aulmallet\Pictures\selenium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38" y="3478569"/>
            <a:ext cx="1907654" cy="172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6"/>
          <p:cNvSpPr txBox="1">
            <a:spLocks/>
          </p:cNvSpPr>
          <p:nvPr/>
        </p:nvSpPr>
        <p:spPr>
          <a:xfrm>
            <a:off x="1588008" y="1556792"/>
            <a:ext cx="7498080" cy="99972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Pour tester l’interface, et facilement détecter les régressions</a:t>
            </a:r>
          </a:p>
        </p:txBody>
      </p:sp>
    </p:spTree>
    <p:extLst>
      <p:ext uri="{BB962C8B-B14F-4D97-AF65-F5344CB8AC3E}">
        <p14:creationId xmlns="" xmlns:p14="http://schemas.microsoft.com/office/powerpoint/2010/main" val="3791452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Documentation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03648" y="1340768"/>
            <a:ext cx="7498080" cy="4547592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smtClean="0"/>
              <a:t>Les commentaires sont la première documentation de votre application (blocs au dessus de fonctions/modules, explications de code cryptique…)</a:t>
            </a:r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r>
              <a:rPr lang="fr-FR" dirty="0" smtClean="0"/>
              <a:t>Ceux-ci peuvent également servir à la génération d’une documentation + élaborée et + accessible :</a:t>
            </a:r>
          </a:p>
          <a:p>
            <a:pPr marL="402336" lvl="1" indent="0">
              <a:buNone/>
            </a:pPr>
            <a:endParaRPr lang="fr-FR" dirty="0"/>
          </a:p>
          <a:p>
            <a:pPr lvl="1"/>
            <a:r>
              <a:rPr lang="fr-FR" dirty="0" err="1" smtClean="0"/>
              <a:t>JSDoc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Docco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Readthedocs.org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88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188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 a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13048"/>
          </a:xfrm>
        </p:spPr>
        <p:txBody>
          <a:bodyPr/>
          <a:lstStyle/>
          <a:p>
            <a:pPr marL="402336" lvl="1" indent="0">
              <a:buNone/>
            </a:pPr>
            <a:r>
              <a:rPr lang="fr-FR" dirty="0" err="1" smtClean="0"/>
              <a:t>NaN</a:t>
            </a:r>
            <a:r>
              <a:rPr lang="fr-FR" dirty="0" smtClean="0"/>
              <a:t> = « Not a </a:t>
            </a:r>
            <a:r>
              <a:rPr lang="fr-FR" dirty="0" err="1" smtClean="0"/>
              <a:t>Number</a:t>
            </a:r>
            <a:r>
              <a:rPr lang="fr-FR" dirty="0" smtClean="0"/>
              <a:t> »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Matelli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5CB-770E-415D-B3CF-6A405238B7C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979712" y="1916832"/>
            <a:ext cx="6696744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hello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 / 3  //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rPr>
              <a:t>NaN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79712" y="3356992"/>
            <a:ext cx="6696744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typeof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NaN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// "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number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NaN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!==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NaN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//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1443989" y="2852936"/>
            <a:ext cx="7498080" cy="613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Mais…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699792" y="5013176"/>
            <a:ext cx="6013176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6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isNaN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NaN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)        //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true</a:t>
            </a:r>
            <a:endParaRPr lang="fr-FR" sz="1600" dirty="0" smtClean="0">
              <a:latin typeface="Consolas" pitchFamily="49" charset="0"/>
              <a:ea typeface="DejaVu Sans Mono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isNaN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("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")    //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true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!!!</a:t>
            </a:r>
          </a:p>
          <a:p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Number.isNaN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(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hello</a:t>
            </a:r>
            <a:r>
              <a:rPr lang="fr-FR" sz="1600" dirty="0">
                <a:latin typeface="Consolas" pitchFamily="49" charset="0"/>
                <a:ea typeface="DejaVu Sans Mono" pitchFamily="49" charset="0"/>
                <a:cs typeface="Consolas" pitchFamily="49" charset="0"/>
              </a:rPr>
              <a:t>"</a:t>
            </a:r>
            <a:r>
              <a:rPr lang="fr-FR" sz="1600" dirty="0" smtClean="0">
                <a:latin typeface="Consolas" pitchFamily="49" charset="0"/>
                <a:ea typeface="DejaVu Sans Mono" pitchFamily="49" charset="0"/>
                <a:cs typeface="Consolas" pitchFamily="49" charset="0"/>
              </a:rPr>
              <a:t>) // false, mais ES6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1466408" y="4509120"/>
            <a:ext cx="7498080" cy="613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fr-FR" dirty="0" smtClean="0"/>
              <a:t>Pour le détecter :</a:t>
            </a:r>
          </a:p>
        </p:txBody>
      </p:sp>
    </p:spTree>
    <p:extLst>
      <p:ext uri="{BB962C8B-B14F-4D97-AF65-F5344CB8AC3E}">
        <p14:creationId xmlns="" xmlns:p14="http://schemas.microsoft.com/office/powerpoint/2010/main" val="31837625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25888</TotalTime>
  <Words>4973</Words>
  <Application>Microsoft Office PowerPoint</Application>
  <PresentationFormat>Affichage à l'écran (4:3)</PresentationFormat>
  <Paragraphs>1279</Paragraphs>
  <Slides>88</Slides>
  <Notes>81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88</vt:i4>
      </vt:variant>
    </vt:vector>
  </HeadingPairs>
  <TitlesOfParts>
    <vt:vector size="89" baseType="lpstr">
      <vt:lpstr>Solstice</vt:lpstr>
      <vt:lpstr>Développement JavaScript Avancé</vt:lpstr>
      <vt:lpstr>Objectifs de la formation</vt:lpstr>
      <vt:lpstr>Javascript basics &amp; wizardry</vt:lpstr>
      <vt:lpstr>Instructions et points-virgules</vt:lpstr>
      <vt:lpstr>Valeurs et types</vt:lpstr>
      <vt:lpstr>== et ===</vt:lpstr>
      <vt:lpstr>Conversions implicites</vt:lpstr>
      <vt:lpstr>Conversions explicites</vt:lpstr>
      <vt:lpstr>Not a Number</vt:lpstr>
      <vt:lpstr>Valeurs et Propriétés</vt:lpstr>
      <vt:lpstr>Valeurs et Propriétés</vt:lpstr>
      <vt:lpstr>Prototype &amp; this</vt:lpstr>
      <vt:lpstr>Fonctions et closures</vt:lpstr>
      <vt:lpstr>Fonctions &amp; Scopes</vt:lpstr>
      <vt:lpstr>Fonctions &amp; Hoisting</vt:lpstr>
      <vt:lpstr>arguments</vt:lpstr>
      <vt:lpstr>Call &amp; Apply</vt:lpstr>
      <vt:lpstr>Programmation fonctionnelle</vt:lpstr>
      <vt:lpstr>Programmation fonctionnelle</vt:lpstr>
      <vt:lpstr>Programmation fonctionnelle</vt:lpstr>
      <vt:lpstr>Programmation fonctionnelle</vt:lpstr>
      <vt:lpstr>Module Pattern</vt:lpstr>
      <vt:lpstr>Loose Augmentation &amp; Submodules</vt:lpstr>
      <vt:lpstr>Programmation Orienté Objet</vt:lpstr>
      <vt:lpstr>Constructeurs et « new »</vt:lpstr>
      <vt:lpstr>Constructeurs et prototypes</vt:lpstr>
      <vt:lpstr>Instanceof</vt:lpstr>
      <vt:lpstr>New et les types natifs</vt:lpstr>
      <vt:lpstr>Closures &amp; scopes</vt:lpstr>
      <vt:lpstr>Propriétés et Méthodes privées</vt:lpstr>
      <vt:lpstr>Méthodes privilégiées</vt:lpstr>
      <vt:lpstr>This &amp; That</vt:lpstr>
      <vt:lpstr>Héritage par prototype</vt:lpstr>
      <vt:lpstr>Héritage par prototype</vt:lpstr>
      <vt:lpstr>Héritage par prototype</vt:lpstr>
      <vt:lpstr>Les Évolutions de JavaScript</vt:lpstr>
      <vt:lpstr>ECMAScript 5</vt:lpstr>
      <vt:lpstr>ECMAScript 5</vt:lpstr>
      <vt:lpstr>ECMAScript 5</vt:lpstr>
      <vt:lpstr>ECMAScript 5</vt:lpstr>
      <vt:lpstr>ECMAScript 5</vt:lpstr>
      <vt:lpstr>ECMAScript 6</vt:lpstr>
      <vt:lpstr>ECMAScript 6</vt:lpstr>
      <vt:lpstr>ECMAScript 6</vt:lpstr>
      <vt:lpstr>ECMAScript 6</vt:lpstr>
      <vt:lpstr>ECMAScript 6</vt:lpstr>
      <vt:lpstr>Et ensuite ?</vt:lpstr>
      <vt:lpstr>Et aujourd’hui ?</vt:lpstr>
      <vt:lpstr>/^Reg(exp?|ular expressions)$/</vt:lpstr>
      <vt:lpstr>Expressions Régulières 101</vt:lpstr>
      <vt:lpstr>Flags</vt:lpstr>
      <vt:lpstr>Borner les expressions</vt:lpstr>
      <vt:lpstr>Méta-caractères &amp; échappement</vt:lpstr>
      <vt:lpstr>Quantifieurs</vt:lpstr>
      <vt:lpstr>Classes de caractères</vt:lpstr>
      <vt:lpstr>Parenthèses &amp; Captures</vt:lpstr>
      <vt:lpstr>Limite des mots &amp; assertions</vt:lpstr>
      <vt:lpstr>APIs HTML5</vt:lpstr>
      <vt:lpstr>File &amp; FileReader API</vt:lpstr>
      <vt:lpstr>History API</vt:lpstr>
      <vt:lpstr>Geolocation API</vt:lpstr>
      <vt:lpstr>Offline API</vt:lpstr>
      <vt:lpstr>WebStorage</vt:lpstr>
      <vt:lpstr>IndexedDB</vt:lpstr>
      <vt:lpstr>IndexedDB</vt:lpstr>
      <vt:lpstr>IndexedDB</vt:lpstr>
      <vt:lpstr>Lawnchair</vt:lpstr>
      <vt:lpstr>Communication entre documents</vt:lpstr>
      <vt:lpstr>Web Workers</vt:lpstr>
      <vt:lpstr>Dev Tools</vt:lpstr>
      <vt:lpstr>DevTools : Elements Panel</vt:lpstr>
      <vt:lpstr>DevTools : Console Panel</vt:lpstr>
      <vt:lpstr>DevTools : Sources Panel</vt:lpstr>
      <vt:lpstr>DevTools : Resource Panel</vt:lpstr>
      <vt:lpstr>DevTools : Timeline Panel</vt:lpstr>
      <vt:lpstr>Chrome Pagespeed Extention</vt:lpstr>
      <vt:lpstr>JSLint</vt:lpstr>
      <vt:lpstr>Industrialisation</vt:lpstr>
      <vt:lpstr>Builds : Pour quoi faire ?</vt:lpstr>
      <vt:lpstr>Outils de builds et dépendances</vt:lpstr>
      <vt:lpstr>Outils de builds et dépendances</vt:lpstr>
      <vt:lpstr>“Compilation” des modules</vt:lpstr>
      <vt:lpstr>CommonJS</vt:lpstr>
      <vt:lpstr>Asynchronous Module Definition</vt:lpstr>
      <vt:lpstr>Produire du code testable</vt:lpstr>
      <vt:lpstr>Tests Unitaires</vt:lpstr>
      <vt:lpstr>Tests Fonctionnels</vt:lpstr>
      <vt:lpstr>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 Symfony 2</dc:title>
  <dc:creator>Kevin BONNORON;paulmallet</dc:creator>
  <cp:lastModifiedBy>matelli</cp:lastModifiedBy>
  <cp:revision>1302</cp:revision>
  <dcterms:created xsi:type="dcterms:W3CDTF">2011-07-21T11:57:33Z</dcterms:created>
  <dcterms:modified xsi:type="dcterms:W3CDTF">2014-06-16T09:37:12Z</dcterms:modified>
</cp:coreProperties>
</file>